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86" r:id="rId2"/>
    <p:sldId id="4333" r:id="rId3"/>
    <p:sldId id="4360" r:id="rId4"/>
    <p:sldId id="4356" r:id="rId5"/>
    <p:sldId id="4368" r:id="rId6"/>
    <p:sldId id="4370" r:id="rId7"/>
    <p:sldId id="4371" r:id="rId8"/>
    <p:sldId id="4373" r:id="rId9"/>
    <p:sldId id="4374" r:id="rId10"/>
    <p:sldId id="4375" r:id="rId11"/>
    <p:sldId id="4377" r:id="rId12"/>
    <p:sldId id="4376" r:id="rId13"/>
    <p:sldId id="4379" r:id="rId14"/>
    <p:sldId id="4378" r:id="rId15"/>
    <p:sldId id="4380" r:id="rId16"/>
    <p:sldId id="4381" r:id="rId17"/>
    <p:sldId id="4382" r:id="rId18"/>
    <p:sldId id="4383" r:id="rId19"/>
    <p:sldId id="4384" r:id="rId20"/>
    <p:sldId id="4357" r:id="rId21"/>
    <p:sldId id="4386" r:id="rId22"/>
    <p:sldId id="4387" r:id="rId23"/>
    <p:sldId id="4389" r:id="rId24"/>
    <p:sldId id="4390" r:id="rId25"/>
    <p:sldId id="4391" r:id="rId26"/>
    <p:sldId id="4392" r:id="rId27"/>
    <p:sldId id="4393" r:id="rId28"/>
    <p:sldId id="4358" r:id="rId29"/>
    <p:sldId id="4362" r:id="rId30"/>
    <p:sldId id="4361" r:id="rId31"/>
    <p:sldId id="4363" r:id="rId32"/>
    <p:sldId id="4365" r:id="rId33"/>
    <p:sldId id="4364" r:id="rId34"/>
    <p:sldId id="4366" r:id="rId35"/>
    <p:sldId id="4367" r:id="rId36"/>
    <p:sldId id="351" r:id="rId37"/>
    <p:sldId id="4395" r:id="rId38"/>
    <p:sldId id="4359" r:id="rId39"/>
    <p:sldId id="4385" r:id="rId40"/>
    <p:sldId id="4352" r:id="rId41"/>
    <p:sldId id="4317" r:id="rId42"/>
    <p:sldId id="4294" r:id="rId43"/>
    <p:sldId id="4318" r:id="rId44"/>
    <p:sldId id="4319" r:id="rId45"/>
    <p:sldId id="4309" r:id="rId46"/>
    <p:sldId id="4394" r:id="rId47"/>
    <p:sldId id="4320" r:id="rId48"/>
    <p:sldId id="4353" r:id="rId49"/>
    <p:sldId id="4321" r:id="rId50"/>
    <p:sldId id="4322" r:id="rId51"/>
    <p:sldId id="4355" r:id="rId52"/>
    <p:sldId id="4325" r:id="rId53"/>
    <p:sldId id="4330" r:id="rId54"/>
    <p:sldId id="4351" r:id="rId55"/>
    <p:sldId id="4327" r:id="rId56"/>
    <p:sldId id="4328" r:id="rId57"/>
    <p:sldId id="4329" r:id="rId58"/>
    <p:sldId id="4354" r:id="rId59"/>
    <p:sldId id="426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22F"/>
    <a:srgbClr val="7F308C"/>
    <a:srgbClr val="09446A"/>
    <a:srgbClr val="452771"/>
    <a:srgbClr val="76C6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1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D4B1F-409A-4FF3-9C0A-CCC0319CD237}"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0A482890-4272-4F86-B187-738BBAD5E385}">
      <dgm:prSet phldrT="[Text]" custT="1"/>
      <dgm:spPr/>
      <dgm:t>
        <a:bodyPr/>
        <a:lstStyle/>
        <a:p>
          <a:r>
            <a:rPr lang="en-US" sz="1800" b="1" i="0" dirty="0">
              <a:solidFill>
                <a:srgbClr val="38622F"/>
              </a:solidFill>
            </a:rPr>
            <a:t>SELF-DISCOVERY</a:t>
          </a:r>
          <a:endParaRPr lang="en-US" sz="1800" dirty="0">
            <a:solidFill>
              <a:srgbClr val="38622F"/>
            </a:solidFill>
          </a:endParaRPr>
        </a:p>
      </dgm:t>
    </dgm:pt>
    <dgm:pt modelId="{3F5443E0-2E5F-48CC-BAA2-4FCFA29ADAC1}" type="parTrans" cxnId="{6BC3FCD0-0FEC-4DD9-82A8-38331BD849EC}">
      <dgm:prSet/>
      <dgm:spPr/>
      <dgm:t>
        <a:bodyPr/>
        <a:lstStyle/>
        <a:p>
          <a:endParaRPr lang="en-US"/>
        </a:p>
      </dgm:t>
    </dgm:pt>
    <dgm:pt modelId="{0445A410-18EB-4304-8FEC-62FCE1FF577B}" type="sibTrans" cxnId="{6BC3FCD0-0FEC-4DD9-82A8-38331BD849EC}">
      <dgm:prSet/>
      <dgm:spPr/>
      <dgm:t>
        <a:bodyPr/>
        <a:lstStyle/>
        <a:p>
          <a:endParaRPr lang="en-US"/>
        </a:p>
      </dgm:t>
    </dgm:pt>
    <dgm:pt modelId="{C3A7E6F5-2890-4F99-8BE6-A9A317AF6164}">
      <dgm:prSet phldrT="[Text]" custT="1"/>
      <dgm:spPr/>
      <dgm:t>
        <a:bodyPr/>
        <a:lstStyle/>
        <a:p>
          <a:r>
            <a:rPr lang="en-US" sz="1600" b="1" i="0" dirty="0">
              <a:solidFill>
                <a:srgbClr val="38622F"/>
              </a:solidFill>
            </a:rPr>
            <a:t>MAINTAIN A HOLD ON YOUR IDENTITY</a:t>
          </a:r>
          <a:endParaRPr lang="en-US" sz="1600" dirty="0">
            <a:solidFill>
              <a:srgbClr val="38622F"/>
            </a:solidFill>
          </a:endParaRPr>
        </a:p>
      </dgm:t>
    </dgm:pt>
    <dgm:pt modelId="{8A9B1D84-6FCF-4F0E-A8A3-CB0C28DB7245}" type="parTrans" cxnId="{2AF51C35-88CD-44F5-974A-15D9E03B94E1}">
      <dgm:prSet/>
      <dgm:spPr/>
      <dgm:t>
        <a:bodyPr/>
        <a:lstStyle/>
        <a:p>
          <a:endParaRPr lang="en-US"/>
        </a:p>
      </dgm:t>
    </dgm:pt>
    <dgm:pt modelId="{4D1C1546-2221-4842-8C33-CA78205601E7}" type="sibTrans" cxnId="{2AF51C35-88CD-44F5-974A-15D9E03B94E1}">
      <dgm:prSet/>
      <dgm:spPr/>
      <dgm:t>
        <a:bodyPr/>
        <a:lstStyle/>
        <a:p>
          <a:endParaRPr lang="en-US"/>
        </a:p>
      </dgm:t>
    </dgm:pt>
    <dgm:pt modelId="{3BAC60BC-DE1B-4FE4-A8B8-D4447BBF0738}">
      <dgm:prSet phldrT="[Text]" custT="1"/>
      <dgm:spPr/>
      <dgm:t>
        <a:bodyPr/>
        <a:lstStyle/>
        <a:p>
          <a:pPr algn="ctr"/>
          <a:r>
            <a:rPr lang="en-US" sz="1400" b="1" dirty="0">
              <a:solidFill>
                <a:srgbClr val="38622F"/>
              </a:solidFill>
            </a:rPr>
            <a:t>FIND CLUES IN PREVIOUS ATTEMPTS/ FAILURES</a:t>
          </a:r>
        </a:p>
      </dgm:t>
    </dgm:pt>
    <dgm:pt modelId="{C243589C-8A5E-450E-887D-D3F57D63762E}" type="sibTrans" cxnId="{846680A8-4B0D-4973-96C1-BC9C70902384}">
      <dgm:prSet/>
      <dgm:spPr/>
      <dgm:t>
        <a:bodyPr/>
        <a:lstStyle/>
        <a:p>
          <a:endParaRPr lang="en-US"/>
        </a:p>
      </dgm:t>
    </dgm:pt>
    <dgm:pt modelId="{52E915A2-523B-4C48-AF80-7A54A4C78A7D}" type="parTrans" cxnId="{846680A8-4B0D-4973-96C1-BC9C70902384}">
      <dgm:prSet/>
      <dgm:spPr/>
      <dgm:t>
        <a:bodyPr/>
        <a:lstStyle/>
        <a:p>
          <a:endParaRPr lang="en-US"/>
        </a:p>
      </dgm:t>
    </dgm:pt>
    <dgm:pt modelId="{4D74399A-B805-459E-9717-1727731E98B3}">
      <dgm:prSet phldrT="[Text]" custT="1"/>
      <dgm:spPr/>
      <dgm:t>
        <a:bodyPr/>
        <a:lstStyle/>
        <a:p>
          <a:r>
            <a:rPr lang="en-US" sz="1600" b="1" i="0" dirty="0">
              <a:solidFill>
                <a:srgbClr val="38622F"/>
              </a:solidFill>
            </a:rPr>
            <a:t>ASK A FRIEND</a:t>
          </a:r>
          <a:endParaRPr lang="en-US" sz="1600" dirty="0">
            <a:solidFill>
              <a:srgbClr val="38622F"/>
            </a:solidFill>
          </a:endParaRPr>
        </a:p>
      </dgm:t>
    </dgm:pt>
    <dgm:pt modelId="{8E6E77AD-5AD1-4973-9F1E-474356A944BA}" type="sibTrans" cxnId="{2E8D8F17-C464-4229-96B2-4FEFC37C6770}">
      <dgm:prSet/>
      <dgm:spPr/>
      <dgm:t>
        <a:bodyPr/>
        <a:lstStyle/>
        <a:p>
          <a:endParaRPr lang="en-US"/>
        </a:p>
      </dgm:t>
    </dgm:pt>
    <dgm:pt modelId="{9382996E-7814-4338-B0B5-42BB68DC3E5A}" type="parTrans" cxnId="{2E8D8F17-C464-4229-96B2-4FEFC37C6770}">
      <dgm:prSet/>
      <dgm:spPr/>
      <dgm:t>
        <a:bodyPr/>
        <a:lstStyle/>
        <a:p>
          <a:endParaRPr lang="en-US"/>
        </a:p>
      </dgm:t>
    </dgm:pt>
    <dgm:pt modelId="{4C14CF61-5B47-48F6-B2A0-934862AA5027}">
      <dgm:prSet phldrT="[Text]" custT="1"/>
      <dgm:spPr/>
      <dgm:t>
        <a:bodyPr/>
        <a:lstStyle/>
        <a:p>
          <a:r>
            <a:rPr lang="en-US" sz="1400" b="1" i="0" dirty="0">
              <a:solidFill>
                <a:srgbClr val="38622F"/>
              </a:solidFill>
            </a:rPr>
            <a:t>KNOW YOURSELF</a:t>
          </a:r>
          <a:endParaRPr lang="en-US" sz="1400" dirty="0">
            <a:solidFill>
              <a:srgbClr val="38622F"/>
            </a:solidFill>
          </a:endParaRPr>
        </a:p>
      </dgm:t>
    </dgm:pt>
    <dgm:pt modelId="{FE3D4D8A-725B-4C2A-84E0-7CA6E6DA359D}" type="sibTrans" cxnId="{B633F14F-A180-4183-986D-DAC3622102CB}">
      <dgm:prSet/>
      <dgm:spPr/>
      <dgm:t>
        <a:bodyPr/>
        <a:lstStyle/>
        <a:p>
          <a:endParaRPr lang="en-US"/>
        </a:p>
      </dgm:t>
    </dgm:pt>
    <dgm:pt modelId="{E09450CF-3CF9-4515-93AA-853C118F04C0}" type="parTrans" cxnId="{B633F14F-A180-4183-986D-DAC3622102CB}">
      <dgm:prSet/>
      <dgm:spPr/>
      <dgm:t>
        <a:bodyPr/>
        <a:lstStyle/>
        <a:p>
          <a:endParaRPr lang="en-US"/>
        </a:p>
      </dgm:t>
    </dgm:pt>
    <dgm:pt modelId="{3319AC31-6977-4C1E-9FFF-F50684DB8A93}">
      <dgm:prSet phldrT="[Text]" custT="1"/>
      <dgm:spPr/>
      <dgm:t>
        <a:bodyPr/>
        <a:lstStyle/>
        <a:p>
          <a:r>
            <a:rPr lang="en-US" sz="1600" b="1" i="0" dirty="0">
              <a:solidFill>
                <a:srgbClr val="38622F"/>
              </a:solidFill>
            </a:rPr>
            <a:t>ANALYSE YOUR SUCCESSES</a:t>
          </a:r>
          <a:endParaRPr lang="en-US" sz="1600" dirty="0">
            <a:solidFill>
              <a:srgbClr val="38622F"/>
            </a:solidFill>
          </a:endParaRPr>
        </a:p>
      </dgm:t>
    </dgm:pt>
    <dgm:pt modelId="{613FCFD2-84E4-4C6A-BAC6-14D4F0B0DC86}" type="parTrans" cxnId="{E11CAE46-40AA-4E2B-8819-4FB123443623}">
      <dgm:prSet/>
      <dgm:spPr/>
      <dgm:t>
        <a:bodyPr/>
        <a:lstStyle/>
        <a:p>
          <a:endParaRPr lang="en-IE"/>
        </a:p>
      </dgm:t>
    </dgm:pt>
    <dgm:pt modelId="{1B204A7F-9B72-49F4-9F5E-A1A29223DCB1}" type="sibTrans" cxnId="{E11CAE46-40AA-4E2B-8819-4FB123443623}">
      <dgm:prSet/>
      <dgm:spPr/>
      <dgm:t>
        <a:bodyPr/>
        <a:lstStyle/>
        <a:p>
          <a:endParaRPr lang="en-IE"/>
        </a:p>
      </dgm:t>
    </dgm:pt>
    <dgm:pt modelId="{74E4F340-2E52-4C3C-ABF2-E276C1455122}" type="pres">
      <dgm:prSet presAssocID="{403D4B1F-409A-4FF3-9C0A-CCC0319CD237}" presName="Name0" presStyleCnt="0">
        <dgm:presLayoutVars>
          <dgm:chMax val="11"/>
          <dgm:chPref val="11"/>
          <dgm:dir/>
          <dgm:resizeHandles/>
        </dgm:presLayoutVars>
      </dgm:prSet>
      <dgm:spPr/>
    </dgm:pt>
    <dgm:pt modelId="{0E5CA358-E5C0-4A77-BB89-8A187D74F360}" type="pres">
      <dgm:prSet presAssocID="{0A482890-4272-4F86-B187-738BBAD5E385}" presName="Accent6" presStyleCnt="0"/>
      <dgm:spPr/>
    </dgm:pt>
    <dgm:pt modelId="{937A0A26-1E9D-4534-BB09-EEB23EFA7A99}" type="pres">
      <dgm:prSet presAssocID="{0A482890-4272-4F86-B187-738BBAD5E385}" presName="Accent" presStyleLbl="node1" presStyleIdx="0" presStyleCnt="6" custLinFactX="100000" custLinFactNeighborX="129660" custLinFactNeighborY="-8808"/>
      <dgm:spPr/>
    </dgm:pt>
    <dgm:pt modelId="{4D563E7D-97EB-4DC1-9A03-91F7176171D3}" type="pres">
      <dgm:prSet presAssocID="{0A482890-4272-4F86-B187-738BBAD5E385}" presName="ParentBackground6" presStyleCnt="0"/>
      <dgm:spPr/>
    </dgm:pt>
    <dgm:pt modelId="{76E6CA81-BE27-4826-8C33-D7E70620FFA2}" type="pres">
      <dgm:prSet presAssocID="{0A482890-4272-4F86-B187-738BBAD5E385}" presName="ParentBackground" presStyleLbl="fgAcc1" presStyleIdx="0" presStyleCnt="6" custScaleX="177176" custScaleY="181624" custLinFactX="100000" custLinFactNeighborX="146042" custLinFactNeighborY="-10788"/>
      <dgm:spPr/>
    </dgm:pt>
    <dgm:pt modelId="{A27A1251-4EEB-44F2-9A10-EC69DC1BF8A4}" type="pres">
      <dgm:prSet presAssocID="{0A482890-4272-4F86-B187-738BBAD5E385}" presName="Parent6" presStyleLbl="revTx" presStyleIdx="0" presStyleCnt="0">
        <dgm:presLayoutVars>
          <dgm:chMax val="1"/>
          <dgm:chPref val="1"/>
          <dgm:bulletEnabled val="1"/>
        </dgm:presLayoutVars>
      </dgm:prSet>
      <dgm:spPr/>
    </dgm:pt>
    <dgm:pt modelId="{EACA6F37-B478-4B60-8E8F-64FC22DFEC85}" type="pres">
      <dgm:prSet presAssocID="{C3A7E6F5-2890-4F99-8BE6-A9A317AF6164}" presName="Accent5" presStyleCnt="0"/>
      <dgm:spPr/>
    </dgm:pt>
    <dgm:pt modelId="{7345AFE8-5E79-4DFA-97B5-651026817875}" type="pres">
      <dgm:prSet presAssocID="{C3A7E6F5-2890-4F99-8BE6-A9A317AF6164}" presName="Accent" presStyleLbl="node1" presStyleIdx="1" presStyleCnt="6" custScaleX="163492" custScaleY="157311" custLinFactNeighborX="-8938" custLinFactNeighborY="-1156"/>
      <dgm:spPr/>
    </dgm:pt>
    <dgm:pt modelId="{53D1D528-83CA-4613-A4E7-545A155F1E04}" type="pres">
      <dgm:prSet presAssocID="{C3A7E6F5-2890-4F99-8BE6-A9A317AF6164}" presName="ParentBackground5" presStyleCnt="0"/>
      <dgm:spPr/>
    </dgm:pt>
    <dgm:pt modelId="{7B2C1C3A-DBA7-432F-8F8F-54C77FC38078}" type="pres">
      <dgm:prSet presAssocID="{C3A7E6F5-2890-4F99-8BE6-A9A317AF6164}" presName="ParentBackground" presStyleLbl="fgAcc1" presStyleIdx="1" presStyleCnt="6" custScaleX="137563" custScaleY="130151" custLinFactNeighborX="-17512" custLinFactNeighborY="-4982"/>
      <dgm:spPr/>
    </dgm:pt>
    <dgm:pt modelId="{CFBE8AA2-6807-447B-8007-6E2EF35EB721}" type="pres">
      <dgm:prSet presAssocID="{C3A7E6F5-2890-4F99-8BE6-A9A317AF6164}" presName="Parent5" presStyleLbl="revTx" presStyleIdx="0" presStyleCnt="0">
        <dgm:presLayoutVars>
          <dgm:chMax val="1"/>
          <dgm:chPref val="1"/>
          <dgm:bulletEnabled val="1"/>
        </dgm:presLayoutVars>
      </dgm:prSet>
      <dgm:spPr/>
    </dgm:pt>
    <dgm:pt modelId="{925EBBDF-DBAC-4916-AD1A-0E9BE3335B64}" type="pres">
      <dgm:prSet presAssocID="{3319AC31-6977-4C1E-9FFF-F50684DB8A93}" presName="Accent4" presStyleCnt="0"/>
      <dgm:spPr/>
    </dgm:pt>
    <dgm:pt modelId="{EBE823A6-41D3-4C9F-AC4D-FC4741E26FE2}" type="pres">
      <dgm:prSet presAssocID="{3319AC31-6977-4C1E-9FFF-F50684DB8A93}" presName="Accent" presStyleLbl="node1" presStyleIdx="2" presStyleCnt="6" custScaleX="154289" custScaleY="155717" custLinFactNeighborX="-53091" custLinFactNeighborY="5775"/>
      <dgm:spPr/>
    </dgm:pt>
    <dgm:pt modelId="{FCF18D0E-B4F3-4AB9-9D0C-0A1597D1800C}" type="pres">
      <dgm:prSet presAssocID="{3319AC31-6977-4C1E-9FFF-F50684DB8A93}" presName="ParentBackground4" presStyleCnt="0"/>
      <dgm:spPr/>
    </dgm:pt>
    <dgm:pt modelId="{24F70713-B307-4796-B5DF-C89C713A4F32}" type="pres">
      <dgm:prSet presAssocID="{3319AC31-6977-4C1E-9FFF-F50684DB8A93}" presName="ParentBackground" presStyleLbl="fgAcc1" presStyleIdx="2" presStyleCnt="6" custScaleX="141871" custScaleY="131342" custLinFactNeighborX="-81490" custLinFactNeighborY="6803"/>
      <dgm:spPr/>
    </dgm:pt>
    <dgm:pt modelId="{39A26B15-AA76-4BB9-8CA9-4CBD8A8AECC0}" type="pres">
      <dgm:prSet presAssocID="{3319AC31-6977-4C1E-9FFF-F50684DB8A93}" presName="Parent4" presStyleLbl="revTx" presStyleIdx="0" presStyleCnt="0">
        <dgm:presLayoutVars>
          <dgm:chMax val="1"/>
          <dgm:chPref val="1"/>
          <dgm:bulletEnabled val="1"/>
        </dgm:presLayoutVars>
      </dgm:prSet>
      <dgm:spPr/>
    </dgm:pt>
    <dgm:pt modelId="{4391B9DE-EAA8-4230-9FE9-86FC2910BA1F}" type="pres">
      <dgm:prSet presAssocID="{3BAC60BC-DE1B-4FE4-A8B8-D4447BBF0738}" presName="Accent3" presStyleCnt="0"/>
      <dgm:spPr/>
    </dgm:pt>
    <dgm:pt modelId="{6503049C-7B11-4B27-957C-30169473D5B6}" type="pres">
      <dgm:prSet presAssocID="{3BAC60BC-DE1B-4FE4-A8B8-D4447BBF0738}" presName="Accent" presStyleLbl="node1" presStyleIdx="3" presStyleCnt="6" custScaleX="152863" custScaleY="167554" custLinFactNeighborX="-88645" custLinFactNeighborY="7070"/>
      <dgm:spPr/>
    </dgm:pt>
    <dgm:pt modelId="{E07A2C1D-B517-44A4-97C2-0D96860A1224}" type="pres">
      <dgm:prSet presAssocID="{3BAC60BC-DE1B-4FE4-A8B8-D4447BBF0738}" presName="ParentBackground3" presStyleCnt="0"/>
      <dgm:spPr/>
    </dgm:pt>
    <dgm:pt modelId="{72E8103B-673F-40D9-A395-84097193C726}" type="pres">
      <dgm:prSet presAssocID="{3BAC60BC-DE1B-4FE4-A8B8-D4447BBF0738}" presName="ParentBackground" presStyleLbl="fgAcc1" presStyleIdx="3" presStyleCnt="6" custScaleX="136676" custScaleY="134420" custLinFactX="-24180" custLinFactNeighborX="-100000" custLinFactNeighborY="13090"/>
      <dgm:spPr/>
    </dgm:pt>
    <dgm:pt modelId="{79815D86-D343-411F-BED6-B6B4DFDED218}" type="pres">
      <dgm:prSet presAssocID="{3BAC60BC-DE1B-4FE4-A8B8-D4447BBF0738}" presName="Parent3" presStyleLbl="revTx" presStyleIdx="0" presStyleCnt="0">
        <dgm:presLayoutVars>
          <dgm:chMax val="1"/>
          <dgm:chPref val="1"/>
          <dgm:bulletEnabled val="1"/>
        </dgm:presLayoutVars>
      </dgm:prSet>
      <dgm:spPr/>
    </dgm:pt>
    <dgm:pt modelId="{B52171C2-E095-4356-8E54-59B6D2A7D79F}" type="pres">
      <dgm:prSet presAssocID="{4D74399A-B805-459E-9717-1727731E98B3}" presName="Accent2" presStyleCnt="0"/>
      <dgm:spPr/>
    </dgm:pt>
    <dgm:pt modelId="{CF5E5180-501B-4152-9366-B69C8485E563}" type="pres">
      <dgm:prSet presAssocID="{4D74399A-B805-459E-9717-1727731E98B3}" presName="Accent" presStyleLbl="node1" presStyleIdx="4" presStyleCnt="6" custScaleX="148675" custScaleY="178988" custLinFactX="-12759" custLinFactNeighborX="-100000" custLinFactNeighborY="10303"/>
      <dgm:spPr/>
    </dgm:pt>
    <dgm:pt modelId="{8A89C7CF-960D-4C31-A083-5BF8327588AF}" type="pres">
      <dgm:prSet presAssocID="{4D74399A-B805-459E-9717-1727731E98B3}" presName="ParentBackground2" presStyleCnt="0"/>
      <dgm:spPr/>
    </dgm:pt>
    <dgm:pt modelId="{B7761F79-A829-43F5-B176-850DC801820E}" type="pres">
      <dgm:prSet presAssocID="{4D74399A-B805-459E-9717-1727731E98B3}" presName="ParentBackground" presStyleLbl="fgAcc1" presStyleIdx="4" presStyleCnt="6" custScaleX="124808" custScaleY="125503" custLinFactX="-70977" custLinFactNeighborX="-100000" custLinFactNeighborY="16364"/>
      <dgm:spPr/>
    </dgm:pt>
    <dgm:pt modelId="{AAAE1C06-03F0-4035-A27E-9CA9CD9BD0F5}" type="pres">
      <dgm:prSet presAssocID="{4D74399A-B805-459E-9717-1727731E98B3}" presName="Parent2" presStyleLbl="revTx" presStyleIdx="0" presStyleCnt="0">
        <dgm:presLayoutVars>
          <dgm:chMax val="1"/>
          <dgm:chPref val="1"/>
          <dgm:bulletEnabled val="1"/>
        </dgm:presLayoutVars>
      </dgm:prSet>
      <dgm:spPr/>
    </dgm:pt>
    <dgm:pt modelId="{CD68C7CA-2257-46FA-AB67-5F6FA3D78140}" type="pres">
      <dgm:prSet presAssocID="{4C14CF61-5B47-48F6-B2A0-934862AA5027}" presName="Accent1" presStyleCnt="0"/>
      <dgm:spPr/>
    </dgm:pt>
    <dgm:pt modelId="{AE4A92BF-AF27-4B1B-A589-CE91F47B46E4}" type="pres">
      <dgm:prSet presAssocID="{4C14CF61-5B47-48F6-B2A0-934862AA5027}" presName="Accent" presStyleLbl="node1" presStyleIdx="5" presStyleCnt="6" custScaleX="162532" custScaleY="150764" custLinFactX="-52434" custLinFactNeighborX="-100000" custLinFactNeighborY="7549"/>
      <dgm:spPr/>
    </dgm:pt>
    <dgm:pt modelId="{73069051-AD98-4D12-8DE1-E5C5777DCD8B}" type="pres">
      <dgm:prSet presAssocID="{4C14CF61-5B47-48F6-B2A0-934862AA5027}" presName="ParentBackground1" presStyleCnt="0"/>
      <dgm:spPr/>
    </dgm:pt>
    <dgm:pt modelId="{377A5EF1-A712-4401-9036-43072E5B5DDC}" type="pres">
      <dgm:prSet presAssocID="{4C14CF61-5B47-48F6-B2A0-934862AA5027}" presName="ParentBackground" presStyleLbl="fgAcc1" presStyleIdx="5" presStyleCnt="6" custScaleX="128070" custScaleY="133810" custLinFactX="-100000" custLinFactNeighborX="-131148" custLinFactNeighborY="5506"/>
      <dgm:spPr/>
    </dgm:pt>
    <dgm:pt modelId="{E8F327CE-FF26-4519-A1E0-A6EF7A546E79}" type="pres">
      <dgm:prSet presAssocID="{4C14CF61-5B47-48F6-B2A0-934862AA5027}" presName="Parent1" presStyleLbl="revTx" presStyleIdx="0" presStyleCnt="0">
        <dgm:presLayoutVars>
          <dgm:chMax val="1"/>
          <dgm:chPref val="1"/>
          <dgm:bulletEnabled val="1"/>
        </dgm:presLayoutVars>
      </dgm:prSet>
      <dgm:spPr/>
    </dgm:pt>
  </dgm:ptLst>
  <dgm:cxnLst>
    <dgm:cxn modelId="{AA9B9613-2B0D-468A-9584-FE9982DF3C0E}" type="presOf" srcId="{4C14CF61-5B47-48F6-B2A0-934862AA5027}" destId="{377A5EF1-A712-4401-9036-43072E5B5DDC}" srcOrd="0" destOrd="0" presId="urn:microsoft.com/office/officeart/2011/layout/CircleProcess"/>
    <dgm:cxn modelId="{2E8D8F17-C464-4229-96B2-4FEFC37C6770}" srcId="{403D4B1F-409A-4FF3-9C0A-CCC0319CD237}" destId="{4D74399A-B805-459E-9717-1727731E98B3}" srcOrd="1" destOrd="0" parTransId="{9382996E-7814-4338-B0B5-42BB68DC3E5A}" sibTransId="{8E6E77AD-5AD1-4973-9F1E-474356A944BA}"/>
    <dgm:cxn modelId="{B534AD1D-BA92-4F2B-83C1-81AB1094F786}" type="presOf" srcId="{3BAC60BC-DE1B-4FE4-A8B8-D4447BBF0738}" destId="{72E8103B-673F-40D9-A395-84097193C726}" srcOrd="0" destOrd="0" presId="urn:microsoft.com/office/officeart/2011/layout/CircleProcess"/>
    <dgm:cxn modelId="{A2FEF31F-D1D5-4A2F-8CD6-3672609996BB}" type="presOf" srcId="{3319AC31-6977-4C1E-9FFF-F50684DB8A93}" destId="{39A26B15-AA76-4BB9-8CA9-4CBD8A8AECC0}" srcOrd="1" destOrd="0" presId="urn:microsoft.com/office/officeart/2011/layout/CircleProcess"/>
    <dgm:cxn modelId="{37169434-B6F3-411C-92A5-93324333F02E}" type="presOf" srcId="{0A482890-4272-4F86-B187-738BBAD5E385}" destId="{76E6CA81-BE27-4826-8C33-D7E70620FFA2}" srcOrd="0" destOrd="0" presId="urn:microsoft.com/office/officeart/2011/layout/CircleProcess"/>
    <dgm:cxn modelId="{2AF51C35-88CD-44F5-974A-15D9E03B94E1}" srcId="{403D4B1F-409A-4FF3-9C0A-CCC0319CD237}" destId="{C3A7E6F5-2890-4F99-8BE6-A9A317AF6164}" srcOrd="4" destOrd="0" parTransId="{8A9B1D84-6FCF-4F0E-A8A3-CB0C28DB7245}" sibTransId="{4D1C1546-2221-4842-8C33-CA78205601E7}"/>
    <dgm:cxn modelId="{4404E535-7023-4E8E-9B35-5DED7EEE2B1B}" type="presOf" srcId="{C3A7E6F5-2890-4F99-8BE6-A9A317AF6164}" destId="{7B2C1C3A-DBA7-432F-8F8F-54C77FC38078}" srcOrd="0" destOrd="0" presId="urn:microsoft.com/office/officeart/2011/layout/CircleProcess"/>
    <dgm:cxn modelId="{E11CAE46-40AA-4E2B-8819-4FB123443623}" srcId="{403D4B1F-409A-4FF3-9C0A-CCC0319CD237}" destId="{3319AC31-6977-4C1E-9FFF-F50684DB8A93}" srcOrd="3" destOrd="0" parTransId="{613FCFD2-84E4-4C6A-BAC6-14D4F0B0DC86}" sibTransId="{1B204A7F-9B72-49F4-9F5E-A1A29223DCB1}"/>
    <dgm:cxn modelId="{C029F048-63C1-4F39-82A7-7FA9C86F58E6}" type="presOf" srcId="{4D74399A-B805-459E-9717-1727731E98B3}" destId="{AAAE1C06-03F0-4035-A27E-9CA9CD9BD0F5}" srcOrd="1" destOrd="0" presId="urn:microsoft.com/office/officeart/2011/layout/CircleProcess"/>
    <dgm:cxn modelId="{EA97BA6F-52EB-413D-9FF8-DA69C5653E20}" type="presOf" srcId="{C3A7E6F5-2890-4F99-8BE6-A9A317AF6164}" destId="{CFBE8AA2-6807-447B-8007-6E2EF35EB721}" srcOrd="1" destOrd="0" presId="urn:microsoft.com/office/officeart/2011/layout/CircleProcess"/>
    <dgm:cxn modelId="{B633F14F-A180-4183-986D-DAC3622102CB}" srcId="{403D4B1F-409A-4FF3-9C0A-CCC0319CD237}" destId="{4C14CF61-5B47-48F6-B2A0-934862AA5027}" srcOrd="0" destOrd="0" parTransId="{E09450CF-3CF9-4515-93AA-853C118F04C0}" sibTransId="{FE3D4D8A-725B-4C2A-84E0-7CA6E6DA359D}"/>
    <dgm:cxn modelId="{33419E70-7BE6-48A3-80D8-015B3C3C7EC9}" type="presOf" srcId="{4D74399A-B805-459E-9717-1727731E98B3}" destId="{B7761F79-A829-43F5-B176-850DC801820E}" srcOrd="0" destOrd="0" presId="urn:microsoft.com/office/officeart/2011/layout/CircleProcess"/>
    <dgm:cxn modelId="{63FD5A7F-D4C3-4981-B483-BB8B79E0FB47}" type="presOf" srcId="{4C14CF61-5B47-48F6-B2A0-934862AA5027}" destId="{E8F327CE-FF26-4519-A1E0-A6EF7A546E79}" srcOrd="1" destOrd="0" presId="urn:microsoft.com/office/officeart/2011/layout/CircleProcess"/>
    <dgm:cxn modelId="{090526A2-AE18-4084-8C05-D252A1EA9D73}" type="presOf" srcId="{3319AC31-6977-4C1E-9FFF-F50684DB8A93}" destId="{24F70713-B307-4796-B5DF-C89C713A4F32}" srcOrd="0" destOrd="0" presId="urn:microsoft.com/office/officeart/2011/layout/CircleProcess"/>
    <dgm:cxn modelId="{846680A8-4B0D-4973-96C1-BC9C70902384}" srcId="{403D4B1F-409A-4FF3-9C0A-CCC0319CD237}" destId="{3BAC60BC-DE1B-4FE4-A8B8-D4447BBF0738}" srcOrd="2" destOrd="0" parTransId="{52E915A2-523B-4C48-AF80-7A54A4C78A7D}" sibTransId="{C243589C-8A5E-450E-887D-D3F57D63762E}"/>
    <dgm:cxn modelId="{418D72C1-059D-495A-B490-0A56BCE7E6CD}" type="presOf" srcId="{3BAC60BC-DE1B-4FE4-A8B8-D4447BBF0738}" destId="{79815D86-D343-411F-BED6-B6B4DFDED218}" srcOrd="1" destOrd="0" presId="urn:microsoft.com/office/officeart/2011/layout/CircleProcess"/>
    <dgm:cxn modelId="{6BC3FCD0-0FEC-4DD9-82A8-38331BD849EC}" srcId="{403D4B1F-409A-4FF3-9C0A-CCC0319CD237}" destId="{0A482890-4272-4F86-B187-738BBAD5E385}" srcOrd="5" destOrd="0" parTransId="{3F5443E0-2E5F-48CC-BAA2-4FCFA29ADAC1}" sibTransId="{0445A410-18EB-4304-8FEC-62FCE1FF577B}"/>
    <dgm:cxn modelId="{303231F6-B3D3-4970-8B9A-283550D53CAD}" type="presOf" srcId="{403D4B1F-409A-4FF3-9C0A-CCC0319CD237}" destId="{74E4F340-2E52-4C3C-ABF2-E276C1455122}" srcOrd="0" destOrd="0" presId="urn:microsoft.com/office/officeart/2011/layout/CircleProcess"/>
    <dgm:cxn modelId="{9D8397F7-C8D6-4CA7-9C3F-116B49F36CC8}" type="presOf" srcId="{0A482890-4272-4F86-B187-738BBAD5E385}" destId="{A27A1251-4EEB-44F2-9A10-EC69DC1BF8A4}" srcOrd="1" destOrd="0" presId="urn:microsoft.com/office/officeart/2011/layout/CircleProcess"/>
    <dgm:cxn modelId="{312046BA-DC83-4B08-8BB3-EA705F026F33}" type="presParOf" srcId="{74E4F340-2E52-4C3C-ABF2-E276C1455122}" destId="{0E5CA358-E5C0-4A77-BB89-8A187D74F360}" srcOrd="0" destOrd="0" presId="urn:microsoft.com/office/officeart/2011/layout/CircleProcess"/>
    <dgm:cxn modelId="{4BEEFA5F-91DD-43B6-81F8-F5C21B30F5A3}" type="presParOf" srcId="{0E5CA358-E5C0-4A77-BB89-8A187D74F360}" destId="{937A0A26-1E9D-4534-BB09-EEB23EFA7A99}" srcOrd="0" destOrd="0" presId="urn:microsoft.com/office/officeart/2011/layout/CircleProcess"/>
    <dgm:cxn modelId="{77CB314A-8BCC-4ECF-96D3-5A3DBF38BC25}" type="presParOf" srcId="{74E4F340-2E52-4C3C-ABF2-E276C1455122}" destId="{4D563E7D-97EB-4DC1-9A03-91F7176171D3}" srcOrd="1" destOrd="0" presId="urn:microsoft.com/office/officeart/2011/layout/CircleProcess"/>
    <dgm:cxn modelId="{BFBE34F9-CE12-4C29-A738-0990B2E10D14}" type="presParOf" srcId="{4D563E7D-97EB-4DC1-9A03-91F7176171D3}" destId="{76E6CA81-BE27-4826-8C33-D7E70620FFA2}" srcOrd="0" destOrd="0" presId="urn:microsoft.com/office/officeart/2011/layout/CircleProcess"/>
    <dgm:cxn modelId="{AFEBD3FF-C627-4940-B4AE-680484D6A2F1}" type="presParOf" srcId="{74E4F340-2E52-4C3C-ABF2-E276C1455122}" destId="{A27A1251-4EEB-44F2-9A10-EC69DC1BF8A4}" srcOrd="2" destOrd="0" presId="urn:microsoft.com/office/officeart/2011/layout/CircleProcess"/>
    <dgm:cxn modelId="{9CB70105-EE8B-48BE-A199-216CC96271C5}" type="presParOf" srcId="{74E4F340-2E52-4C3C-ABF2-E276C1455122}" destId="{EACA6F37-B478-4B60-8E8F-64FC22DFEC85}" srcOrd="3" destOrd="0" presId="urn:microsoft.com/office/officeart/2011/layout/CircleProcess"/>
    <dgm:cxn modelId="{96FC74FF-F5F5-4C08-B390-535AA14C9385}" type="presParOf" srcId="{EACA6F37-B478-4B60-8E8F-64FC22DFEC85}" destId="{7345AFE8-5E79-4DFA-97B5-651026817875}" srcOrd="0" destOrd="0" presId="urn:microsoft.com/office/officeart/2011/layout/CircleProcess"/>
    <dgm:cxn modelId="{B671B1D3-0483-4C96-A682-1822C10C9646}" type="presParOf" srcId="{74E4F340-2E52-4C3C-ABF2-E276C1455122}" destId="{53D1D528-83CA-4613-A4E7-545A155F1E04}" srcOrd="4" destOrd="0" presId="urn:microsoft.com/office/officeart/2011/layout/CircleProcess"/>
    <dgm:cxn modelId="{45D1EDB2-A616-49D7-8AE0-F0FFDC4B458F}" type="presParOf" srcId="{53D1D528-83CA-4613-A4E7-545A155F1E04}" destId="{7B2C1C3A-DBA7-432F-8F8F-54C77FC38078}" srcOrd="0" destOrd="0" presId="urn:microsoft.com/office/officeart/2011/layout/CircleProcess"/>
    <dgm:cxn modelId="{B1186C8F-DD2A-44B0-8373-F39E8D540ACD}" type="presParOf" srcId="{74E4F340-2E52-4C3C-ABF2-E276C1455122}" destId="{CFBE8AA2-6807-447B-8007-6E2EF35EB721}" srcOrd="5" destOrd="0" presId="urn:microsoft.com/office/officeart/2011/layout/CircleProcess"/>
    <dgm:cxn modelId="{69B4D6A3-8FE4-4BBD-B5B1-7F2521E93EBC}" type="presParOf" srcId="{74E4F340-2E52-4C3C-ABF2-E276C1455122}" destId="{925EBBDF-DBAC-4916-AD1A-0E9BE3335B64}" srcOrd="6" destOrd="0" presId="urn:microsoft.com/office/officeart/2011/layout/CircleProcess"/>
    <dgm:cxn modelId="{F1FAE540-0831-4495-81BA-E33626D1A878}" type="presParOf" srcId="{925EBBDF-DBAC-4916-AD1A-0E9BE3335B64}" destId="{EBE823A6-41D3-4C9F-AC4D-FC4741E26FE2}" srcOrd="0" destOrd="0" presId="urn:microsoft.com/office/officeart/2011/layout/CircleProcess"/>
    <dgm:cxn modelId="{7345F11D-87C8-4DEB-8E2D-DBC12450563F}" type="presParOf" srcId="{74E4F340-2E52-4C3C-ABF2-E276C1455122}" destId="{FCF18D0E-B4F3-4AB9-9D0C-0A1597D1800C}" srcOrd="7" destOrd="0" presId="urn:microsoft.com/office/officeart/2011/layout/CircleProcess"/>
    <dgm:cxn modelId="{4FD27C29-0B8B-4758-86E7-39B2D946B0A2}" type="presParOf" srcId="{FCF18D0E-B4F3-4AB9-9D0C-0A1597D1800C}" destId="{24F70713-B307-4796-B5DF-C89C713A4F32}" srcOrd="0" destOrd="0" presId="urn:microsoft.com/office/officeart/2011/layout/CircleProcess"/>
    <dgm:cxn modelId="{D1AABB17-6067-42A4-86CC-65D000D92E9C}" type="presParOf" srcId="{74E4F340-2E52-4C3C-ABF2-E276C1455122}" destId="{39A26B15-AA76-4BB9-8CA9-4CBD8A8AECC0}" srcOrd="8" destOrd="0" presId="urn:microsoft.com/office/officeart/2011/layout/CircleProcess"/>
    <dgm:cxn modelId="{28B80F87-2FB3-4AC3-B57E-008C74E51B7E}" type="presParOf" srcId="{74E4F340-2E52-4C3C-ABF2-E276C1455122}" destId="{4391B9DE-EAA8-4230-9FE9-86FC2910BA1F}" srcOrd="9" destOrd="0" presId="urn:microsoft.com/office/officeart/2011/layout/CircleProcess"/>
    <dgm:cxn modelId="{45815698-6915-4802-879B-16134F873B06}" type="presParOf" srcId="{4391B9DE-EAA8-4230-9FE9-86FC2910BA1F}" destId="{6503049C-7B11-4B27-957C-30169473D5B6}" srcOrd="0" destOrd="0" presId="urn:microsoft.com/office/officeart/2011/layout/CircleProcess"/>
    <dgm:cxn modelId="{68AD3D01-69C2-4161-A4F0-5864AF1061B7}" type="presParOf" srcId="{74E4F340-2E52-4C3C-ABF2-E276C1455122}" destId="{E07A2C1D-B517-44A4-97C2-0D96860A1224}" srcOrd="10" destOrd="0" presId="urn:microsoft.com/office/officeart/2011/layout/CircleProcess"/>
    <dgm:cxn modelId="{40B71197-3808-4929-BFF1-3E3FBA5A7F25}" type="presParOf" srcId="{E07A2C1D-B517-44A4-97C2-0D96860A1224}" destId="{72E8103B-673F-40D9-A395-84097193C726}" srcOrd="0" destOrd="0" presId="urn:microsoft.com/office/officeart/2011/layout/CircleProcess"/>
    <dgm:cxn modelId="{6D4AC624-110A-46A5-BF9C-FBCF828EAADF}" type="presParOf" srcId="{74E4F340-2E52-4C3C-ABF2-E276C1455122}" destId="{79815D86-D343-411F-BED6-B6B4DFDED218}" srcOrd="11" destOrd="0" presId="urn:microsoft.com/office/officeart/2011/layout/CircleProcess"/>
    <dgm:cxn modelId="{8BB849E3-5E1E-476E-B4CC-A2B039C221F0}" type="presParOf" srcId="{74E4F340-2E52-4C3C-ABF2-E276C1455122}" destId="{B52171C2-E095-4356-8E54-59B6D2A7D79F}" srcOrd="12" destOrd="0" presId="urn:microsoft.com/office/officeart/2011/layout/CircleProcess"/>
    <dgm:cxn modelId="{9FC7C11A-15FB-499A-B5CF-6376C86F78F4}" type="presParOf" srcId="{B52171C2-E095-4356-8E54-59B6D2A7D79F}" destId="{CF5E5180-501B-4152-9366-B69C8485E563}" srcOrd="0" destOrd="0" presId="urn:microsoft.com/office/officeart/2011/layout/CircleProcess"/>
    <dgm:cxn modelId="{5198B9B6-5D8B-4607-862E-7EC63F596EED}" type="presParOf" srcId="{74E4F340-2E52-4C3C-ABF2-E276C1455122}" destId="{8A89C7CF-960D-4C31-A083-5BF8327588AF}" srcOrd="13" destOrd="0" presId="urn:microsoft.com/office/officeart/2011/layout/CircleProcess"/>
    <dgm:cxn modelId="{2D8A1F48-4C5B-49E0-9E84-0BCAF8A7D69A}" type="presParOf" srcId="{8A89C7CF-960D-4C31-A083-5BF8327588AF}" destId="{B7761F79-A829-43F5-B176-850DC801820E}" srcOrd="0" destOrd="0" presId="urn:microsoft.com/office/officeart/2011/layout/CircleProcess"/>
    <dgm:cxn modelId="{77A7E2E8-623F-4C0B-B27B-D18BEBCB0F5A}" type="presParOf" srcId="{74E4F340-2E52-4C3C-ABF2-E276C1455122}" destId="{AAAE1C06-03F0-4035-A27E-9CA9CD9BD0F5}" srcOrd="14" destOrd="0" presId="urn:microsoft.com/office/officeart/2011/layout/CircleProcess"/>
    <dgm:cxn modelId="{D0E5E218-EDFB-46BB-814F-4830C483BF13}" type="presParOf" srcId="{74E4F340-2E52-4C3C-ABF2-E276C1455122}" destId="{CD68C7CA-2257-46FA-AB67-5F6FA3D78140}" srcOrd="15" destOrd="0" presId="urn:microsoft.com/office/officeart/2011/layout/CircleProcess"/>
    <dgm:cxn modelId="{3733E6C0-71F6-4D2D-B497-35AF95721CB4}" type="presParOf" srcId="{CD68C7CA-2257-46FA-AB67-5F6FA3D78140}" destId="{AE4A92BF-AF27-4B1B-A589-CE91F47B46E4}" srcOrd="0" destOrd="0" presId="urn:microsoft.com/office/officeart/2011/layout/CircleProcess"/>
    <dgm:cxn modelId="{6177ADCC-32AC-4C85-A47C-1B0960992CA3}" type="presParOf" srcId="{74E4F340-2E52-4C3C-ABF2-E276C1455122}" destId="{73069051-AD98-4D12-8DE1-E5C5777DCD8B}" srcOrd="16" destOrd="0" presId="urn:microsoft.com/office/officeart/2011/layout/CircleProcess"/>
    <dgm:cxn modelId="{B59F350A-5BFC-45A0-9506-DECCED3A64AE}" type="presParOf" srcId="{73069051-AD98-4D12-8DE1-E5C5777DCD8B}" destId="{377A5EF1-A712-4401-9036-43072E5B5DDC}" srcOrd="0" destOrd="0" presId="urn:microsoft.com/office/officeart/2011/layout/CircleProcess"/>
    <dgm:cxn modelId="{6CF2A010-8BD8-45E7-8976-B8EE38816C68}" type="presParOf" srcId="{74E4F340-2E52-4C3C-ABF2-E276C1455122}" destId="{E8F327CE-FF26-4519-A1E0-A6EF7A546E79}"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A0A26-1E9D-4534-BB09-EEB23EFA7A99}">
      <dsp:nvSpPr>
        <dsp:cNvPr id="0" name=""/>
        <dsp:cNvSpPr/>
      </dsp:nvSpPr>
      <dsp:spPr>
        <a:xfrm>
          <a:off x="10709033" y="3519763"/>
          <a:ext cx="1029015" cy="102882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6CA81-BE27-4826-8C33-D7E70620FFA2}">
      <dsp:nvSpPr>
        <dsp:cNvPr id="0" name=""/>
        <dsp:cNvSpPr/>
      </dsp:nvSpPr>
      <dsp:spPr>
        <a:xfrm>
          <a:off x="10372465" y="3149208"/>
          <a:ext cx="1701547" cy="1743990"/>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38622F"/>
              </a:solidFill>
            </a:rPr>
            <a:t>SELF-DISCOVERY</a:t>
          </a:r>
          <a:endParaRPr lang="en-US" sz="1800" kern="1200" dirty="0">
            <a:solidFill>
              <a:srgbClr val="38622F"/>
            </a:solidFill>
          </a:endParaRPr>
        </a:p>
      </dsp:txBody>
      <dsp:txXfrm>
        <a:off x="10615709" y="3398396"/>
        <a:ext cx="1215060" cy="1245613"/>
      </dsp:txXfrm>
    </dsp:sp>
    <dsp:sp modelId="{7345AFE8-5E79-4DFA-97B5-651026817875}">
      <dsp:nvSpPr>
        <dsp:cNvPr id="0" name=""/>
        <dsp:cNvSpPr/>
      </dsp:nvSpPr>
      <dsp:spPr>
        <a:xfrm rot="2700000">
          <a:off x="6857956" y="3298618"/>
          <a:ext cx="1618527" cy="1618527"/>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C1C3A-DBA7-432F-8F8F-54C77FC38078}">
      <dsp:nvSpPr>
        <dsp:cNvPr id="0" name=""/>
        <dsp:cNvSpPr/>
      </dsp:nvSpPr>
      <dsp:spPr>
        <a:xfrm>
          <a:off x="6968880" y="3452085"/>
          <a:ext cx="1321115" cy="1249736"/>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38622F"/>
              </a:solidFill>
            </a:rPr>
            <a:t>MAINTAIN A HOLD ON YOUR IDENTITY</a:t>
          </a:r>
          <a:endParaRPr lang="en-US" sz="1600" kern="1200" dirty="0">
            <a:solidFill>
              <a:srgbClr val="38622F"/>
            </a:solidFill>
          </a:endParaRPr>
        </a:p>
      </dsp:txBody>
      <dsp:txXfrm>
        <a:off x="7157739" y="3630653"/>
        <a:ext cx="943397" cy="892601"/>
      </dsp:txXfrm>
    </dsp:sp>
    <dsp:sp modelId="{EBE823A6-41D3-4C9F-AC4D-FC4741E26FE2}">
      <dsp:nvSpPr>
        <dsp:cNvPr id="0" name=""/>
        <dsp:cNvSpPr/>
      </dsp:nvSpPr>
      <dsp:spPr>
        <a:xfrm rot="2700000">
          <a:off x="5167825" y="3414891"/>
          <a:ext cx="1587678" cy="1587678"/>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70713-B307-4796-B5DF-C89C713A4F32}">
      <dsp:nvSpPr>
        <dsp:cNvPr id="0" name=""/>
        <dsp:cNvSpPr/>
      </dsp:nvSpPr>
      <dsp:spPr>
        <a:xfrm>
          <a:off x="5270756" y="3559529"/>
          <a:ext cx="1362488" cy="1261172"/>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38622F"/>
              </a:solidFill>
            </a:rPr>
            <a:t>ANALYSE YOUR SUCCESSES</a:t>
          </a:r>
          <a:endParaRPr lang="en-US" sz="1600" kern="1200" dirty="0">
            <a:solidFill>
              <a:srgbClr val="38622F"/>
            </a:solidFill>
          </a:endParaRPr>
        </a:p>
      </dsp:txBody>
      <dsp:txXfrm>
        <a:off x="5465530" y="3739731"/>
        <a:ext cx="972941" cy="900769"/>
      </dsp:txXfrm>
    </dsp:sp>
    <dsp:sp modelId="{6503049C-7B11-4B27-957C-30169473D5B6}">
      <dsp:nvSpPr>
        <dsp:cNvPr id="0" name=""/>
        <dsp:cNvSpPr/>
      </dsp:nvSpPr>
      <dsp:spPr>
        <a:xfrm rot="2700000">
          <a:off x="3594745" y="3441071"/>
          <a:ext cx="1573004" cy="1573004"/>
        </a:xfrm>
        <a:prstGeom prst="teardrop">
          <a:avLst>
            <a:gd name="adj" fmla="val 1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E8103B-673F-40D9-A395-84097193C726}">
      <dsp:nvSpPr>
        <dsp:cNvPr id="0" name=""/>
        <dsp:cNvSpPr/>
      </dsp:nvSpPr>
      <dsp:spPr>
        <a:xfrm>
          <a:off x="3822708" y="3605121"/>
          <a:ext cx="1312597" cy="1290728"/>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38622F"/>
              </a:solidFill>
            </a:rPr>
            <a:t>FIND CLUES IN PREVIOUS ATTEMPTS/ FAILURES</a:t>
          </a:r>
        </a:p>
      </dsp:txBody>
      <dsp:txXfrm>
        <a:off x="4009456" y="3789545"/>
        <a:ext cx="937314" cy="921879"/>
      </dsp:txXfrm>
    </dsp:sp>
    <dsp:sp modelId="{CF5E5180-501B-4152-9366-B69C8485E563}">
      <dsp:nvSpPr>
        <dsp:cNvPr id="0" name=""/>
        <dsp:cNvSpPr/>
      </dsp:nvSpPr>
      <dsp:spPr>
        <a:xfrm rot="2700000">
          <a:off x="2202359" y="3509660"/>
          <a:ext cx="1529908" cy="1529908"/>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761F79-A829-43F5-B176-850DC801820E}">
      <dsp:nvSpPr>
        <dsp:cNvPr id="0" name=""/>
        <dsp:cNvSpPr/>
      </dsp:nvSpPr>
      <dsp:spPr>
        <a:xfrm>
          <a:off x="2367260" y="3679370"/>
          <a:ext cx="1198620" cy="1205105"/>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38622F"/>
              </a:solidFill>
            </a:rPr>
            <a:t>ASK A FRIEND</a:t>
          </a:r>
          <a:endParaRPr lang="en-US" sz="1600" kern="1200" dirty="0">
            <a:solidFill>
              <a:srgbClr val="38622F"/>
            </a:solidFill>
          </a:endParaRPr>
        </a:p>
      </dsp:txBody>
      <dsp:txXfrm>
        <a:off x="2537792" y="3851560"/>
        <a:ext cx="855924" cy="860724"/>
      </dsp:txXfrm>
    </dsp:sp>
    <dsp:sp modelId="{AE4A92BF-AF27-4B1B-A589-CE91F47B46E4}">
      <dsp:nvSpPr>
        <dsp:cNvPr id="0" name=""/>
        <dsp:cNvSpPr/>
      </dsp:nvSpPr>
      <dsp:spPr>
        <a:xfrm rot="2700000">
          <a:off x="551341" y="3458959"/>
          <a:ext cx="1551167" cy="1551167"/>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A5EF1-A712-4401-9036-43072E5B5DDC}">
      <dsp:nvSpPr>
        <dsp:cNvPr id="0" name=""/>
        <dsp:cNvSpPr/>
      </dsp:nvSpPr>
      <dsp:spPr>
        <a:xfrm>
          <a:off x="710066" y="3535226"/>
          <a:ext cx="1229947" cy="1284870"/>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rgbClr val="38622F"/>
              </a:solidFill>
            </a:rPr>
            <a:t>KNOW YOURSELF</a:t>
          </a:r>
          <a:endParaRPr lang="en-US" sz="1400" kern="1200" dirty="0">
            <a:solidFill>
              <a:srgbClr val="38622F"/>
            </a:solidFill>
          </a:endParaRPr>
        </a:p>
      </dsp:txBody>
      <dsp:txXfrm>
        <a:off x="885892" y="3718814"/>
        <a:ext cx="878294" cy="91769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261-07C1-46DE-BD11-2F3F545AC4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42D9DDA-F7E7-4EB9-9524-77F064537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AE62A8-601D-428F-A682-7F8B7A0078A6}"/>
              </a:ext>
            </a:extLst>
          </p:cNvPr>
          <p:cNvSpPr>
            <a:spLocks noGrp="1"/>
          </p:cNvSpPr>
          <p:nvPr>
            <p:ph type="dt" sz="half" idx="10"/>
          </p:nvPr>
        </p:nvSpPr>
        <p:spPr/>
        <p:txBody>
          <a:bodyPr/>
          <a:lstStyle/>
          <a:p>
            <a:fld id="{0E4DA8AF-5D5D-444C-B520-79EAC190361D}" type="datetimeFigureOut">
              <a:rPr lang="en-GB" smtClean="0"/>
              <a:t>03/08/2022</a:t>
            </a:fld>
            <a:endParaRPr lang="en-GB"/>
          </a:p>
        </p:txBody>
      </p:sp>
      <p:sp>
        <p:nvSpPr>
          <p:cNvPr id="5" name="Footer Placeholder 4">
            <a:extLst>
              <a:ext uri="{FF2B5EF4-FFF2-40B4-BE49-F238E27FC236}">
                <a16:creationId xmlns:a16="http://schemas.microsoft.com/office/drawing/2014/main" id="{5C24074B-74BE-438E-9330-46EE8927DF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F03C10-7DC7-41D8-B48C-CF1DF2A31D56}"/>
              </a:ext>
            </a:extLst>
          </p:cNvPr>
          <p:cNvSpPr>
            <a:spLocks noGrp="1"/>
          </p:cNvSpPr>
          <p:nvPr>
            <p:ph type="sldNum" sz="quarter" idx="12"/>
          </p:nvPr>
        </p:nvSpPr>
        <p:spPr/>
        <p:txBody>
          <a:bodyPr/>
          <a:lstStyle/>
          <a:p>
            <a:fld id="{9BB89B9C-3583-4B9D-BFA2-5FD2040D1A9E}" type="slidenum">
              <a:rPr lang="en-GB" smtClean="0"/>
              <a:t>‹#›</a:t>
            </a:fld>
            <a:endParaRPr lang="en-GB"/>
          </a:p>
        </p:txBody>
      </p:sp>
    </p:spTree>
    <p:extLst>
      <p:ext uri="{BB962C8B-B14F-4D97-AF65-F5344CB8AC3E}">
        <p14:creationId xmlns:p14="http://schemas.microsoft.com/office/powerpoint/2010/main" val="28912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BAAE-AB54-48E0-AB28-2A771DF463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36C0DC-4379-492B-A02C-632BA2EC57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3C7776-26CA-4C16-81AF-4E0820AD93A4}"/>
              </a:ext>
            </a:extLst>
          </p:cNvPr>
          <p:cNvSpPr>
            <a:spLocks noGrp="1"/>
          </p:cNvSpPr>
          <p:nvPr>
            <p:ph type="dt" sz="half" idx="10"/>
          </p:nvPr>
        </p:nvSpPr>
        <p:spPr/>
        <p:txBody>
          <a:bodyPr/>
          <a:lstStyle/>
          <a:p>
            <a:fld id="{0E4DA8AF-5D5D-444C-B520-79EAC190361D}" type="datetimeFigureOut">
              <a:rPr lang="en-GB" smtClean="0"/>
              <a:t>03/08/2022</a:t>
            </a:fld>
            <a:endParaRPr lang="en-GB"/>
          </a:p>
        </p:txBody>
      </p:sp>
      <p:sp>
        <p:nvSpPr>
          <p:cNvPr id="5" name="Footer Placeholder 4">
            <a:extLst>
              <a:ext uri="{FF2B5EF4-FFF2-40B4-BE49-F238E27FC236}">
                <a16:creationId xmlns:a16="http://schemas.microsoft.com/office/drawing/2014/main" id="{DBF34A8E-4E96-4C85-BF90-00B94892B4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C677BE-70E3-4DA2-81F6-64F942B9ADEE}"/>
              </a:ext>
            </a:extLst>
          </p:cNvPr>
          <p:cNvSpPr>
            <a:spLocks noGrp="1"/>
          </p:cNvSpPr>
          <p:nvPr>
            <p:ph type="sldNum" sz="quarter" idx="12"/>
          </p:nvPr>
        </p:nvSpPr>
        <p:spPr/>
        <p:txBody>
          <a:bodyPr/>
          <a:lstStyle/>
          <a:p>
            <a:fld id="{9BB89B9C-3583-4B9D-BFA2-5FD2040D1A9E}" type="slidenum">
              <a:rPr lang="en-GB" smtClean="0"/>
              <a:t>‹#›</a:t>
            </a:fld>
            <a:endParaRPr lang="en-GB"/>
          </a:p>
        </p:txBody>
      </p:sp>
    </p:spTree>
    <p:extLst>
      <p:ext uri="{BB962C8B-B14F-4D97-AF65-F5344CB8AC3E}">
        <p14:creationId xmlns:p14="http://schemas.microsoft.com/office/powerpoint/2010/main" val="146880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C1EAE-1C0C-4FE9-98AD-1F51EFAD39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22D848-6262-4063-B47A-AD5051E103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81BC5-7521-412E-969D-C522F7AB0246}"/>
              </a:ext>
            </a:extLst>
          </p:cNvPr>
          <p:cNvSpPr>
            <a:spLocks noGrp="1"/>
          </p:cNvSpPr>
          <p:nvPr>
            <p:ph type="dt" sz="half" idx="10"/>
          </p:nvPr>
        </p:nvSpPr>
        <p:spPr/>
        <p:txBody>
          <a:bodyPr/>
          <a:lstStyle/>
          <a:p>
            <a:fld id="{0E4DA8AF-5D5D-444C-B520-79EAC190361D}" type="datetimeFigureOut">
              <a:rPr lang="en-GB" smtClean="0"/>
              <a:t>03/08/2022</a:t>
            </a:fld>
            <a:endParaRPr lang="en-GB"/>
          </a:p>
        </p:txBody>
      </p:sp>
      <p:sp>
        <p:nvSpPr>
          <p:cNvPr id="5" name="Footer Placeholder 4">
            <a:extLst>
              <a:ext uri="{FF2B5EF4-FFF2-40B4-BE49-F238E27FC236}">
                <a16:creationId xmlns:a16="http://schemas.microsoft.com/office/drawing/2014/main" id="{98142A1A-9B32-48C6-AAB5-F8C2FA2187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D08D25-845A-4A00-90C9-0783E5341457}"/>
              </a:ext>
            </a:extLst>
          </p:cNvPr>
          <p:cNvSpPr>
            <a:spLocks noGrp="1"/>
          </p:cNvSpPr>
          <p:nvPr>
            <p:ph type="sldNum" sz="quarter" idx="12"/>
          </p:nvPr>
        </p:nvSpPr>
        <p:spPr/>
        <p:txBody>
          <a:bodyPr/>
          <a:lstStyle/>
          <a:p>
            <a:fld id="{9BB89B9C-3583-4B9D-BFA2-5FD2040D1A9E}" type="slidenum">
              <a:rPr lang="en-GB" smtClean="0"/>
              <a:t>‹#›</a:t>
            </a:fld>
            <a:endParaRPr lang="en-GB"/>
          </a:p>
        </p:txBody>
      </p:sp>
    </p:spTree>
    <p:extLst>
      <p:ext uri="{BB962C8B-B14F-4D97-AF65-F5344CB8AC3E}">
        <p14:creationId xmlns:p14="http://schemas.microsoft.com/office/powerpoint/2010/main" val="356495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pic>
        <p:nvPicPr>
          <p:cNvPr id="12" name="Picture 11" descr="A picture containing hole, toilet&#10;&#10;Description automatically generated">
            <a:extLst>
              <a:ext uri="{FF2B5EF4-FFF2-40B4-BE49-F238E27FC236}">
                <a16:creationId xmlns:a16="http://schemas.microsoft.com/office/drawing/2014/main" id="{1BF414EF-410B-874D-8864-239BB2AE12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880"/>
          <a:stretch/>
        </p:blipFill>
        <p:spPr>
          <a:xfrm>
            <a:off x="-2" y="0"/>
            <a:ext cx="12192001" cy="6858000"/>
          </a:xfrm>
          <a:prstGeom prst="rect">
            <a:avLst/>
          </a:prstGeom>
        </p:spPr>
      </p:pic>
      <p:pic>
        <p:nvPicPr>
          <p:cNvPr id="15" name="Picture 14" descr="Icon&#10;&#10;Description automatically generated">
            <a:extLst>
              <a:ext uri="{FF2B5EF4-FFF2-40B4-BE49-F238E27FC236}">
                <a16:creationId xmlns:a16="http://schemas.microsoft.com/office/drawing/2014/main" id="{33838438-AD50-1546-8527-9E03A80707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283" y="843765"/>
            <a:ext cx="3581890" cy="1638178"/>
          </a:xfrm>
          <a:prstGeom prst="rect">
            <a:avLst/>
          </a:prstGeom>
        </p:spPr>
      </p:pic>
      <p:sp>
        <p:nvSpPr>
          <p:cNvPr id="16" name="Text Placeholder 23">
            <a:extLst>
              <a:ext uri="{FF2B5EF4-FFF2-40B4-BE49-F238E27FC236}">
                <a16:creationId xmlns:a16="http://schemas.microsoft.com/office/drawing/2014/main" id="{A4833CAF-5D68-BB42-8D11-D4DE69B836A9}"/>
              </a:ext>
            </a:extLst>
          </p:cNvPr>
          <p:cNvSpPr>
            <a:spLocks noGrp="1"/>
          </p:cNvSpPr>
          <p:nvPr>
            <p:ph type="body" sz="quarter" idx="15" hasCustomPrompt="1"/>
          </p:nvPr>
        </p:nvSpPr>
        <p:spPr>
          <a:xfrm>
            <a:off x="521164" y="5271964"/>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20" name="Text Placeholder 23">
            <a:extLst>
              <a:ext uri="{FF2B5EF4-FFF2-40B4-BE49-F238E27FC236}">
                <a16:creationId xmlns:a16="http://schemas.microsoft.com/office/drawing/2014/main" id="{E3ED3BCF-A56E-0A4B-B316-E67C1EF3481A}"/>
              </a:ext>
            </a:extLst>
          </p:cNvPr>
          <p:cNvSpPr>
            <a:spLocks noGrp="1"/>
          </p:cNvSpPr>
          <p:nvPr>
            <p:ph type="body" sz="quarter" idx="16" hasCustomPrompt="1"/>
          </p:nvPr>
        </p:nvSpPr>
        <p:spPr>
          <a:xfrm>
            <a:off x="521164" y="4653441"/>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2</a:t>
            </a:r>
          </a:p>
        </p:txBody>
      </p:sp>
      <p:pic>
        <p:nvPicPr>
          <p:cNvPr id="25" name="Picture 24">
            <a:extLst>
              <a:ext uri="{FF2B5EF4-FFF2-40B4-BE49-F238E27FC236}">
                <a16:creationId xmlns:a16="http://schemas.microsoft.com/office/drawing/2014/main" id="{89D987AE-EF5D-0846-9714-32B742E961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9845954" y="5785522"/>
            <a:ext cx="1991960" cy="457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581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Photo Slide - Prupl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1FA61A72-BC4D-F04A-A3BA-6975406B568A}"/>
              </a:ext>
            </a:extLst>
          </p:cNvPr>
          <p:cNvSpPr/>
          <p:nvPr userDrawn="1"/>
        </p:nvSpPr>
        <p:spPr>
          <a:xfrm>
            <a:off x="-1" y="-16255"/>
            <a:ext cx="5994403" cy="5249886"/>
          </a:xfrm>
          <a:custGeom>
            <a:avLst/>
            <a:gdLst>
              <a:gd name="connsiteX0" fmla="*/ 0 w 5994403"/>
              <a:gd name="connsiteY0" fmla="*/ 0 h 5249886"/>
              <a:gd name="connsiteX1" fmla="*/ 5910658 w 5994403"/>
              <a:gd name="connsiteY1" fmla="*/ 0 h 5249886"/>
              <a:gd name="connsiteX2" fmla="*/ 5971686 w 5994403"/>
              <a:gd name="connsiteY2" fmla="*/ 399875 h 5249886"/>
              <a:gd name="connsiteX3" fmla="*/ 5994403 w 5994403"/>
              <a:gd name="connsiteY3" fmla="*/ 849762 h 5249886"/>
              <a:gd name="connsiteX4" fmla="*/ 1594279 w 5994403"/>
              <a:gd name="connsiteY4" fmla="*/ 5249886 h 5249886"/>
              <a:gd name="connsiteX5" fmla="*/ 81369 w 5994403"/>
              <a:gd name="connsiteY5" fmla="*/ 4982888 h 5249886"/>
              <a:gd name="connsiteX6" fmla="*/ 0 w 5994403"/>
              <a:gd name="connsiteY6" fmla="*/ 4950805 h 52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03" h="5249886">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853693"/>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Picture Placeholder 20">
            <a:extLst>
              <a:ext uri="{FF2B5EF4-FFF2-40B4-BE49-F238E27FC236}">
                <a16:creationId xmlns:a16="http://schemas.microsoft.com/office/drawing/2014/main" id="{75F1B4C7-2F92-EF4D-9084-6326EF657FB8}"/>
              </a:ext>
            </a:extLst>
          </p:cNvPr>
          <p:cNvSpPr>
            <a:spLocks noGrp="1"/>
          </p:cNvSpPr>
          <p:nvPr>
            <p:ph type="pic" sz="quarter" idx="21"/>
          </p:nvPr>
        </p:nvSpPr>
        <p:spPr>
          <a:xfrm>
            <a:off x="0" y="0"/>
            <a:ext cx="12192000" cy="6858000"/>
          </a:xfrm>
          <a:custGeom>
            <a:avLst/>
            <a:gdLst>
              <a:gd name="connsiteX0" fmla="*/ 591065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950805 h 6858000"/>
              <a:gd name="connsiteX5" fmla="*/ 81369 w 12192000"/>
              <a:gd name="connsiteY5" fmla="*/ 4982888 h 6858000"/>
              <a:gd name="connsiteX6" fmla="*/ 1594279 w 12192000"/>
              <a:gd name="connsiteY6" fmla="*/ 5249886 h 6858000"/>
              <a:gd name="connsiteX7" fmla="*/ 5994403 w 12192000"/>
              <a:gd name="connsiteY7" fmla="*/ 849762 h 6858000"/>
              <a:gd name="connsiteX8" fmla="*/ 5971686 w 12192000"/>
              <a:gd name="connsiteY8" fmla="*/ 399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910658" y="0"/>
                </a:moveTo>
                <a:lnTo>
                  <a:pt x="12192000" y="0"/>
                </a:lnTo>
                <a:lnTo>
                  <a:pt x="12192000" y="6858000"/>
                </a:lnTo>
                <a:lnTo>
                  <a:pt x="0" y="6858000"/>
                </a:lnTo>
                <a:lnTo>
                  <a:pt x="0" y="4950805"/>
                </a:lnTo>
                <a:lnTo>
                  <a:pt x="81369" y="4982888"/>
                </a:lnTo>
                <a:cubicBezTo>
                  <a:pt x="553119" y="5155619"/>
                  <a:pt x="1062690" y="5249886"/>
                  <a:pt x="1594279" y="5249886"/>
                </a:cubicBezTo>
                <a:cubicBezTo>
                  <a:pt x="4024400" y="5249886"/>
                  <a:pt x="5994403" y="3279883"/>
                  <a:pt x="5994403" y="849762"/>
                </a:cubicBezTo>
                <a:cubicBezTo>
                  <a:pt x="5994403" y="697879"/>
                  <a:pt x="5986708" y="547794"/>
                  <a:pt x="5971686" y="399875"/>
                </a:cubicBezTo>
                <a:close/>
              </a:path>
            </a:pathLst>
          </a:custGeom>
        </p:spPr>
        <p:txBody>
          <a:bodyPr wrap="square">
            <a:noAutofit/>
          </a:bodyPr>
          <a:lstStyle/>
          <a:p>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587065"/>
            <a:ext cx="184731" cy="369332"/>
          </a:xfrm>
          <a:prstGeom prst="rect">
            <a:avLst/>
          </a:prstGeom>
          <a:noFill/>
        </p:spPr>
        <p:txBody>
          <a:bodyPr wrap="none" rtlCol="0">
            <a:spAutoFit/>
          </a:bodyPr>
          <a:lstStyle/>
          <a:p>
            <a:endParaRPr lang="en-US" dirty="0"/>
          </a:p>
        </p:txBody>
      </p:sp>
      <p:sp>
        <p:nvSpPr>
          <p:cNvPr id="10" name="Text Placeholder 23">
            <a:extLst>
              <a:ext uri="{FF2B5EF4-FFF2-40B4-BE49-F238E27FC236}">
                <a16:creationId xmlns:a16="http://schemas.microsoft.com/office/drawing/2014/main" id="{371BECE4-6731-5547-8F1D-4A38ED0A5F33}"/>
              </a:ext>
            </a:extLst>
          </p:cNvPr>
          <p:cNvSpPr>
            <a:spLocks noGrp="1"/>
          </p:cNvSpPr>
          <p:nvPr>
            <p:ph type="body" sz="quarter" idx="19" hasCustomPrompt="1"/>
          </p:nvPr>
        </p:nvSpPr>
        <p:spPr>
          <a:xfrm>
            <a:off x="503238" y="684070"/>
            <a:ext cx="440472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2" name="Text Placeholder 17">
            <a:extLst>
              <a:ext uri="{FF2B5EF4-FFF2-40B4-BE49-F238E27FC236}">
                <a16:creationId xmlns:a16="http://schemas.microsoft.com/office/drawing/2014/main" id="{CB0F69B6-004B-8247-A75B-E3DC6BE4322D}"/>
              </a:ext>
            </a:extLst>
          </p:cNvPr>
          <p:cNvSpPr>
            <a:spLocks noGrp="1"/>
          </p:cNvSpPr>
          <p:nvPr>
            <p:ph type="body" sz="quarter" idx="20" hasCustomPrompt="1"/>
          </p:nvPr>
        </p:nvSpPr>
        <p:spPr>
          <a:xfrm>
            <a:off x="503238" y="1624369"/>
            <a:ext cx="4332233"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306619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MASTER slide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37DCDAB-9B29-724B-9E94-12531E00608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17">
            <a:extLst>
              <a:ext uri="{FF2B5EF4-FFF2-40B4-BE49-F238E27FC236}">
                <a16:creationId xmlns:a16="http://schemas.microsoft.com/office/drawing/2014/main" id="{E736CB06-6F2A-364A-9CFF-FA02519A37B4}"/>
              </a:ext>
            </a:extLst>
          </p:cNvPr>
          <p:cNvSpPr>
            <a:spLocks noGrp="1"/>
          </p:cNvSpPr>
          <p:nvPr>
            <p:ph type="body" sz="quarter" idx="18" hasCustomPrompt="1"/>
          </p:nvPr>
        </p:nvSpPr>
        <p:spPr>
          <a:xfrm>
            <a:off x="734714" y="1757011"/>
            <a:ext cx="10834986"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8" name="Text Placeholder 23">
            <a:extLst>
              <a:ext uri="{FF2B5EF4-FFF2-40B4-BE49-F238E27FC236}">
                <a16:creationId xmlns:a16="http://schemas.microsoft.com/office/drawing/2014/main" id="{9D73C4D1-288F-DA41-9A08-CA23DF1405B1}"/>
              </a:ext>
            </a:extLst>
          </p:cNvPr>
          <p:cNvSpPr>
            <a:spLocks noGrp="1"/>
          </p:cNvSpPr>
          <p:nvPr>
            <p:ph type="body" sz="quarter" idx="16" hasCustomPrompt="1"/>
          </p:nvPr>
        </p:nvSpPr>
        <p:spPr>
          <a:xfrm>
            <a:off x="734713" y="731461"/>
            <a:ext cx="10834985"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sp>
        <p:nvSpPr>
          <p:cNvPr id="20" name="Rectangle 19">
            <a:extLst>
              <a:ext uri="{FF2B5EF4-FFF2-40B4-BE49-F238E27FC236}">
                <a16:creationId xmlns:a16="http://schemas.microsoft.com/office/drawing/2014/main" id="{841F0766-0D91-B04D-8876-B9A0AB46ECF3}"/>
              </a:ext>
            </a:extLst>
          </p:cNvPr>
          <p:cNvSpPr>
            <a:spLocks/>
          </p:cNvSpPr>
          <p:nvPr userDrawn="1"/>
        </p:nvSpPr>
        <p:spPr>
          <a:xfrm>
            <a:off x="10058400" y="6228722"/>
            <a:ext cx="1761907" cy="338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Rectangle 23">
            <a:extLst>
              <a:ext uri="{FF2B5EF4-FFF2-40B4-BE49-F238E27FC236}">
                <a16:creationId xmlns:a16="http://schemas.microsoft.com/office/drawing/2014/main" id="{9ACD97AF-EDE2-5F4D-8394-A6DBAB0D31AF}"/>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5" name="Picture 24" descr="A purple circle with a black circle&#10;&#10;Description automatically generated with low confidence">
            <a:extLst>
              <a:ext uri="{FF2B5EF4-FFF2-40B4-BE49-F238E27FC236}">
                <a16:creationId xmlns:a16="http://schemas.microsoft.com/office/drawing/2014/main" id="{38CAB311-0F25-5D4C-9223-1C2FC149A9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4335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with photo 3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0" y="-9574"/>
            <a:ext cx="12192000" cy="6867574"/>
          </a:xfrm>
          <a:prstGeom prst="rect">
            <a:avLst/>
          </a:prstGeom>
          <a:solidFill>
            <a:srgbClr val="853693"/>
          </a:solidFill>
          <a:ln>
            <a:noFill/>
          </a:ln>
          <a:effectLst>
            <a:innerShdw blurRad="520700" dist="1524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4" y="1640703"/>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8A70C33F-E7E2-C04A-ABE4-546510AADB79}"/>
              </a:ext>
            </a:extLst>
          </p:cNvPr>
          <p:cNvSpPr>
            <a:spLocks noGrp="1"/>
          </p:cNvSpPr>
          <p:nvPr>
            <p:ph type="pic" sz="quarter" idx="19"/>
          </p:nvPr>
        </p:nvSpPr>
        <p:spPr>
          <a:xfrm>
            <a:off x="6756402" y="1141712"/>
            <a:ext cx="5435599" cy="5706715"/>
          </a:xfrm>
          <a:custGeom>
            <a:avLst/>
            <a:gdLst>
              <a:gd name="connsiteX0" fmla="*/ 3259757 w 5435599"/>
              <a:gd name="connsiteY0" fmla="*/ 0 h 5706715"/>
              <a:gd name="connsiteX1" fmla="*/ 5333265 w 5435599"/>
              <a:gd name="connsiteY1" fmla="*/ 744370 h 5706715"/>
              <a:gd name="connsiteX2" fmla="*/ 5435599 w 5435599"/>
              <a:gd name="connsiteY2" fmla="*/ 837378 h 5706715"/>
              <a:gd name="connsiteX3" fmla="*/ 5435599 w 5435599"/>
              <a:gd name="connsiteY3" fmla="*/ 5682137 h 5706715"/>
              <a:gd name="connsiteX4" fmla="*/ 5408556 w 5435599"/>
              <a:gd name="connsiteY4" fmla="*/ 5706715 h 5706715"/>
              <a:gd name="connsiteX5" fmla="*/ 1110958 w 5435599"/>
              <a:gd name="connsiteY5" fmla="*/ 5706715 h 5706715"/>
              <a:gd name="connsiteX6" fmla="*/ 954761 w 5435599"/>
              <a:gd name="connsiteY6" fmla="*/ 5564754 h 5706715"/>
              <a:gd name="connsiteX7" fmla="*/ 0 w 5435599"/>
              <a:gd name="connsiteY7" fmla="*/ 3259757 h 5706715"/>
              <a:gd name="connsiteX8" fmla="*/ 3259757 w 5435599"/>
              <a:gd name="connsiteY8" fmla="*/ 0 h 570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599" h="5706715">
                <a:moveTo>
                  <a:pt x="3259757" y="0"/>
                </a:moveTo>
                <a:cubicBezTo>
                  <a:pt x="4047394" y="0"/>
                  <a:pt x="4769787" y="279347"/>
                  <a:pt x="5333265" y="744370"/>
                </a:cubicBezTo>
                <a:lnTo>
                  <a:pt x="5435599" y="837378"/>
                </a:lnTo>
                <a:lnTo>
                  <a:pt x="5435599" y="5682137"/>
                </a:lnTo>
                <a:lnTo>
                  <a:pt x="5408556" y="5706715"/>
                </a:lnTo>
                <a:lnTo>
                  <a:pt x="1110958" y="5706715"/>
                </a:lnTo>
                <a:lnTo>
                  <a:pt x="954761" y="5564754"/>
                </a:lnTo>
                <a:cubicBezTo>
                  <a:pt x="364861" y="4974854"/>
                  <a:pt x="0" y="4159914"/>
                  <a:pt x="0" y="3259757"/>
                </a:cubicBezTo>
                <a:cubicBezTo>
                  <a:pt x="0" y="1459443"/>
                  <a:pt x="1459443" y="0"/>
                  <a:pt x="3259757" y="0"/>
                </a:cubicBezTo>
                <a:close/>
              </a:path>
            </a:pathLst>
          </a:custGeom>
        </p:spPr>
        <p:txBody>
          <a:bodyPr wrap="square">
            <a:noAutofit/>
          </a:bodyPr>
          <a:lstStyle/>
          <a:p>
            <a:endParaRPr lang="en-US"/>
          </a:p>
        </p:txBody>
      </p:sp>
      <p:pic>
        <p:nvPicPr>
          <p:cNvPr id="17" name="Picture 16" descr="A purple circle with a black circle&#10;&#10;Description automatically generated with low confidence">
            <a:extLst>
              <a:ext uri="{FF2B5EF4-FFF2-40B4-BE49-F238E27FC236}">
                <a16:creationId xmlns:a16="http://schemas.microsoft.com/office/drawing/2014/main" id="{6404AC6E-08D3-6E42-AFD1-D106158C05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32ACC22E-7E76-E246-B3D1-AC27AAD9015D}"/>
              </a:ext>
            </a:extLst>
          </p:cNvPr>
          <p:cNvSpPr/>
          <p:nvPr userDrawn="1"/>
        </p:nvSpPr>
        <p:spPr>
          <a:xfrm>
            <a:off x="1064326" y="6471093"/>
            <a:ext cx="2130711" cy="230832"/>
          </a:xfrm>
          <a:prstGeom prst="rect">
            <a:avLst/>
          </a:prstGeom>
        </p:spPr>
        <p:txBody>
          <a:bodyPr wrap="none">
            <a:spAutoFit/>
          </a:bodyPr>
          <a:lstStyle/>
          <a:p>
            <a:pPr lvl="0" algn="l"/>
            <a:r>
              <a:rPr lang="en-US" sz="900" dirty="0">
                <a:solidFill>
                  <a:schemeClr val="bg1"/>
                </a:solidFill>
              </a:rPr>
              <a:t>strengthening female community leaders</a:t>
            </a:r>
          </a:p>
        </p:txBody>
      </p:sp>
    </p:spTree>
    <p:extLst>
      <p:ext uri="{BB962C8B-B14F-4D97-AF65-F5344CB8AC3E}">
        <p14:creationId xmlns:p14="http://schemas.microsoft.com/office/powerpoint/2010/main" val="482319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llet Slide - Lime">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BAFBE11C-3EBF-7F4F-ACD8-08642D47695A}"/>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5FAF9C27-18D9-AD43-845C-FEBCE6E43C34}"/>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93C23D"/>
                </a:solidFill>
                <a:latin typeface="+mn-lt"/>
              </a:defRPr>
            </a:lvl1pPr>
          </a:lstStyle>
          <a:p>
            <a:pPr lvl="0"/>
            <a:r>
              <a:rPr lang="en-US" dirty="0"/>
              <a:t>TITLE</a:t>
            </a:r>
          </a:p>
        </p:txBody>
      </p:sp>
      <p:cxnSp>
        <p:nvCxnSpPr>
          <p:cNvPr id="12" name="Straight Connector 11">
            <a:extLst>
              <a:ext uri="{FF2B5EF4-FFF2-40B4-BE49-F238E27FC236}">
                <a16:creationId xmlns:a16="http://schemas.microsoft.com/office/drawing/2014/main" id="{3B33DF89-C0EE-2340-B9C4-761FDF4F19E5}"/>
              </a:ext>
            </a:extLst>
          </p:cNvPr>
          <p:cNvCxnSpPr>
            <a:cxnSpLocks/>
          </p:cNvCxnSpPr>
          <p:nvPr userDrawn="1"/>
        </p:nvCxnSpPr>
        <p:spPr>
          <a:xfrm>
            <a:off x="5346936" y="-25722"/>
            <a:ext cx="0" cy="6853558"/>
          </a:xfrm>
          <a:prstGeom prst="line">
            <a:avLst/>
          </a:prstGeom>
          <a:ln w="12700">
            <a:solidFill>
              <a:srgbClr val="93C23D"/>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8883E062-A23E-8642-AAC6-BE54A9640067}"/>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dirty="0"/>
              <a:t>BULLET POINT SLIDE</a:t>
            </a:r>
          </a:p>
        </p:txBody>
      </p:sp>
      <p:sp>
        <p:nvSpPr>
          <p:cNvPr id="15" name="Oval 14">
            <a:extLst>
              <a:ext uri="{FF2B5EF4-FFF2-40B4-BE49-F238E27FC236}">
                <a16:creationId xmlns:a16="http://schemas.microsoft.com/office/drawing/2014/main" id="{1C265F06-5AC2-0D4D-9A1F-E9CE7B2FF5C1}"/>
              </a:ext>
            </a:extLst>
          </p:cNvPr>
          <p:cNvSpPr/>
          <p:nvPr userDrawn="1"/>
        </p:nvSpPr>
        <p:spPr>
          <a:xfrm>
            <a:off x="4783395" y="415207"/>
            <a:ext cx="1154422" cy="115442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4CA0907F-2B4F-BE45-B7FE-B7E2CD14E3CA}"/>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pic>
        <p:nvPicPr>
          <p:cNvPr id="9" name="Picture 8" descr="A purple circle with a black circle&#10;&#10;Description automatically generated with low confidence">
            <a:extLst>
              <a:ext uri="{FF2B5EF4-FFF2-40B4-BE49-F238E27FC236}">
                <a16:creationId xmlns:a16="http://schemas.microsoft.com/office/drawing/2014/main" id="{79DF7BAF-BA1E-1F4A-8A75-CCF4FE09C9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C40E0BCB-3DD7-2148-B909-14DCD02C15FE}"/>
              </a:ext>
            </a:extLst>
          </p:cNvPr>
          <p:cNvSpPr/>
          <p:nvPr userDrawn="1"/>
        </p:nvSpPr>
        <p:spPr>
          <a:xfrm rot="16200000">
            <a:off x="-695894" y="4494580"/>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227633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ullet Slide - Lime">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BAFBE11C-3EBF-7F4F-ACD8-08642D47695A}"/>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5FAF9C27-18D9-AD43-845C-FEBCE6E43C34}"/>
              </a:ext>
            </a:extLst>
          </p:cNvPr>
          <p:cNvSpPr>
            <a:spLocks noGrp="1"/>
          </p:cNvSpPr>
          <p:nvPr>
            <p:ph type="body" sz="quarter" idx="22" hasCustomPrompt="1"/>
          </p:nvPr>
        </p:nvSpPr>
        <p:spPr>
          <a:xfrm>
            <a:off x="369461" y="487188"/>
            <a:ext cx="5158622" cy="857158"/>
          </a:xfrm>
          <a:noFill/>
        </p:spPr>
        <p:txBody>
          <a:bodyPr anchor="t">
            <a:normAutofit/>
          </a:bodyPr>
          <a:lstStyle>
            <a:lvl1pPr marL="0" indent="0" algn="l">
              <a:buNone/>
              <a:defRPr sz="3600" i="0">
                <a:solidFill>
                  <a:srgbClr val="93C23D"/>
                </a:solidFill>
                <a:latin typeface="+mn-lt"/>
              </a:defRPr>
            </a:lvl1pPr>
          </a:lstStyle>
          <a:p>
            <a:pPr lvl="0"/>
            <a:r>
              <a:rPr lang="en-US" dirty="0"/>
              <a:t>TITLE</a:t>
            </a:r>
          </a:p>
        </p:txBody>
      </p:sp>
      <p:cxnSp>
        <p:nvCxnSpPr>
          <p:cNvPr id="12" name="Straight Connector 11">
            <a:extLst>
              <a:ext uri="{FF2B5EF4-FFF2-40B4-BE49-F238E27FC236}">
                <a16:creationId xmlns:a16="http://schemas.microsoft.com/office/drawing/2014/main" id="{3B33DF89-C0EE-2340-B9C4-761FDF4F19E5}"/>
              </a:ext>
            </a:extLst>
          </p:cNvPr>
          <p:cNvCxnSpPr>
            <a:cxnSpLocks/>
          </p:cNvCxnSpPr>
          <p:nvPr userDrawn="1"/>
        </p:nvCxnSpPr>
        <p:spPr>
          <a:xfrm>
            <a:off x="6100915" y="4442"/>
            <a:ext cx="0" cy="6853558"/>
          </a:xfrm>
          <a:prstGeom prst="line">
            <a:avLst/>
          </a:prstGeom>
          <a:ln w="12700">
            <a:solidFill>
              <a:srgbClr val="93C23D"/>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C265F06-5AC2-0D4D-9A1F-E9CE7B2FF5C1}"/>
              </a:ext>
            </a:extLst>
          </p:cNvPr>
          <p:cNvSpPr/>
          <p:nvPr userDrawn="1"/>
        </p:nvSpPr>
        <p:spPr>
          <a:xfrm>
            <a:off x="5523704" y="324884"/>
            <a:ext cx="1154422" cy="115442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4CA0907F-2B4F-BE45-B7FE-B7E2CD14E3CA}"/>
              </a:ext>
            </a:extLst>
          </p:cNvPr>
          <p:cNvSpPr>
            <a:spLocks noGrp="1"/>
          </p:cNvSpPr>
          <p:nvPr>
            <p:ph type="body" sz="quarter" idx="24" hasCustomPrompt="1"/>
          </p:nvPr>
        </p:nvSpPr>
        <p:spPr>
          <a:xfrm>
            <a:off x="5523704" y="487188"/>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pic>
        <p:nvPicPr>
          <p:cNvPr id="9" name="Picture 8" descr="A purple circle with a black circle&#10;&#10;Description automatically generated with low confidence">
            <a:extLst>
              <a:ext uri="{FF2B5EF4-FFF2-40B4-BE49-F238E27FC236}">
                <a16:creationId xmlns:a16="http://schemas.microsoft.com/office/drawing/2014/main" id="{79DF7BAF-BA1E-1F4A-8A75-CCF4FE09C9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C40E0BCB-3DD7-2148-B909-14DCD02C15FE}"/>
              </a:ext>
            </a:extLst>
          </p:cNvPr>
          <p:cNvSpPr/>
          <p:nvPr userDrawn="1"/>
        </p:nvSpPr>
        <p:spPr>
          <a:xfrm rot="16200000">
            <a:off x="-695894" y="4494580"/>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
        <p:nvSpPr>
          <p:cNvPr id="14" name="Text Placeholder 25">
            <a:extLst>
              <a:ext uri="{FF2B5EF4-FFF2-40B4-BE49-F238E27FC236}">
                <a16:creationId xmlns:a16="http://schemas.microsoft.com/office/drawing/2014/main" id="{5C020188-556C-418F-B27B-A43EAE36753A}"/>
              </a:ext>
            </a:extLst>
          </p:cNvPr>
          <p:cNvSpPr>
            <a:spLocks noGrp="1"/>
          </p:cNvSpPr>
          <p:nvPr>
            <p:ph type="body" sz="quarter" idx="25" hasCustomPrompt="1"/>
          </p:nvPr>
        </p:nvSpPr>
        <p:spPr>
          <a:xfrm>
            <a:off x="706438" y="2066543"/>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06992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rge Photo Slide - Lim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1FA61A72-BC4D-F04A-A3BA-6975406B568A}"/>
              </a:ext>
            </a:extLst>
          </p:cNvPr>
          <p:cNvSpPr/>
          <p:nvPr userDrawn="1"/>
        </p:nvSpPr>
        <p:spPr>
          <a:xfrm>
            <a:off x="-1" y="-16255"/>
            <a:ext cx="5994403" cy="5249886"/>
          </a:xfrm>
          <a:custGeom>
            <a:avLst/>
            <a:gdLst>
              <a:gd name="connsiteX0" fmla="*/ 0 w 5994403"/>
              <a:gd name="connsiteY0" fmla="*/ 0 h 5249886"/>
              <a:gd name="connsiteX1" fmla="*/ 5910658 w 5994403"/>
              <a:gd name="connsiteY1" fmla="*/ 0 h 5249886"/>
              <a:gd name="connsiteX2" fmla="*/ 5971686 w 5994403"/>
              <a:gd name="connsiteY2" fmla="*/ 399875 h 5249886"/>
              <a:gd name="connsiteX3" fmla="*/ 5994403 w 5994403"/>
              <a:gd name="connsiteY3" fmla="*/ 849762 h 5249886"/>
              <a:gd name="connsiteX4" fmla="*/ 1594279 w 5994403"/>
              <a:gd name="connsiteY4" fmla="*/ 5249886 h 5249886"/>
              <a:gd name="connsiteX5" fmla="*/ 81369 w 5994403"/>
              <a:gd name="connsiteY5" fmla="*/ 4982888 h 5249886"/>
              <a:gd name="connsiteX6" fmla="*/ 0 w 5994403"/>
              <a:gd name="connsiteY6" fmla="*/ 4950805 h 52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03" h="5249886">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93C23D"/>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Picture Placeholder 20">
            <a:extLst>
              <a:ext uri="{FF2B5EF4-FFF2-40B4-BE49-F238E27FC236}">
                <a16:creationId xmlns:a16="http://schemas.microsoft.com/office/drawing/2014/main" id="{75F1B4C7-2F92-EF4D-9084-6326EF657FB8}"/>
              </a:ext>
            </a:extLst>
          </p:cNvPr>
          <p:cNvSpPr>
            <a:spLocks noGrp="1"/>
          </p:cNvSpPr>
          <p:nvPr>
            <p:ph type="pic" sz="quarter" idx="21"/>
          </p:nvPr>
        </p:nvSpPr>
        <p:spPr>
          <a:xfrm>
            <a:off x="0" y="0"/>
            <a:ext cx="12192000" cy="6858000"/>
          </a:xfrm>
          <a:custGeom>
            <a:avLst/>
            <a:gdLst>
              <a:gd name="connsiteX0" fmla="*/ 591065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950805 h 6858000"/>
              <a:gd name="connsiteX5" fmla="*/ 81369 w 12192000"/>
              <a:gd name="connsiteY5" fmla="*/ 4982888 h 6858000"/>
              <a:gd name="connsiteX6" fmla="*/ 1594279 w 12192000"/>
              <a:gd name="connsiteY6" fmla="*/ 5249886 h 6858000"/>
              <a:gd name="connsiteX7" fmla="*/ 5994403 w 12192000"/>
              <a:gd name="connsiteY7" fmla="*/ 849762 h 6858000"/>
              <a:gd name="connsiteX8" fmla="*/ 5971686 w 12192000"/>
              <a:gd name="connsiteY8" fmla="*/ 399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910658" y="0"/>
                </a:moveTo>
                <a:lnTo>
                  <a:pt x="12192000" y="0"/>
                </a:lnTo>
                <a:lnTo>
                  <a:pt x="12192000" y="6858000"/>
                </a:lnTo>
                <a:lnTo>
                  <a:pt x="0" y="6858000"/>
                </a:lnTo>
                <a:lnTo>
                  <a:pt x="0" y="4950805"/>
                </a:lnTo>
                <a:lnTo>
                  <a:pt x="81369" y="4982888"/>
                </a:lnTo>
                <a:cubicBezTo>
                  <a:pt x="553119" y="5155619"/>
                  <a:pt x="1062690" y="5249886"/>
                  <a:pt x="1594279" y="5249886"/>
                </a:cubicBezTo>
                <a:cubicBezTo>
                  <a:pt x="4024400" y="5249886"/>
                  <a:pt x="5994403" y="3279883"/>
                  <a:pt x="5994403" y="849762"/>
                </a:cubicBezTo>
                <a:cubicBezTo>
                  <a:pt x="5994403" y="697879"/>
                  <a:pt x="5986708" y="547794"/>
                  <a:pt x="5971686" y="399875"/>
                </a:cubicBezTo>
                <a:close/>
              </a:path>
            </a:pathLst>
          </a:custGeom>
        </p:spPr>
        <p:txBody>
          <a:bodyPr wrap="square">
            <a:noAutofit/>
          </a:bodyPr>
          <a:lstStyle/>
          <a:p>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587065"/>
            <a:ext cx="184731" cy="369332"/>
          </a:xfrm>
          <a:prstGeom prst="rect">
            <a:avLst/>
          </a:prstGeom>
          <a:noFill/>
        </p:spPr>
        <p:txBody>
          <a:bodyPr wrap="none" rtlCol="0">
            <a:spAutoFit/>
          </a:bodyPr>
          <a:lstStyle/>
          <a:p>
            <a:endParaRPr lang="en-US" dirty="0"/>
          </a:p>
        </p:txBody>
      </p:sp>
      <p:sp>
        <p:nvSpPr>
          <p:cNvPr id="10" name="Text Placeholder 23">
            <a:extLst>
              <a:ext uri="{FF2B5EF4-FFF2-40B4-BE49-F238E27FC236}">
                <a16:creationId xmlns:a16="http://schemas.microsoft.com/office/drawing/2014/main" id="{371BECE4-6731-5547-8F1D-4A38ED0A5F33}"/>
              </a:ext>
            </a:extLst>
          </p:cNvPr>
          <p:cNvSpPr>
            <a:spLocks noGrp="1"/>
          </p:cNvSpPr>
          <p:nvPr>
            <p:ph type="body" sz="quarter" idx="19" hasCustomPrompt="1"/>
          </p:nvPr>
        </p:nvSpPr>
        <p:spPr>
          <a:xfrm>
            <a:off x="503238" y="684070"/>
            <a:ext cx="440472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2" name="Text Placeholder 17">
            <a:extLst>
              <a:ext uri="{FF2B5EF4-FFF2-40B4-BE49-F238E27FC236}">
                <a16:creationId xmlns:a16="http://schemas.microsoft.com/office/drawing/2014/main" id="{CB0F69B6-004B-8247-A75B-E3DC6BE4322D}"/>
              </a:ext>
            </a:extLst>
          </p:cNvPr>
          <p:cNvSpPr>
            <a:spLocks noGrp="1"/>
          </p:cNvSpPr>
          <p:nvPr>
            <p:ph type="body" sz="quarter" idx="20" hasCustomPrompt="1"/>
          </p:nvPr>
        </p:nvSpPr>
        <p:spPr>
          <a:xfrm>
            <a:off x="503238" y="1624369"/>
            <a:ext cx="4332233"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532558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 with photo 1">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35899288-C551-9C4B-A0F7-BFE8C48273EE}"/>
              </a:ext>
            </a:extLst>
          </p:cNvPr>
          <p:cNvSpPr>
            <a:spLocks noGrp="1"/>
          </p:cNvSpPr>
          <p:nvPr>
            <p:ph type="pic" sz="quarter" idx="17"/>
          </p:nvPr>
        </p:nvSpPr>
        <p:spPr>
          <a:xfrm>
            <a:off x="0" y="8806"/>
            <a:ext cx="5276115" cy="6505415"/>
          </a:xfrm>
          <a:custGeom>
            <a:avLst/>
            <a:gdLst>
              <a:gd name="connsiteX0" fmla="*/ 0 w 5276115"/>
              <a:gd name="connsiteY0" fmla="*/ 0 h 6505415"/>
              <a:gd name="connsiteX1" fmla="*/ 4347771 w 5276115"/>
              <a:gd name="connsiteY1" fmla="*/ 0 h 6505415"/>
              <a:gd name="connsiteX2" fmla="*/ 4371844 w 5276115"/>
              <a:gd name="connsiteY2" fmla="*/ 26487 h 6505415"/>
              <a:gd name="connsiteX3" fmla="*/ 5276115 w 5276115"/>
              <a:gd name="connsiteY3" fmla="*/ 2545415 h 6505415"/>
              <a:gd name="connsiteX4" fmla="*/ 1316115 w 5276115"/>
              <a:gd name="connsiteY4" fmla="*/ 6505415 h 6505415"/>
              <a:gd name="connsiteX5" fmla="*/ 138532 w 5276115"/>
              <a:gd name="connsiteY5" fmla="*/ 6327381 h 6505415"/>
              <a:gd name="connsiteX6" fmla="*/ 0 w 5276115"/>
              <a:gd name="connsiteY6" fmla="*/ 6280507 h 650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115" h="6505415">
                <a:moveTo>
                  <a:pt x="0" y="0"/>
                </a:moveTo>
                <a:lnTo>
                  <a:pt x="4347771" y="0"/>
                </a:lnTo>
                <a:lnTo>
                  <a:pt x="4371844" y="26487"/>
                </a:lnTo>
                <a:cubicBezTo>
                  <a:pt x="4936761" y="711009"/>
                  <a:pt x="5276115" y="1588582"/>
                  <a:pt x="5276115" y="2545415"/>
                </a:cubicBezTo>
                <a:cubicBezTo>
                  <a:pt x="5276115" y="4732463"/>
                  <a:pt x="3503163" y="6505415"/>
                  <a:pt x="1316115" y="6505415"/>
                </a:cubicBezTo>
                <a:cubicBezTo>
                  <a:pt x="906044" y="6505415"/>
                  <a:pt x="510530" y="6443085"/>
                  <a:pt x="138532" y="6327381"/>
                </a:cubicBezTo>
                <a:lnTo>
                  <a:pt x="0" y="6280507"/>
                </a:lnTo>
                <a:close/>
              </a:path>
            </a:pathLst>
          </a:custGeom>
          <a:noFill/>
        </p:spPr>
        <p:txBody>
          <a:bodyPr wrap="square">
            <a:noAutofit/>
          </a:bodyPr>
          <a:lstStyle/>
          <a:p>
            <a:endParaRPr lang="en-US" dirty="0"/>
          </a:p>
        </p:txBody>
      </p:sp>
      <p:sp>
        <p:nvSpPr>
          <p:cNvPr id="24" name="Rectangle 23">
            <a:extLst>
              <a:ext uri="{FF2B5EF4-FFF2-40B4-BE49-F238E27FC236}">
                <a16:creationId xmlns:a16="http://schemas.microsoft.com/office/drawing/2014/main" id="{5E1277FC-3A22-1948-BBA0-F1BF347207A0}"/>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5" name="Picture 24" descr="A purple circle with a black circle&#10;&#10;Description automatically generated with low confidence">
            <a:extLst>
              <a:ext uri="{FF2B5EF4-FFF2-40B4-BE49-F238E27FC236}">
                <a16:creationId xmlns:a16="http://schemas.microsoft.com/office/drawing/2014/main" id="{29B30E52-A0C8-AA47-9FED-0AA7E07368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
        <p:nvSpPr>
          <p:cNvPr id="26" name="Text Placeholder 17">
            <a:extLst>
              <a:ext uri="{FF2B5EF4-FFF2-40B4-BE49-F238E27FC236}">
                <a16:creationId xmlns:a16="http://schemas.microsoft.com/office/drawing/2014/main" id="{5DA2FD8A-191F-034F-A6CB-014403E790C6}"/>
              </a:ext>
            </a:extLst>
          </p:cNvPr>
          <p:cNvSpPr>
            <a:spLocks noGrp="1"/>
          </p:cNvSpPr>
          <p:nvPr>
            <p:ph type="body" sz="quarter" idx="18" hasCustomPrompt="1"/>
          </p:nvPr>
        </p:nvSpPr>
        <p:spPr>
          <a:xfrm>
            <a:off x="6096000" y="1676183"/>
            <a:ext cx="5350934"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7" name="Text Placeholder 23">
            <a:extLst>
              <a:ext uri="{FF2B5EF4-FFF2-40B4-BE49-F238E27FC236}">
                <a16:creationId xmlns:a16="http://schemas.microsoft.com/office/drawing/2014/main" id="{C064D573-C023-524A-BA55-A79EAEBCCE52}"/>
              </a:ext>
            </a:extLst>
          </p:cNvPr>
          <p:cNvSpPr>
            <a:spLocks noGrp="1"/>
          </p:cNvSpPr>
          <p:nvPr>
            <p:ph type="body" sz="quarter" idx="16" hasCustomPrompt="1"/>
          </p:nvPr>
        </p:nvSpPr>
        <p:spPr>
          <a:xfrm>
            <a:off x="6096000" y="650633"/>
            <a:ext cx="5350934"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spTree>
    <p:extLst>
      <p:ext uri="{BB962C8B-B14F-4D97-AF65-F5344CB8AC3E}">
        <p14:creationId xmlns:p14="http://schemas.microsoft.com/office/powerpoint/2010/main" val="178556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2AF6-A507-4087-95EF-5B7424A2C1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5EFBFB-07D7-4F74-A252-899920822D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B51318-4968-49F9-B422-84481AEA728A}"/>
              </a:ext>
            </a:extLst>
          </p:cNvPr>
          <p:cNvSpPr>
            <a:spLocks noGrp="1"/>
          </p:cNvSpPr>
          <p:nvPr>
            <p:ph type="dt" sz="half" idx="10"/>
          </p:nvPr>
        </p:nvSpPr>
        <p:spPr/>
        <p:txBody>
          <a:bodyPr/>
          <a:lstStyle/>
          <a:p>
            <a:fld id="{0E4DA8AF-5D5D-444C-B520-79EAC190361D}" type="datetimeFigureOut">
              <a:rPr lang="en-GB" smtClean="0"/>
              <a:t>03/08/2022</a:t>
            </a:fld>
            <a:endParaRPr lang="en-GB"/>
          </a:p>
        </p:txBody>
      </p:sp>
      <p:sp>
        <p:nvSpPr>
          <p:cNvPr id="5" name="Footer Placeholder 4">
            <a:extLst>
              <a:ext uri="{FF2B5EF4-FFF2-40B4-BE49-F238E27FC236}">
                <a16:creationId xmlns:a16="http://schemas.microsoft.com/office/drawing/2014/main" id="{E6F589D3-84E7-4170-8B94-BA2412BBA7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22FCB0-6AB6-4530-9506-31C982C12737}"/>
              </a:ext>
            </a:extLst>
          </p:cNvPr>
          <p:cNvSpPr>
            <a:spLocks noGrp="1"/>
          </p:cNvSpPr>
          <p:nvPr>
            <p:ph type="sldNum" sz="quarter" idx="12"/>
          </p:nvPr>
        </p:nvSpPr>
        <p:spPr/>
        <p:txBody>
          <a:bodyPr/>
          <a:lstStyle/>
          <a:p>
            <a:fld id="{9BB89B9C-3583-4B9D-BFA2-5FD2040D1A9E}" type="slidenum">
              <a:rPr lang="en-GB" smtClean="0"/>
              <a:t>‹#›</a:t>
            </a:fld>
            <a:endParaRPr lang="en-GB"/>
          </a:p>
        </p:txBody>
      </p:sp>
    </p:spTree>
    <p:extLst>
      <p:ext uri="{BB962C8B-B14F-4D97-AF65-F5344CB8AC3E}">
        <p14:creationId xmlns:p14="http://schemas.microsoft.com/office/powerpoint/2010/main" val="4077468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Quote Slide - Purpl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200F3D8-1F43-A84F-9E80-19AD34C4FFFC}"/>
              </a:ext>
            </a:extLst>
          </p:cNvPr>
          <p:cNvSpPr/>
          <p:nvPr userDrawn="1"/>
        </p:nvSpPr>
        <p:spPr>
          <a:xfrm>
            <a:off x="3130350" y="209349"/>
            <a:ext cx="5931299" cy="5931299"/>
          </a:xfrm>
          <a:prstGeom prst="ellipse">
            <a:avLst/>
          </a:prstGeom>
          <a:solidFill>
            <a:srgbClr val="853693"/>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D31A1F-F0FD-D84A-99A6-AE32A35F54A9}"/>
              </a:ext>
            </a:extLst>
          </p:cNvPr>
          <p:cNvSpPr/>
          <p:nvPr userDrawn="1"/>
        </p:nvSpPr>
        <p:spPr>
          <a:xfrm>
            <a:off x="0" y="6445449"/>
            <a:ext cx="12192000" cy="230832"/>
          </a:xfrm>
          <a:prstGeom prst="rect">
            <a:avLst/>
          </a:prstGeom>
        </p:spPr>
        <p:txBody>
          <a:bodyPr wrap="square">
            <a:spAutoFit/>
          </a:bodyPr>
          <a:lstStyle/>
          <a:p>
            <a:pPr lvl="0" algn="ctr"/>
            <a:r>
              <a:rPr lang="en-US" sz="900" dirty="0">
                <a:solidFill>
                  <a:srgbClr val="09446A"/>
                </a:solidFill>
              </a:rPr>
              <a:t>strengthening female community leaders</a:t>
            </a:r>
          </a:p>
        </p:txBody>
      </p:sp>
      <p:sp>
        <p:nvSpPr>
          <p:cNvPr id="8" name="Text Placeholder 23">
            <a:extLst>
              <a:ext uri="{FF2B5EF4-FFF2-40B4-BE49-F238E27FC236}">
                <a16:creationId xmlns:a16="http://schemas.microsoft.com/office/drawing/2014/main" id="{66A7AF90-55C0-F44B-83E4-9F77C86E2839}"/>
              </a:ext>
            </a:extLst>
          </p:cNvPr>
          <p:cNvSpPr>
            <a:spLocks noGrp="1"/>
          </p:cNvSpPr>
          <p:nvPr>
            <p:ph type="body" sz="quarter" idx="14" hasCustomPrompt="1"/>
          </p:nvPr>
        </p:nvSpPr>
        <p:spPr>
          <a:xfrm>
            <a:off x="7638637" y="399135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83F29440-5949-7B42-BAEF-86044EDB0709}"/>
              </a:ext>
            </a:extLst>
          </p:cNvPr>
          <p:cNvSpPr>
            <a:spLocks noGrp="1"/>
          </p:cNvSpPr>
          <p:nvPr>
            <p:ph type="body" sz="quarter" idx="13" hasCustomPrompt="1"/>
          </p:nvPr>
        </p:nvSpPr>
        <p:spPr>
          <a:xfrm>
            <a:off x="3902765" y="1306076"/>
            <a:ext cx="4368800" cy="3742267"/>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FA972E7E-9D6C-AB47-80D0-5B0CC47F9364}"/>
              </a:ext>
            </a:extLst>
          </p:cNvPr>
          <p:cNvSpPr>
            <a:spLocks noGrp="1"/>
          </p:cNvSpPr>
          <p:nvPr>
            <p:ph type="body" sz="quarter" idx="15" hasCustomPrompt="1"/>
          </p:nvPr>
        </p:nvSpPr>
        <p:spPr>
          <a:xfrm>
            <a:off x="3902765" y="1289142"/>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Tree>
    <p:extLst>
      <p:ext uri="{BB962C8B-B14F-4D97-AF65-F5344CB8AC3E}">
        <p14:creationId xmlns:p14="http://schemas.microsoft.com/office/powerpoint/2010/main" val="1047363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 with photo 2">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4B053CF1-001A-CB41-BD2C-39FCC76B7501}"/>
              </a:ext>
            </a:extLst>
          </p:cNvPr>
          <p:cNvSpPr>
            <a:spLocks noGrp="1"/>
          </p:cNvSpPr>
          <p:nvPr>
            <p:ph type="pic" sz="quarter" idx="10"/>
          </p:nvPr>
        </p:nvSpPr>
        <p:spPr>
          <a:xfrm>
            <a:off x="8755811" y="0"/>
            <a:ext cx="3436189" cy="6872292"/>
          </a:xfrm>
          <a:custGeom>
            <a:avLst/>
            <a:gdLst>
              <a:gd name="connsiteX0" fmla="*/ 3436146 w 3436189"/>
              <a:gd name="connsiteY0" fmla="*/ 0 h 6872292"/>
              <a:gd name="connsiteX1" fmla="*/ 3436146 w 3436189"/>
              <a:gd name="connsiteY1" fmla="*/ 1598140 h 6872292"/>
              <a:gd name="connsiteX2" fmla="*/ 3268984 w 3436189"/>
              <a:gd name="connsiteY2" fmla="*/ 1623651 h 6872292"/>
              <a:gd name="connsiteX3" fmla="*/ 1785935 w 3436189"/>
              <a:gd name="connsiteY3" fmla="*/ 3443291 h 6872292"/>
              <a:gd name="connsiteX4" fmla="*/ 3268984 w 3436189"/>
              <a:gd name="connsiteY4" fmla="*/ 5262931 h 6872292"/>
              <a:gd name="connsiteX5" fmla="*/ 3436146 w 3436189"/>
              <a:gd name="connsiteY5" fmla="*/ 5288443 h 6872292"/>
              <a:gd name="connsiteX6" fmla="*/ 3436146 w 3436189"/>
              <a:gd name="connsiteY6" fmla="*/ 6872291 h 6872292"/>
              <a:gd name="connsiteX7" fmla="*/ 3436189 w 3436189"/>
              <a:gd name="connsiteY7" fmla="*/ 6872291 h 6872292"/>
              <a:gd name="connsiteX8" fmla="*/ 3436146 w 3436189"/>
              <a:gd name="connsiteY8" fmla="*/ 6872292 h 6872292"/>
              <a:gd name="connsiteX9" fmla="*/ 0 w 3436189"/>
              <a:gd name="connsiteY9" fmla="*/ 3436146 h 6872292"/>
              <a:gd name="connsiteX10" fmla="*/ 3436146 w 3436189"/>
              <a:gd name="connsiteY10" fmla="*/ 0 h 687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6189" h="6872292">
                <a:moveTo>
                  <a:pt x="3436146" y="0"/>
                </a:moveTo>
                <a:lnTo>
                  <a:pt x="3436146" y="1598140"/>
                </a:lnTo>
                <a:lnTo>
                  <a:pt x="3268984" y="1623651"/>
                </a:lnTo>
                <a:cubicBezTo>
                  <a:pt x="2422610" y="1796845"/>
                  <a:pt x="1785935" y="2545716"/>
                  <a:pt x="1785935" y="3443291"/>
                </a:cubicBezTo>
                <a:cubicBezTo>
                  <a:pt x="1785935" y="4340866"/>
                  <a:pt x="2422610" y="5089738"/>
                  <a:pt x="3268984" y="5262931"/>
                </a:cubicBezTo>
                <a:lnTo>
                  <a:pt x="3436146" y="5288443"/>
                </a:lnTo>
                <a:lnTo>
                  <a:pt x="3436146" y="6872291"/>
                </a:lnTo>
                <a:lnTo>
                  <a:pt x="3436189" y="6872291"/>
                </a:lnTo>
                <a:lnTo>
                  <a:pt x="3436146" y="6872292"/>
                </a:lnTo>
                <a:cubicBezTo>
                  <a:pt x="1538415" y="6872292"/>
                  <a:pt x="0" y="5333877"/>
                  <a:pt x="0" y="3436146"/>
                </a:cubicBezTo>
                <a:cubicBezTo>
                  <a:pt x="0" y="1538415"/>
                  <a:pt x="1538415" y="0"/>
                  <a:pt x="3436146" y="0"/>
                </a:cubicBezTo>
                <a:close/>
              </a:path>
            </a:pathLst>
          </a:custGeom>
          <a:ln>
            <a:noFill/>
          </a:ln>
        </p:spPr>
        <p:txBody>
          <a:bodyPr wrap="square">
            <a:noAutofit/>
          </a:bodyPr>
          <a:lstStyle>
            <a:lvl1pPr>
              <a:defRPr>
                <a:ln>
                  <a:noFill/>
                </a:ln>
              </a:defRPr>
            </a:lvl1pPr>
          </a:lstStyle>
          <a:p>
            <a:endParaRPr lang="en-US"/>
          </a:p>
        </p:txBody>
      </p:sp>
      <p:sp>
        <p:nvSpPr>
          <p:cNvPr id="13" name="Text Placeholder 17">
            <a:extLst>
              <a:ext uri="{FF2B5EF4-FFF2-40B4-BE49-F238E27FC236}">
                <a16:creationId xmlns:a16="http://schemas.microsoft.com/office/drawing/2014/main" id="{B4400724-8644-0143-93FC-BDAEDE055A86}"/>
              </a:ext>
            </a:extLst>
          </p:cNvPr>
          <p:cNvSpPr>
            <a:spLocks noGrp="1"/>
          </p:cNvSpPr>
          <p:nvPr>
            <p:ph type="body" sz="quarter" idx="18" hasCustomPrompt="1"/>
          </p:nvPr>
        </p:nvSpPr>
        <p:spPr>
          <a:xfrm>
            <a:off x="880533" y="1845516"/>
            <a:ext cx="7179734"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4" name="Text Placeholder 23">
            <a:extLst>
              <a:ext uri="{FF2B5EF4-FFF2-40B4-BE49-F238E27FC236}">
                <a16:creationId xmlns:a16="http://schemas.microsoft.com/office/drawing/2014/main" id="{42FBE3CF-C9F4-F44B-ABC8-C2D51D5C0ADB}"/>
              </a:ext>
            </a:extLst>
          </p:cNvPr>
          <p:cNvSpPr>
            <a:spLocks noGrp="1"/>
          </p:cNvSpPr>
          <p:nvPr>
            <p:ph type="body" sz="quarter" idx="16" hasCustomPrompt="1"/>
          </p:nvPr>
        </p:nvSpPr>
        <p:spPr>
          <a:xfrm>
            <a:off x="880533" y="819966"/>
            <a:ext cx="7179734"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CB65922B-36F5-7540-A41B-F33A710F3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62BE26B8-A4B5-B14A-9392-8F9882C1ABC9}"/>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2785288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pic>
        <p:nvPicPr>
          <p:cNvPr id="9" name="Picture 8" descr="A purple circle with a black circle&#10;&#10;Description automatically generated with low confidence">
            <a:extLst>
              <a:ext uri="{FF2B5EF4-FFF2-40B4-BE49-F238E27FC236}">
                <a16:creationId xmlns:a16="http://schemas.microsoft.com/office/drawing/2014/main" id="{26654832-B38C-3148-B886-DD863FC511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2326"/>
          <a:stretch/>
        </p:blipFill>
        <p:spPr bwMode="auto">
          <a:xfrm flipH="1">
            <a:off x="0" y="0"/>
            <a:ext cx="12192000" cy="5990791"/>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B32EE5CC-E049-D04F-A393-1C6C6E9E99C1}"/>
              </a:ext>
            </a:extLst>
          </p:cNvPr>
          <p:cNvSpPr/>
          <p:nvPr userDrawn="1"/>
        </p:nvSpPr>
        <p:spPr>
          <a:xfrm>
            <a:off x="2023087" y="611494"/>
            <a:ext cx="36000" cy="1411491"/>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 Placeholder 23">
            <a:extLst>
              <a:ext uri="{FF2B5EF4-FFF2-40B4-BE49-F238E27FC236}">
                <a16:creationId xmlns:a16="http://schemas.microsoft.com/office/drawing/2014/main" id="{F9DD79E2-13F7-2E40-B780-4D807D0D3F24}"/>
              </a:ext>
            </a:extLst>
          </p:cNvPr>
          <p:cNvSpPr>
            <a:spLocks noGrp="1"/>
          </p:cNvSpPr>
          <p:nvPr>
            <p:ph type="body" sz="quarter" idx="17" hasCustomPrompt="1"/>
          </p:nvPr>
        </p:nvSpPr>
        <p:spPr>
          <a:xfrm>
            <a:off x="2304507" y="867209"/>
            <a:ext cx="3791493" cy="845970"/>
          </a:xfrm>
        </p:spPr>
        <p:txBody>
          <a:bodyPr anchor="ct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D8590EAF-AFB9-6647-B851-C7B961200BD3}"/>
              </a:ext>
            </a:extLst>
          </p:cNvPr>
          <p:cNvSpPr>
            <a:spLocks noGrp="1"/>
          </p:cNvSpPr>
          <p:nvPr>
            <p:ph type="body" sz="quarter" idx="18" hasCustomPrompt="1"/>
          </p:nvPr>
        </p:nvSpPr>
        <p:spPr>
          <a:xfrm>
            <a:off x="602921" y="867209"/>
            <a:ext cx="1255590" cy="845970"/>
          </a:xfrm>
        </p:spPr>
        <p:txBody>
          <a:bodyPr anchor="ctr">
            <a:normAutofit/>
          </a:bodyPr>
          <a:lstStyle>
            <a:lvl1pPr marL="0" indent="0" algn="l">
              <a:buNone/>
              <a:defRPr sz="4800" b="0" i="0">
                <a:solidFill>
                  <a:schemeClr val="bg1"/>
                </a:solidFill>
                <a:latin typeface="+mn-lt"/>
              </a:defRPr>
            </a:lvl1pPr>
          </a:lstStyle>
          <a:p>
            <a:pPr lvl="0"/>
            <a:r>
              <a:rPr lang="en-US" dirty="0"/>
              <a:t>01</a:t>
            </a:r>
          </a:p>
        </p:txBody>
      </p:sp>
      <p:sp>
        <p:nvSpPr>
          <p:cNvPr id="12" name="Freeform 11">
            <a:extLst>
              <a:ext uri="{FF2B5EF4-FFF2-40B4-BE49-F238E27FC236}">
                <a16:creationId xmlns:a16="http://schemas.microsoft.com/office/drawing/2014/main" id="{491A7947-BA9C-9942-830D-46A73B3DFD3D}"/>
              </a:ext>
            </a:extLst>
          </p:cNvPr>
          <p:cNvSpPr>
            <a:spLocks noGrp="1"/>
          </p:cNvSpPr>
          <p:nvPr>
            <p:ph type="pic" sz="quarter" idx="19"/>
          </p:nvPr>
        </p:nvSpPr>
        <p:spPr>
          <a:xfrm>
            <a:off x="6756402" y="1141712"/>
            <a:ext cx="5435599" cy="5706715"/>
          </a:xfrm>
          <a:custGeom>
            <a:avLst/>
            <a:gdLst>
              <a:gd name="connsiteX0" fmla="*/ 3259757 w 5435599"/>
              <a:gd name="connsiteY0" fmla="*/ 0 h 5706715"/>
              <a:gd name="connsiteX1" fmla="*/ 5333265 w 5435599"/>
              <a:gd name="connsiteY1" fmla="*/ 744370 h 5706715"/>
              <a:gd name="connsiteX2" fmla="*/ 5435599 w 5435599"/>
              <a:gd name="connsiteY2" fmla="*/ 837378 h 5706715"/>
              <a:gd name="connsiteX3" fmla="*/ 5435599 w 5435599"/>
              <a:gd name="connsiteY3" fmla="*/ 5682137 h 5706715"/>
              <a:gd name="connsiteX4" fmla="*/ 5408556 w 5435599"/>
              <a:gd name="connsiteY4" fmla="*/ 5706715 h 5706715"/>
              <a:gd name="connsiteX5" fmla="*/ 1110958 w 5435599"/>
              <a:gd name="connsiteY5" fmla="*/ 5706715 h 5706715"/>
              <a:gd name="connsiteX6" fmla="*/ 954761 w 5435599"/>
              <a:gd name="connsiteY6" fmla="*/ 5564754 h 5706715"/>
              <a:gd name="connsiteX7" fmla="*/ 0 w 5435599"/>
              <a:gd name="connsiteY7" fmla="*/ 3259757 h 5706715"/>
              <a:gd name="connsiteX8" fmla="*/ 3259757 w 5435599"/>
              <a:gd name="connsiteY8" fmla="*/ 0 h 570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599" h="5706715">
                <a:moveTo>
                  <a:pt x="3259757" y="0"/>
                </a:moveTo>
                <a:cubicBezTo>
                  <a:pt x="4047394" y="0"/>
                  <a:pt x="4769787" y="279347"/>
                  <a:pt x="5333265" y="744370"/>
                </a:cubicBezTo>
                <a:lnTo>
                  <a:pt x="5435599" y="837378"/>
                </a:lnTo>
                <a:lnTo>
                  <a:pt x="5435599" y="5682137"/>
                </a:lnTo>
                <a:lnTo>
                  <a:pt x="5408556" y="5706715"/>
                </a:lnTo>
                <a:lnTo>
                  <a:pt x="1110958" y="5706715"/>
                </a:lnTo>
                <a:lnTo>
                  <a:pt x="954761" y="5564754"/>
                </a:lnTo>
                <a:cubicBezTo>
                  <a:pt x="364861" y="4974854"/>
                  <a:pt x="0" y="4159914"/>
                  <a:pt x="0" y="3259757"/>
                </a:cubicBezTo>
                <a:cubicBezTo>
                  <a:pt x="0" y="1459443"/>
                  <a:pt x="1459443" y="0"/>
                  <a:pt x="3259757" y="0"/>
                </a:cubicBezTo>
                <a:close/>
              </a:path>
            </a:pathLst>
          </a:custGeom>
        </p:spPr>
        <p:txBody>
          <a:bodyPr wrap="square">
            <a:noAutofit/>
          </a:bodyPr>
          <a:lstStyle/>
          <a:p>
            <a:endParaRPr lang="en-US"/>
          </a:p>
        </p:txBody>
      </p:sp>
      <p:pic>
        <p:nvPicPr>
          <p:cNvPr id="13" name="Picture 12" descr="A purple circle with a black circle&#10;&#10;Description automatically generated with low confidence">
            <a:extLst>
              <a:ext uri="{FF2B5EF4-FFF2-40B4-BE49-F238E27FC236}">
                <a16:creationId xmlns:a16="http://schemas.microsoft.com/office/drawing/2014/main" id="{7C88A623-C27A-7A43-ABD6-06106D8D62F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EECF7CAE-35FB-6043-86B0-0DC6D0D04F0F}"/>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3435077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vider Slide">
    <p:spTree>
      <p:nvGrpSpPr>
        <p:cNvPr id="1" name=""/>
        <p:cNvGrpSpPr/>
        <p:nvPr/>
      </p:nvGrpSpPr>
      <p:grpSpPr>
        <a:xfrm>
          <a:off x="0" y="0"/>
          <a:ext cx="0" cy="0"/>
          <a:chOff x="0" y="0"/>
          <a:chExt cx="0" cy="0"/>
        </a:xfrm>
      </p:grpSpPr>
      <p:pic>
        <p:nvPicPr>
          <p:cNvPr id="9" name="Picture 8" descr="A purple circle with a black circle&#10;&#10;Description automatically generated with low confidence">
            <a:extLst>
              <a:ext uri="{FF2B5EF4-FFF2-40B4-BE49-F238E27FC236}">
                <a16:creationId xmlns:a16="http://schemas.microsoft.com/office/drawing/2014/main" id="{26654832-B38C-3148-B886-DD863FC511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2326"/>
          <a:stretch/>
        </p:blipFill>
        <p:spPr bwMode="auto">
          <a:xfrm flipH="1">
            <a:off x="0" y="0"/>
            <a:ext cx="12192000" cy="5990791"/>
          </a:xfrm>
          <a:prstGeom prst="rect">
            <a:avLst/>
          </a:prstGeom>
          <a:ln>
            <a:noFill/>
          </a:ln>
          <a:extLst>
            <a:ext uri="{53640926-AAD7-44D8-BBD7-CCE9431645EC}">
              <a14:shadowObscured xmlns:a14="http://schemas.microsoft.com/office/drawing/2010/main"/>
            </a:ext>
          </a:extLst>
        </p:spPr>
      </p:pic>
      <p:sp>
        <p:nvSpPr>
          <p:cNvPr id="14" name="Text Placeholder 23">
            <a:extLst>
              <a:ext uri="{FF2B5EF4-FFF2-40B4-BE49-F238E27FC236}">
                <a16:creationId xmlns:a16="http://schemas.microsoft.com/office/drawing/2014/main" id="{F9DD79E2-13F7-2E40-B780-4D807D0D3F24}"/>
              </a:ext>
            </a:extLst>
          </p:cNvPr>
          <p:cNvSpPr>
            <a:spLocks noGrp="1"/>
          </p:cNvSpPr>
          <p:nvPr>
            <p:ph type="body" sz="quarter" idx="17" hasCustomPrompt="1"/>
          </p:nvPr>
        </p:nvSpPr>
        <p:spPr>
          <a:xfrm>
            <a:off x="2304507" y="867209"/>
            <a:ext cx="3791493" cy="845970"/>
          </a:xfrm>
        </p:spPr>
        <p:txBody>
          <a:bodyPr anchor="ctr">
            <a:normAutofit/>
          </a:bodyPr>
          <a:lstStyle>
            <a:lvl1pPr marL="0" indent="0" algn="l">
              <a:buNone/>
              <a:defRPr sz="4800" b="0" i="0">
                <a:solidFill>
                  <a:schemeClr val="bg1"/>
                </a:solidFill>
                <a:latin typeface="+mn-lt"/>
              </a:defRPr>
            </a:lvl1pPr>
          </a:lstStyle>
          <a:p>
            <a:pPr lvl="0"/>
            <a:r>
              <a:rPr lang="en-US" dirty="0"/>
              <a:t>Divider</a:t>
            </a:r>
          </a:p>
        </p:txBody>
      </p:sp>
    </p:spTree>
    <p:extLst>
      <p:ext uri="{BB962C8B-B14F-4D97-AF65-F5344CB8AC3E}">
        <p14:creationId xmlns:p14="http://schemas.microsoft.com/office/powerpoint/2010/main" val="2562370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80318E"/>
          </a:solidFill>
          <a:ln>
            <a:solidFill>
              <a:srgbClr val="803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Rectangle 9">
            <a:extLst>
              <a:ext uri="{FF2B5EF4-FFF2-40B4-BE49-F238E27FC236}">
                <a16:creationId xmlns:a16="http://schemas.microsoft.com/office/drawing/2014/main" id="{5FF800F1-FAD7-4E29-8D2F-147113CBB524}"/>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1" name="Picture 10" descr="A purple circle with a black circle&#10;&#10;Description automatically generated with low confidence">
            <a:extLst>
              <a:ext uri="{FF2B5EF4-FFF2-40B4-BE49-F238E27FC236}">
                <a16:creationId xmlns:a16="http://schemas.microsoft.com/office/drawing/2014/main" id="{2E211942-870F-4ACB-BF41-4B6AA12E8B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2264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853693"/>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38622F"/>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93C23D"/>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userDrawn="1"/>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853693">
              <a:alpha val="92157"/>
            </a:srgbClr>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452771"/>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853693"/>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93C23D"/>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userDrawn="1"/>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452771"/>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38622F"/>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853693">
              <a:alpha val="92157"/>
            </a:srgbClr>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37" name="Text Placeholder 17">
            <a:extLst>
              <a:ext uri="{FF2B5EF4-FFF2-40B4-BE49-F238E27FC236}">
                <a16:creationId xmlns:a16="http://schemas.microsoft.com/office/drawing/2014/main" id="{845589C5-3740-8549-824C-CF2095751693}"/>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8" name="Text Placeholder 17">
            <a:extLst>
              <a:ext uri="{FF2B5EF4-FFF2-40B4-BE49-F238E27FC236}">
                <a16:creationId xmlns:a16="http://schemas.microsoft.com/office/drawing/2014/main" id="{3122DA98-743A-904B-89D0-4D997514343A}"/>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25" name="Text Placeholder 17">
            <a:extLst>
              <a:ext uri="{FF2B5EF4-FFF2-40B4-BE49-F238E27FC236}">
                <a16:creationId xmlns:a16="http://schemas.microsoft.com/office/drawing/2014/main" id="{57FB0A9E-B78B-8942-9866-8FB15974F24B}"/>
              </a:ext>
            </a:extLst>
          </p:cNvPr>
          <p:cNvSpPr>
            <a:spLocks noGrp="1"/>
          </p:cNvSpPr>
          <p:nvPr>
            <p:ph type="body" sz="quarter" idx="39" hasCustomPrompt="1"/>
          </p:nvPr>
        </p:nvSpPr>
        <p:spPr>
          <a:xfrm>
            <a:off x="8135765" y="248803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pic>
        <p:nvPicPr>
          <p:cNvPr id="26" name="Picture 25" descr="A purple circle with a black circle&#10;&#10;Description automatically generated with low confidence">
            <a:extLst>
              <a:ext uri="{FF2B5EF4-FFF2-40B4-BE49-F238E27FC236}">
                <a16:creationId xmlns:a16="http://schemas.microsoft.com/office/drawing/2014/main" id="{8C926C64-9F18-024E-B71E-EC4C449DEF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8" name="Rectangle 27">
            <a:extLst>
              <a:ext uri="{FF2B5EF4-FFF2-40B4-BE49-F238E27FC236}">
                <a16:creationId xmlns:a16="http://schemas.microsoft.com/office/drawing/2014/main" id="{3A6F6D21-B270-5140-9DDA-EF8068D6E39D}"/>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3317539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24285" y="3114010"/>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3429000"/>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77974" y="1117737"/>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853693"/>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AE7244AE-386C-FA4B-997D-D966468F6EEC}"/>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8" name="Picture 27" descr="A purple circle with a black circle&#10;&#10;Description automatically generated with low confidence">
            <a:extLst>
              <a:ext uri="{FF2B5EF4-FFF2-40B4-BE49-F238E27FC236}">
                <a16:creationId xmlns:a16="http://schemas.microsoft.com/office/drawing/2014/main" id="{A73D52C2-7D75-B34F-80FB-EC7836553F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1428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verview/Content Slide - 6 point">
    <p:spTree>
      <p:nvGrpSpPr>
        <p:cNvPr id="1" name=""/>
        <p:cNvGrpSpPr/>
        <p:nvPr/>
      </p:nvGrpSpPr>
      <p:grpSpPr>
        <a:xfrm>
          <a:off x="0" y="0"/>
          <a:ext cx="0" cy="0"/>
          <a:chOff x="0" y="0"/>
          <a:chExt cx="0" cy="0"/>
        </a:xfrm>
      </p:grpSpPr>
      <p:pic>
        <p:nvPicPr>
          <p:cNvPr id="19" name="Picture 18" descr="A picture containing hole, toilet&#10;&#10;Description automatically generated">
            <a:extLst>
              <a:ext uri="{FF2B5EF4-FFF2-40B4-BE49-F238E27FC236}">
                <a16:creationId xmlns:a16="http://schemas.microsoft.com/office/drawing/2014/main" id="{03C6AF20-A509-0D4A-A4EF-4E892705D0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2784"/>
            <a:ext cx="6392587" cy="6858000"/>
          </a:xfrm>
          <a:prstGeom prst="rect">
            <a:avLst/>
          </a:prstGeom>
        </p:spPr>
      </p:pic>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096000" y="437109"/>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11884" y="1525406"/>
            <a:ext cx="4067527" cy="4591442"/>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4331" y="598656"/>
            <a:ext cx="4135586"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096000" y="1527657"/>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060249" y="1470462"/>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096000" y="2567334"/>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060249" y="2510139"/>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082145" y="3610993"/>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046394" y="3553798"/>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096000" y="4638225"/>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060249" y="4581030"/>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a:extLst>
              <a:ext uri="{FF2B5EF4-FFF2-40B4-BE49-F238E27FC236}">
                <a16:creationId xmlns:a16="http://schemas.microsoft.com/office/drawing/2014/main" id="{B47BBA40-D3B2-3449-87E8-7AF910A29AE5}"/>
              </a:ext>
            </a:extLst>
          </p:cNvPr>
          <p:cNvSpPr>
            <a:spLocks noGrp="1"/>
          </p:cNvSpPr>
          <p:nvPr>
            <p:ph type="body" sz="quarter" idx="27" hasCustomPrompt="1"/>
          </p:nvPr>
        </p:nvSpPr>
        <p:spPr>
          <a:xfrm>
            <a:off x="6096000" y="5697112"/>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0" name="Text Placeholder 25">
            <a:extLst>
              <a:ext uri="{FF2B5EF4-FFF2-40B4-BE49-F238E27FC236}">
                <a16:creationId xmlns:a16="http://schemas.microsoft.com/office/drawing/2014/main" id="{F30BBEC5-9C8A-1943-907F-416BF8E28C12}"/>
              </a:ext>
            </a:extLst>
          </p:cNvPr>
          <p:cNvSpPr>
            <a:spLocks noGrp="1"/>
          </p:cNvSpPr>
          <p:nvPr>
            <p:ph type="body" sz="quarter" idx="28" hasCustomPrompt="1"/>
          </p:nvPr>
        </p:nvSpPr>
        <p:spPr>
          <a:xfrm>
            <a:off x="7060249" y="5639917"/>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427444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26" name="Picture 25" descr="A picture containing hole, toilet&#10;&#10;Description automatically generated">
            <a:extLst>
              <a:ext uri="{FF2B5EF4-FFF2-40B4-BE49-F238E27FC236}">
                <a16:creationId xmlns:a16="http://schemas.microsoft.com/office/drawing/2014/main" id="{6CC891C4-0A05-0742-A3D8-230A33E702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478"/>
          <a:stretch/>
        </p:blipFill>
        <p:spPr>
          <a:xfrm>
            <a:off x="4971394" y="0"/>
            <a:ext cx="7220606" cy="6858000"/>
          </a:xfrm>
          <a:prstGeom prst="rect">
            <a:avLst/>
          </a:prstGeom>
        </p:spPr>
      </p:pic>
      <p:grpSp>
        <p:nvGrpSpPr>
          <p:cNvPr id="44" name="Group 43">
            <a:extLst>
              <a:ext uri="{FF2B5EF4-FFF2-40B4-BE49-F238E27FC236}">
                <a16:creationId xmlns:a16="http://schemas.microsoft.com/office/drawing/2014/main" id="{55BDAFCC-9B0E-9045-BF1B-7D98BAFB9DC1}"/>
              </a:ext>
            </a:extLst>
          </p:cNvPr>
          <p:cNvGrpSpPr/>
          <p:nvPr userDrawn="1"/>
        </p:nvGrpSpPr>
        <p:grpSpPr>
          <a:xfrm>
            <a:off x="9456007" y="5320080"/>
            <a:ext cx="2735993" cy="679345"/>
            <a:chOff x="0" y="0"/>
            <a:chExt cx="2301694" cy="571500"/>
          </a:xfrm>
        </p:grpSpPr>
        <p:sp>
          <p:nvSpPr>
            <p:cNvPr id="45" name="Rectangle 44">
              <a:extLst>
                <a:ext uri="{FF2B5EF4-FFF2-40B4-BE49-F238E27FC236}">
                  <a16:creationId xmlns:a16="http://schemas.microsoft.com/office/drawing/2014/main" id="{30157479-FF37-1947-B9ED-83EEB4380C9D}"/>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6" name="Picture 45">
              <a:extLst>
                <a:ext uri="{FF2B5EF4-FFF2-40B4-BE49-F238E27FC236}">
                  <a16:creationId xmlns:a16="http://schemas.microsoft.com/office/drawing/2014/main" id="{839F1076-7995-834E-949E-85EF3516F1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5" name="Google Shape;482;p39">
            <a:extLst>
              <a:ext uri="{FF2B5EF4-FFF2-40B4-BE49-F238E27FC236}">
                <a16:creationId xmlns:a16="http://schemas.microsoft.com/office/drawing/2014/main" id="{EEC38ED6-50FB-8743-88C0-96E8A16C20B3}"/>
              </a:ext>
            </a:extLst>
          </p:cNvPr>
          <p:cNvSpPr/>
          <p:nvPr userDrawn="1"/>
        </p:nvSpPr>
        <p:spPr>
          <a:xfrm>
            <a:off x="664295" y="4057395"/>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648095" y="5303579"/>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653329" y="4693517"/>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7419035" y="1782334"/>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7419035" y="972758"/>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27" name="Picture 26" descr="Icon&#10;&#10;Description automatically generated">
            <a:extLst>
              <a:ext uri="{FF2B5EF4-FFF2-40B4-BE49-F238E27FC236}">
                <a16:creationId xmlns:a16="http://schemas.microsoft.com/office/drawing/2014/main" id="{1ECDE4FE-01D2-164E-9970-B3AC1A5CA40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9791" y="660762"/>
            <a:ext cx="3581890" cy="1638178"/>
          </a:xfrm>
          <a:prstGeom prst="rect">
            <a:avLst/>
          </a:prstGeom>
        </p:spPr>
      </p:pic>
      <p:sp>
        <p:nvSpPr>
          <p:cNvPr id="51" name="Text Placeholder 17">
            <a:extLst>
              <a:ext uri="{FF2B5EF4-FFF2-40B4-BE49-F238E27FC236}">
                <a16:creationId xmlns:a16="http://schemas.microsoft.com/office/drawing/2014/main" id="{81A769EC-DB0E-1543-BF9B-D92C508C8ABF}"/>
              </a:ext>
            </a:extLst>
          </p:cNvPr>
          <p:cNvSpPr>
            <a:spLocks noGrp="1"/>
          </p:cNvSpPr>
          <p:nvPr>
            <p:ph type="body" sz="quarter" idx="27" hasCustomPrompt="1"/>
          </p:nvPr>
        </p:nvSpPr>
        <p:spPr>
          <a:xfrm>
            <a:off x="2087482" y="5358862"/>
            <a:ext cx="4648398" cy="488432"/>
          </a:xfrm>
        </p:spPr>
        <p:txBody>
          <a:bodyPr anchor="t">
            <a:normAutofit/>
          </a:bodyPr>
          <a:lstStyle>
            <a:lvl1pPr algn="l">
              <a:buNone/>
              <a:defRPr sz="2800" b="0" i="0" spc="0">
                <a:solidFill>
                  <a:srgbClr val="09446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57462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4084-2D35-4BC7-86E4-7AD22FB83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27AA86-7D5C-4C00-8C55-EBA49D3528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780BDB-C615-4807-85D8-DD12106CFD44}"/>
              </a:ext>
            </a:extLst>
          </p:cNvPr>
          <p:cNvSpPr>
            <a:spLocks noGrp="1"/>
          </p:cNvSpPr>
          <p:nvPr>
            <p:ph type="dt" sz="half" idx="10"/>
          </p:nvPr>
        </p:nvSpPr>
        <p:spPr/>
        <p:txBody>
          <a:bodyPr/>
          <a:lstStyle/>
          <a:p>
            <a:fld id="{0E4DA8AF-5D5D-444C-B520-79EAC190361D}" type="datetimeFigureOut">
              <a:rPr lang="en-GB" smtClean="0"/>
              <a:t>03/08/2022</a:t>
            </a:fld>
            <a:endParaRPr lang="en-GB"/>
          </a:p>
        </p:txBody>
      </p:sp>
      <p:sp>
        <p:nvSpPr>
          <p:cNvPr id="5" name="Footer Placeholder 4">
            <a:extLst>
              <a:ext uri="{FF2B5EF4-FFF2-40B4-BE49-F238E27FC236}">
                <a16:creationId xmlns:a16="http://schemas.microsoft.com/office/drawing/2014/main" id="{8CA9A02E-F4F1-44F5-91B9-9839C8B8A1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09E610-262C-4EDA-A312-BF94B170261A}"/>
              </a:ext>
            </a:extLst>
          </p:cNvPr>
          <p:cNvSpPr>
            <a:spLocks noGrp="1"/>
          </p:cNvSpPr>
          <p:nvPr>
            <p:ph type="sldNum" sz="quarter" idx="12"/>
          </p:nvPr>
        </p:nvSpPr>
        <p:spPr/>
        <p:txBody>
          <a:bodyPr/>
          <a:lstStyle/>
          <a:p>
            <a:fld id="{9BB89B9C-3583-4B9D-BFA2-5FD2040D1A9E}" type="slidenum">
              <a:rPr lang="en-GB" smtClean="0"/>
              <a:t>‹#›</a:t>
            </a:fld>
            <a:endParaRPr lang="en-GB"/>
          </a:p>
        </p:txBody>
      </p:sp>
    </p:spTree>
    <p:extLst>
      <p:ext uri="{BB962C8B-B14F-4D97-AF65-F5344CB8AC3E}">
        <p14:creationId xmlns:p14="http://schemas.microsoft.com/office/powerpoint/2010/main" val="109191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D7F1-2FF3-4926-8197-7759F4EF8F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464689-7B97-4E50-B433-5B356CE86F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92BA56-8E5A-4DA2-AF49-B09D36D71A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8BFBEF-24DB-4E09-BA45-5DD169370A58}"/>
              </a:ext>
            </a:extLst>
          </p:cNvPr>
          <p:cNvSpPr>
            <a:spLocks noGrp="1"/>
          </p:cNvSpPr>
          <p:nvPr>
            <p:ph type="dt" sz="half" idx="10"/>
          </p:nvPr>
        </p:nvSpPr>
        <p:spPr/>
        <p:txBody>
          <a:bodyPr/>
          <a:lstStyle/>
          <a:p>
            <a:fld id="{0E4DA8AF-5D5D-444C-B520-79EAC190361D}" type="datetimeFigureOut">
              <a:rPr lang="en-GB" smtClean="0"/>
              <a:t>03/08/2022</a:t>
            </a:fld>
            <a:endParaRPr lang="en-GB"/>
          </a:p>
        </p:txBody>
      </p:sp>
      <p:sp>
        <p:nvSpPr>
          <p:cNvPr id="6" name="Footer Placeholder 5">
            <a:extLst>
              <a:ext uri="{FF2B5EF4-FFF2-40B4-BE49-F238E27FC236}">
                <a16:creationId xmlns:a16="http://schemas.microsoft.com/office/drawing/2014/main" id="{DE68D163-B825-4B49-983F-49CC18BF86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BA3D81-6807-4642-B6A7-BB8714AF6EF9}"/>
              </a:ext>
            </a:extLst>
          </p:cNvPr>
          <p:cNvSpPr>
            <a:spLocks noGrp="1"/>
          </p:cNvSpPr>
          <p:nvPr>
            <p:ph type="sldNum" sz="quarter" idx="12"/>
          </p:nvPr>
        </p:nvSpPr>
        <p:spPr/>
        <p:txBody>
          <a:bodyPr/>
          <a:lstStyle/>
          <a:p>
            <a:fld id="{9BB89B9C-3583-4B9D-BFA2-5FD2040D1A9E}" type="slidenum">
              <a:rPr lang="en-GB" smtClean="0"/>
              <a:t>‹#›</a:t>
            </a:fld>
            <a:endParaRPr lang="en-GB"/>
          </a:p>
        </p:txBody>
      </p:sp>
    </p:spTree>
    <p:extLst>
      <p:ext uri="{BB962C8B-B14F-4D97-AF65-F5344CB8AC3E}">
        <p14:creationId xmlns:p14="http://schemas.microsoft.com/office/powerpoint/2010/main" val="207411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BCFF-3835-49D7-8421-FFB02002CD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65A31B-A1D7-47F1-A22D-782E9B5B37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0AB18C-A0B9-4E4B-A4DA-A0C53DE3F4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8036B2-BF59-405D-99EF-36B14F78B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AD02F1-0D75-42F5-8F61-D3C3293EB7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C71825-B9FE-4EC6-9753-C6C0C8A3983A}"/>
              </a:ext>
            </a:extLst>
          </p:cNvPr>
          <p:cNvSpPr>
            <a:spLocks noGrp="1"/>
          </p:cNvSpPr>
          <p:nvPr>
            <p:ph type="dt" sz="half" idx="10"/>
          </p:nvPr>
        </p:nvSpPr>
        <p:spPr/>
        <p:txBody>
          <a:bodyPr/>
          <a:lstStyle/>
          <a:p>
            <a:fld id="{0E4DA8AF-5D5D-444C-B520-79EAC190361D}" type="datetimeFigureOut">
              <a:rPr lang="en-GB" smtClean="0"/>
              <a:t>03/08/2022</a:t>
            </a:fld>
            <a:endParaRPr lang="en-GB"/>
          </a:p>
        </p:txBody>
      </p:sp>
      <p:sp>
        <p:nvSpPr>
          <p:cNvPr id="8" name="Footer Placeholder 7">
            <a:extLst>
              <a:ext uri="{FF2B5EF4-FFF2-40B4-BE49-F238E27FC236}">
                <a16:creationId xmlns:a16="http://schemas.microsoft.com/office/drawing/2014/main" id="{FA8E8F05-8A42-4028-8BD4-380BF60A07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0FDFA5-7801-4966-822E-6ED735AF44D0}"/>
              </a:ext>
            </a:extLst>
          </p:cNvPr>
          <p:cNvSpPr>
            <a:spLocks noGrp="1"/>
          </p:cNvSpPr>
          <p:nvPr>
            <p:ph type="sldNum" sz="quarter" idx="12"/>
          </p:nvPr>
        </p:nvSpPr>
        <p:spPr/>
        <p:txBody>
          <a:bodyPr/>
          <a:lstStyle/>
          <a:p>
            <a:fld id="{9BB89B9C-3583-4B9D-BFA2-5FD2040D1A9E}" type="slidenum">
              <a:rPr lang="en-GB" smtClean="0"/>
              <a:t>‹#›</a:t>
            </a:fld>
            <a:endParaRPr lang="en-GB"/>
          </a:p>
        </p:txBody>
      </p:sp>
    </p:spTree>
    <p:extLst>
      <p:ext uri="{BB962C8B-B14F-4D97-AF65-F5344CB8AC3E}">
        <p14:creationId xmlns:p14="http://schemas.microsoft.com/office/powerpoint/2010/main" val="2115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8315-3DAC-4D8C-9524-A328B32C2C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64A9DC-6CAB-4E96-BFC8-3B6163A860F9}"/>
              </a:ext>
            </a:extLst>
          </p:cNvPr>
          <p:cNvSpPr>
            <a:spLocks noGrp="1"/>
          </p:cNvSpPr>
          <p:nvPr>
            <p:ph type="dt" sz="half" idx="10"/>
          </p:nvPr>
        </p:nvSpPr>
        <p:spPr/>
        <p:txBody>
          <a:bodyPr/>
          <a:lstStyle/>
          <a:p>
            <a:fld id="{0E4DA8AF-5D5D-444C-B520-79EAC190361D}" type="datetimeFigureOut">
              <a:rPr lang="en-GB" smtClean="0"/>
              <a:t>03/08/2022</a:t>
            </a:fld>
            <a:endParaRPr lang="en-GB"/>
          </a:p>
        </p:txBody>
      </p:sp>
      <p:sp>
        <p:nvSpPr>
          <p:cNvPr id="4" name="Footer Placeholder 3">
            <a:extLst>
              <a:ext uri="{FF2B5EF4-FFF2-40B4-BE49-F238E27FC236}">
                <a16:creationId xmlns:a16="http://schemas.microsoft.com/office/drawing/2014/main" id="{2A0EF20B-B2AE-4ADF-83C2-F019FDD70C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E992C9-2CB4-47C4-843B-C70868269244}"/>
              </a:ext>
            </a:extLst>
          </p:cNvPr>
          <p:cNvSpPr>
            <a:spLocks noGrp="1"/>
          </p:cNvSpPr>
          <p:nvPr>
            <p:ph type="sldNum" sz="quarter" idx="12"/>
          </p:nvPr>
        </p:nvSpPr>
        <p:spPr/>
        <p:txBody>
          <a:bodyPr/>
          <a:lstStyle/>
          <a:p>
            <a:fld id="{9BB89B9C-3583-4B9D-BFA2-5FD2040D1A9E}" type="slidenum">
              <a:rPr lang="en-GB" smtClean="0"/>
              <a:t>‹#›</a:t>
            </a:fld>
            <a:endParaRPr lang="en-GB"/>
          </a:p>
        </p:txBody>
      </p:sp>
    </p:spTree>
    <p:extLst>
      <p:ext uri="{BB962C8B-B14F-4D97-AF65-F5344CB8AC3E}">
        <p14:creationId xmlns:p14="http://schemas.microsoft.com/office/powerpoint/2010/main" val="291444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B59AA5-81BD-40D7-8156-9852E81BFC9E}"/>
              </a:ext>
            </a:extLst>
          </p:cNvPr>
          <p:cNvSpPr>
            <a:spLocks noGrp="1"/>
          </p:cNvSpPr>
          <p:nvPr>
            <p:ph type="dt" sz="half" idx="10"/>
          </p:nvPr>
        </p:nvSpPr>
        <p:spPr/>
        <p:txBody>
          <a:bodyPr/>
          <a:lstStyle/>
          <a:p>
            <a:fld id="{0E4DA8AF-5D5D-444C-B520-79EAC190361D}" type="datetimeFigureOut">
              <a:rPr lang="en-GB" smtClean="0"/>
              <a:t>03/08/2022</a:t>
            </a:fld>
            <a:endParaRPr lang="en-GB"/>
          </a:p>
        </p:txBody>
      </p:sp>
      <p:sp>
        <p:nvSpPr>
          <p:cNvPr id="3" name="Footer Placeholder 2">
            <a:extLst>
              <a:ext uri="{FF2B5EF4-FFF2-40B4-BE49-F238E27FC236}">
                <a16:creationId xmlns:a16="http://schemas.microsoft.com/office/drawing/2014/main" id="{8B2A8C5C-D226-4ED0-9803-A18AB0DCD4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03EC29-BAAA-4884-936C-A9C86F774D0F}"/>
              </a:ext>
            </a:extLst>
          </p:cNvPr>
          <p:cNvSpPr>
            <a:spLocks noGrp="1"/>
          </p:cNvSpPr>
          <p:nvPr>
            <p:ph type="sldNum" sz="quarter" idx="12"/>
          </p:nvPr>
        </p:nvSpPr>
        <p:spPr/>
        <p:txBody>
          <a:bodyPr/>
          <a:lstStyle/>
          <a:p>
            <a:fld id="{9BB89B9C-3583-4B9D-BFA2-5FD2040D1A9E}" type="slidenum">
              <a:rPr lang="en-GB" smtClean="0"/>
              <a:t>‹#›</a:t>
            </a:fld>
            <a:endParaRPr lang="en-GB"/>
          </a:p>
        </p:txBody>
      </p:sp>
    </p:spTree>
    <p:extLst>
      <p:ext uri="{BB962C8B-B14F-4D97-AF65-F5344CB8AC3E}">
        <p14:creationId xmlns:p14="http://schemas.microsoft.com/office/powerpoint/2010/main" val="342808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8B93-7345-4056-9B7D-5F802D887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E11FA3-D269-4369-AAE7-3DA0908ECF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B47AE1-0F36-488F-979B-32D29DF9E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8A379-9B81-4E99-982E-AA84DF964D11}"/>
              </a:ext>
            </a:extLst>
          </p:cNvPr>
          <p:cNvSpPr>
            <a:spLocks noGrp="1"/>
          </p:cNvSpPr>
          <p:nvPr>
            <p:ph type="dt" sz="half" idx="10"/>
          </p:nvPr>
        </p:nvSpPr>
        <p:spPr/>
        <p:txBody>
          <a:bodyPr/>
          <a:lstStyle/>
          <a:p>
            <a:fld id="{0E4DA8AF-5D5D-444C-B520-79EAC190361D}" type="datetimeFigureOut">
              <a:rPr lang="en-GB" smtClean="0"/>
              <a:t>03/08/2022</a:t>
            </a:fld>
            <a:endParaRPr lang="en-GB"/>
          </a:p>
        </p:txBody>
      </p:sp>
      <p:sp>
        <p:nvSpPr>
          <p:cNvPr id="6" name="Footer Placeholder 5">
            <a:extLst>
              <a:ext uri="{FF2B5EF4-FFF2-40B4-BE49-F238E27FC236}">
                <a16:creationId xmlns:a16="http://schemas.microsoft.com/office/drawing/2014/main" id="{1C82F5E5-1027-4D86-B566-F163F464F5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4E97DF-6D94-47F3-B1CF-C445A29E557C}"/>
              </a:ext>
            </a:extLst>
          </p:cNvPr>
          <p:cNvSpPr>
            <a:spLocks noGrp="1"/>
          </p:cNvSpPr>
          <p:nvPr>
            <p:ph type="sldNum" sz="quarter" idx="12"/>
          </p:nvPr>
        </p:nvSpPr>
        <p:spPr/>
        <p:txBody>
          <a:bodyPr/>
          <a:lstStyle/>
          <a:p>
            <a:fld id="{9BB89B9C-3583-4B9D-BFA2-5FD2040D1A9E}" type="slidenum">
              <a:rPr lang="en-GB" smtClean="0"/>
              <a:t>‹#›</a:t>
            </a:fld>
            <a:endParaRPr lang="en-GB"/>
          </a:p>
        </p:txBody>
      </p:sp>
    </p:spTree>
    <p:extLst>
      <p:ext uri="{BB962C8B-B14F-4D97-AF65-F5344CB8AC3E}">
        <p14:creationId xmlns:p14="http://schemas.microsoft.com/office/powerpoint/2010/main" val="331739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95C3-1C0F-4292-90D2-AD6BA7443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E23EE9-79F6-44DA-A1A5-F32E5C9E6E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57B373F-6589-4E35-B703-C476DBBBB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FF6AE-DF77-4AA2-93FE-F8FE4490434B}"/>
              </a:ext>
            </a:extLst>
          </p:cNvPr>
          <p:cNvSpPr>
            <a:spLocks noGrp="1"/>
          </p:cNvSpPr>
          <p:nvPr>
            <p:ph type="dt" sz="half" idx="10"/>
          </p:nvPr>
        </p:nvSpPr>
        <p:spPr/>
        <p:txBody>
          <a:bodyPr/>
          <a:lstStyle/>
          <a:p>
            <a:fld id="{0E4DA8AF-5D5D-444C-B520-79EAC190361D}" type="datetimeFigureOut">
              <a:rPr lang="en-GB" smtClean="0"/>
              <a:t>03/08/2022</a:t>
            </a:fld>
            <a:endParaRPr lang="en-GB"/>
          </a:p>
        </p:txBody>
      </p:sp>
      <p:sp>
        <p:nvSpPr>
          <p:cNvPr id="6" name="Footer Placeholder 5">
            <a:extLst>
              <a:ext uri="{FF2B5EF4-FFF2-40B4-BE49-F238E27FC236}">
                <a16:creationId xmlns:a16="http://schemas.microsoft.com/office/drawing/2014/main" id="{A2D3C821-7B83-4524-A291-DE03CCD4D2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C6D83D-5D92-46B7-80FE-E7F8D08406BB}"/>
              </a:ext>
            </a:extLst>
          </p:cNvPr>
          <p:cNvSpPr>
            <a:spLocks noGrp="1"/>
          </p:cNvSpPr>
          <p:nvPr>
            <p:ph type="sldNum" sz="quarter" idx="12"/>
          </p:nvPr>
        </p:nvSpPr>
        <p:spPr/>
        <p:txBody>
          <a:bodyPr/>
          <a:lstStyle/>
          <a:p>
            <a:fld id="{9BB89B9C-3583-4B9D-BFA2-5FD2040D1A9E}" type="slidenum">
              <a:rPr lang="en-GB" smtClean="0"/>
              <a:t>‹#›</a:t>
            </a:fld>
            <a:endParaRPr lang="en-GB"/>
          </a:p>
        </p:txBody>
      </p:sp>
    </p:spTree>
    <p:extLst>
      <p:ext uri="{BB962C8B-B14F-4D97-AF65-F5344CB8AC3E}">
        <p14:creationId xmlns:p14="http://schemas.microsoft.com/office/powerpoint/2010/main" val="254121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D5A3DD-B0B5-4D16-BBAD-0DBA958E2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E4770E-02AC-4696-9457-5C3AB9B3A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72F1F2-66D1-4C99-AC39-FF4CB1601A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DA8AF-5D5D-444C-B520-79EAC190361D}" type="datetimeFigureOut">
              <a:rPr lang="en-GB" smtClean="0"/>
              <a:t>03/08/2022</a:t>
            </a:fld>
            <a:endParaRPr lang="en-GB"/>
          </a:p>
        </p:txBody>
      </p:sp>
      <p:sp>
        <p:nvSpPr>
          <p:cNvPr id="5" name="Footer Placeholder 4">
            <a:extLst>
              <a:ext uri="{FF2B5EF4-FFF2-40B4-BE49-F238E27FC236}">
                <a16:creationId xmlns:a16="http://schemas.microsoft.com/office/drawing/2014/main" id="{CBFDAE8E-DF29-4ACE-8874-FBF31C7B2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7C78BD-4BC7-4D5E-BFB1-4B3D7F810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9B9C-3583-4B9D-BFA2-5FD2040D1A9E}" type="slidenum">
              <a:rPr lang="en-GB" smtClean="0"/>
              <a:t>‹#›</a:t>
            </a:fld>
            <a:endParaRPr lang="en-GB"/>
          </a:p>
        </p:txBody>
      </p:sp>
    </p:spTree>
    <p:extLst>
      <p:ext uri="{BB962C8B-B14F-4D97-AF65-F5344CB8AC3E}">
        <p14:creationId xmlns:p14="http://schemas.microsoft.com/office/powerpoint/2010/main" val="146825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75" r:id="rId17"/>
    <p:sldLayoutId id="2147483665" r:id="rId18"/>
    <p:sldLayoutId id="2147483666" r:id="rId19"/>
    <p:sldLayoutId id="2147483667" r:id="rId20"/>
    <p:sldLayoutId id="2147483668" r:id="rId21"/>
    <p:sldLayoutId id="2147483671" r:id="rId22"/>
    <p:sldLayoutId id="2147483672" r:id="rId23"/>
    <p:sldLayoutId id="2147483673" r:id="rId24"/>
    <p:sldLayoutId id="2147483674" r:id="rId25"/>
    <p:sldLayoutId id="2147483676" r:id="rId26"/>
    <p:sldLayoutId id="2147483677" r:id="rId27"/>
    <p:sldLayoutId id="2147483678"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getlighthouse.com/blog/management-skill/"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getlighthouse.com/blog/task-relevant-maturity-good-leaders/" TargetMode="External"/><Relationship Id="rId2" Type="http://schemas.openxmlformats.org/officeDocument/2006/relationships/hyperlink" Target="https://getlighthouse.com/blog/management-concept/" TargetMode="Externa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getlighthouse.com/blog/be-a-good-manager-start-with-yourself/" TargetMode="External"/><Relationship Id="rId1" Type="http://schemas.openxmlformats.org/officeDocument/2006/relationships/slideLayout" Target="../slideLayouts/slideLayout15.xml"/><Relationship Id="rId4" Type="http://schemas.openxmlformats.org/officeDocument/2006/relationships/hyperlink" Target="https://www.pexels.com/photo/woman-in-makeup-looking-in-mirror-in-street-659755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getlighthouse.com/blog/culture-change/#frog"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4.xml"/><Relationship Id="rId1" Type="http://schemas.openxmlformats.org/officeDocument/2006/relationships/video" Target="https://www.youtube.com/embed/cPgMeKfQFq8?feature=oembed" TargetMode="External"/><Relationship Id="rId4" Type="http://schemas.openxmlformats.org/officeDocument/2006/relationships/hyperlink" Target="https://www.youtube.com/watch?v=cPgMeKfQFq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hyperlink" Target="https://higherstudy.org/posdcorb-steps-importance-example/"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allup.com/businessjournal/112729/finding-your-leadership-strengths.aspx"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hyperlink" Target="https://daretolead.brenebrown.com/assessment/" TargetMode="External"/><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hyperlink" Target="https://blog.mycorporation.com/2017/09/managers-can-get-employees-produce-results/" TargetMode="External"/><Relationship Id="rId2" Type="http://schemas.openxmlformats.org/officeDocument/2006/relationships/hyperlink" Target="https://blog.mycorporation.com/2017/09/experts-weigh-hire-star-employees/"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firststepswomenscentre.org/" TargetMode="Externa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leapforluke.com/" TargetMode="Externa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hyperlink" Target="https://claire-o-hanlon.mykajabi.com/shypreneur-society-8248a084-f184-4ecc-bfe0-d485784aac6f" TargetMode="Externa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daretolead.brenebrown.com/assessment/" TargetMode="Externa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hyperlink" Target="http://www.shineproject.eu/" TargetMode="Externa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etlighthouse.com/blog/get-more-feedback-team/"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p:txBody>
          <a:bodyPr vert="horz" lIns="91440" tIns="45720" rIns="91440" bIns="45720" rtlCol="0" anchor="t">
            <a:noAutofit/>
          </a:bodyPr>
          <a:lstStyle/>
          <a:p>
            <a:r>
              <a:rPr lang="en-US" dirty="0"/>
              <a:t>M</a:t>
            </a:r>
            <a:r>
              <a:rPr lang="en-IE" dirty="0" err="1"/>
              <a:t>odule</a:t>
            </a:r>
            <a:r>
              <a:rPr lang="en-IE" dirty="0"/>
              <a:t> 2</a:t>
            </a:r>
            <a:endParaRPr lang="en-US"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21164" y="4227095"/>
            <a:ext cx="5278651" cy="1123699"/>
          </a:xfrm>
        </p:spPr>
        <p:txBody>
          <a:bodyPr>
            <a:normAutofit/>
          </a:bodyPr>
          <a:lstStyle/>
          <a:p>
            <a:r>
              <a:rPr lang="en-US" dirty="0"/>
              <a:t>Identifying Strengths of Female Leaders</a:t>
            </a:r>
          </a:p>
        </p:txBody>
      </p:sp>
      <p:sp>
        <p:nvSpPr>
          <p:cNvPr id="4" name="Text Box 5">
            <a:extLst>
              <a:ext uri="{FF2B5EF4-FFF2-40B4-BE49-F238E27FC236}">
                <a16:creationId xmlns:a16="http://schemas.microsoft.com/office/drawing/2014/main" id="{D44CBC20-F61B-4F92-960D-FCB9D4AE7011}"/>
              </a:ext>
            </a:extLst>
          </p:cNvPr>
          <p:cNvSpPr txBox="1"/>
          <p:nvPr/>
        </p:nvSpPr>
        <p:spPr>
          <a:xfrm>
            <a:off x="406567" y="6395663"/>
            <a:ext cx="6022808" cy="36103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dirty="0">
                <a:solidFill>
                  <a:schemeClr val="bg1"/>
                </a:solidFill>
                <a:effectLs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1100" dirty="0">
              <a:solidFill>
                <a:schemeClr val="bg1"/>
              </a:solidFill>
              <a:effectLs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285452-A87F-4159-865E-B40916969368}"/>
              </a:ext>
            </a:extLst>
          </p:cNvPr>
          <p:cNvSpPr>
            <a:spLocks noGrp="1"/>
          </p:cNvSpPr>
          <p:nvPr>
            <p:ph type="body" sz="quarter" idx="20"/>
          </p:nvPr>
        </p:nvSpPr>
        <p:spPr>
          <a:xfrm>
            <a:off x="6353299" y="2066544"/>
            <a:ext cx="5197017" cy="3722513"/>
          </a:xfrm>
        </p:spPr>
        <p:txBody>
          <a:bodyPr/>
          <a:lstStyle/>
          <a:p>
            <a:r>
              <a:rPr lang="en-US" b="1" dirty="0"/>
              <a:t>Weak Leader Approach: </a:t>
            </a:r>
            <a:r>
              <a:rPr lang="en-US" dirty="0"/>
              <a:t>Shocked and offended, you think to yourself, "How dare they question my decision??" You glare at the team member and change the subject to focus back on the original discussion.</a:t>
            </a:r>
          </a:p>
          <a:p>
            <a:r>
              <a:rPr lang="en-US" b="1" dirty="0"/>
              <a:t>The Result:  </a:t>
            </a:r>
            <a:r>
              <a:rPr lang="en-US" dirty="0"/>
              <a:t>A chilling effect sweeps across your team. They know not to raise tough questions to you in meetings and just go along with things. Healthy debate is a phrase foreign to your team.</a:t>
            </a:r>
            <a:endParaRPr lang="en-IE" dirty="0"/>
          </a:p>
        </p:txBody>
      </p:sp>
      <p:sp>
        <p:nvSpPr>
          <p:cNvPr id="3" name="Text Placeholder 2">
            <a:extLst>
              <a:ext uri="{FF2B5EF4-FFF2-40B4-BE49-F238E27FC236}">
                <a16:creationId xmlns:a16="http://schemas.microsoft.com/office/drawing/2014/main" id="{7963C631-7230-4D57-8F4D-A8B7065E873B}"/>
              </a:ext>
            </a:extLst>
          </p:cNvPr>
          <p:cNvSpPr>
            <a:spLocks noGrp="1"/>
          </p:cNvSpPr>
          <p:nvPr>
            <p:ph type="body" sz="quarter" idx="22"/>
          </p:nvPr>
        </p:nvSpPr>
        <p:spPr>
          <a:xfrm>
            <a:off x="369461" y="208547"/>
            <a:ext cx="5158622" cy="1135800"/>
          </a:xfrm>
        </p:spPr>
        <p:txBody>
          <a:bodyPr>
            <a:normAutofit fontScale="92500"/>
          </a:bodyPr>
          <a:lstStyle/>
          <a:p>
            <a:r>
              <a:rPr lang="en-US" b="1" dirty="0"/>
              <a:t>How you deal with difficult Questions from your team…</a:t>
            </a:r>
            <a:endParaRPr lang="en-IE" b="1" dirty="0"/>
          </a:p>
        </p:txBody>
      </p:sp>
      <p:sp>
        <p:nvSpPr>
          <p:cNvPr id="4" name="Text Placeholder 3">
            <a:extLst>
              <a:ext uri="{FF2B5EF4-FFF2-40B4-BE49-F238E27FC236}">
                <a16:creationId xmlns:a16="http://schemas.microsoft.com/office/drawing/2014/main" id="{26B3567E-0137-4737-914A-B85F8DA4FC7A}"/>
              </a:ext>
            </a:extLst>
          </p:cNvPr>
          <p:cNvSpPr>
            <a:spLocks noGrp="1"/>
          </p:cNvSpPr>
          <p:nvPr>
            <p:ph type="body" sz="quarter" idx="24"/>
          </p:nvPr>
        </p:nvSpPr>
        <p:spPr>
          <a:xfrm>
            <a:off x="5509497" y="575420"/>
            <a:ext cx="1154422" cy="857158"/>
          </a:xfrm>
        </p:spPr>
        <p:txBody>
          <a:bodyPr/>
          <a:lstStyle/>
          <a:p>
            <a:r>
              <a:rPr lang="en-US" dirty="0"/>
              <a:t>2</a:t>
            </a:r>
            <a:endParaRPr lang="en-IE" dirty="0"/>
          </a:p>
        </p:txBody>
      </p:sp>
      <p:sp>
        <p:nvSpPr>
          <p:cNvPr id="5" name="Text Placeholder 4">
            <a:extLst>
              <a:ext uri="{FF2B5EF4-FFF2-40B4-BE49-F238E27FC236}">
                <a16:creationId xmlns:a16="http://schemas.microsoft.com/office/drawing/2014/main" id="{6449F598-E71D-492B-958D-F4A8D12E8332}"/>
              </a:ext>
            </a:extLst>
          </p:cNvPr>
          <p:cNvSpPr>
            <a:spLocks noGrp="1"/>
          </p:cNvSpPr>
          <p:nvPr>
            <p:ph type="body" sz="quarter" idx="25"/>
          </p:nvPr>
        </p:nvSpPr>
        <p:spPr>
          <a:xfrm>
            <a:off x="706438" y="2066543"/>
            <a:ext cx="5158622" cy="3722513"/>
          </a:xfrm>
        </p:spPr>
        <p:txBody>
          <a:bodyPr/>
          <a:lstStyle/>
          <a:p>
            <a:r>
              <a:rPr lang="en-US" b="1" dirty="0"/>
              <a:t>Strong Leader Approach:  </a:t>
            </a:r>
            <a:r>
              <a:rPr lang="en-US" dirty="0"/>
              <a:t>You address the question head-on. Depending on the situation, you either explain the motivations for the decision they may not know for the benefit of the whole team, or you engage others from the team to reveal the reasoning. </a:t>
            </a:r>
          </a:p>
          <a:p>
            <a:r>
              <a:rPr lang="en-US" b="1" dirty="0"/>
              <a:t>The Result:  </a:t>
            </a:r>
            <a:r>
              <a:rPr lang="en-US" dirty="0"/>
              <a:t>Your team sees that with you, there are no silly questions, and it's safe to challenge the status quo. This helps your team explore new ideas fully and avoid missing crucial elements.</a:t>
            </a:r>
            <a:endParaRPr lang="en-IE" dirty="0"/>
          </a:p>
        </p:txBody>
      </p:sp>
      <p:sp>
        <p:nvSpPr>
          <p:cNvPr id="9" name="TextBox 8">
            <a:extLst>
              <a:ext uri="{FF2B5EF4-FFF2-40B4-BE49-F238E27FC236}">
                <a16:creationId xmlns:a16="http://schemas.microsoft.com/office/drawing/2014/main" id="{9EA64FFF-E815-4A77-BFC1-500A594F775C}"/>
              </a:ext>
            </a:extLst>
          </p:cNvPr>
          <p:cNvSpPr txBox="1"/>
          <p:nvPr/>
        </p:nvSpPr>
        <p:spPr>
          <a:xfrm>
            <a:off x="6808298" y="232249"/>
            <a:ext cx="5280431" cy="1200329"/>
          </a:xfrm>
          <a:prstGeom prst="rect">
            <a:avLst/>
          </a:prstGeom>
          <a:solidFill>
            <a:srgbClr val="7030A0"/>
          </a:solidFill>
        </p:spPr>
        <p:txBody>
          <a:bodyPr wrap="square">
            <a:spAutoFit/>
          </a:bodyPr>
          <a:lstStyle/>
          <a:p>
            <a:r>
              <a:rPr lang="en-US" b="1" dirty="0">
                <a:solidFill>
                  <a:schemeClr val="bg1"/>
                </a:solidFill>
              </a:rPr>
              <a:t>Sample situation:  </a:t>
            </a:r>
            <a:r>
              <a:rPr lang="en-US" dirty="0">
                <a:solidFill>
                  <a:schemeClr val="bg1"/>
                </a:solidFill>
              </a:rPr>
              <a:t>An employee in a long meeting asks a tough question: they zoom out and question the value of the project you're all focused on. “What made us decide to do this in the first place?"</a:t>
            </a:r>
            <a:endParaRPr lang="en-IE" dirty="0">
              <a:solidFill>
                <a:schemeClr val="bg1"/>
              </a:solidFill>
            </a:endParaRPr>
          </a:p>
        </p:txBody>
      </p:sp>
      <p:grpSp>
        <p:nvGrpSpPr>
          <p:cNvPr id="10" name="Google Shape;591;p39">
            <a:extLst>
              <a:ext uri="{FF2B5EF4-FFF2-40B4-BE49-F238E27FC236}">
                <a16:creationId xmlns:a16="http://schemas.microsoft.com/office/drawing/2014/main" id="{D5AC12A0-EF7A-401A-81F0-EC0E299DF80C}"/>
              </a:ext>
            </a:extLst>
          </p:cNvPr>
          <p:cNvGrpSpPr/>
          <p:nvPr/>
        </p:nvGrpSpPr>
        <p:grpSpPr>
          <a:xfrm>
            <a:off x="196475" y="2066543"/>
            <a:ext cx="345971" cy="325505"/>
            <a:chOff x="5972700" y="2330200"/>
            <a:chExt cx="411625" cy="387275"/>
          </a:xfrm>
          <a:solidFill>
            <a:srgbClr val="7030A0"/>
          </a:solidFill>
        </p:grpSpPr>
        <p:sp>
          <p:nvSpPr>
            <p:cNvPr id="11" name="Google Shape;592;p39">
              <a:extLst>
                <a:ext uri="{FF2B5EF4-FFF2-40B4-BE49-F238E27FC236}">
                  <a16:creationId xmlns:a16="http://schemas.microsoft.com/office/drawing/2014/main" id="{43CB1A5A-BDD6-48AF-8818-13C4BBFAB0B6}"/>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3;p39">
              <a:extLst>
                <a:ext uri="{FF2B5EF4-FFF2-40B4-BE49-F238E27FC236}">
                  <a16:creationId xmlns:a16="http://schemas.microsoft.com/office/drawing/2014/main" id="{E6686FB2-E716-4260-B9CB-D29553C45075}"/>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8607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A8830D-3182-4467-A6A6-62050A6041B2}"/>
              </a:ext>
            </a:extLst>
          </p:cNvPr>
          <p:cNvSpPr>
            <a:spLocks noGrp="1"/>
          </p:cNvSpPr>
          <p:nvPr>
            <p:ph type="body" sz="quarter" idx="18"/>
          </p:nvPr>
        </p:nvSpPr>
        <p:spPr>
          <a:xfrm>
            <a:off x="457200" y="1640703"/>
            <a:ext cx="5260694" cy="3867704"/>
          </a:xfrm>
        </p:spPr>
        <p:txBody>
          <a:bodyPr/>
          <a:lstStyle/>
          <a:p>
            <a:pPr indent="0"/>
            <a:r>
              <a:rPr lang="en-US" dirty="0"/>
              <a:t>It can be a challenge to manage people who have strong opinions and ideas, but they can also be your </a:t>
            </a:r>
            <a:r>
              <a:rPr lang="en-US" b="1" dirty="0"/>
              <a:t>greatest asset</a:t>
            </a:r>
            <a:r>
              <a:rPr lang="en-US" dirty="0"/>
              <a:t>.  It is important for you to remember you are all </a:t>
            </a:r>
            <a:r>
              <a:rPr lang="en-US" b="1" dirty="0"/>
              <a:t>on the same team </a:t>
            </a:r>
            <a:r>
              <a:rPr lang="en-US" dirty="0"/>
              <a:t>and trying to win together. This can help you avoid feeling negative about their comments or questioning.</a:t>
            </a:r>
          </a:p>
          <a:p>
            <a:pPr indent="0"/>
            <a:r>
              <a:rPr lang="en-US" dirty="0">
                <a:solidFill>
                  <a:srgbClr val="92D050"/>
                </a:solidFill>
                <a:hlinkClick r:id="rId2">
                  <a:extLst>
                    <a:ext uri="{A12FA001-AC4F-418D-AE19-62706E023703}">
                      <ahyp:hlinkClr xmlns:ahyp="http://schemas.microsoft.com/office/drawing/2018/hyperlinkcolor" val="tx"/>
                    </a:ext>
                  </a:extLst>
                </a:hlinkClick>
              </a:rPr>
              <a:t>Learn more about the skill of curiosity and asking questions here.</a:t>
            </a:r>
            <a:endParaRPr lang="en-IE" dirty="0">
              <a:solidFill>
                <a:srgbClr val="92D050"/>
              </a:solidFill>
            </a:endParaRPr>
          </a:p>
        </p:txBody>
      </p:sp>
      <p:sp>
        <p:nvSpPr>
          <p:cNvPr id="3" name="Text Placeholder 2">
            <a:extLst>
              <a:ext uri="{FF2B5EF4-FFF2-40B4-BE49-F238E27FC236}">
                <a16:creationId xmlns:a16="http://schemas.microsoft.com/office/drawing/2014/main" id="{545C6839-2000-48FA-AB1E-9309FA7B0C12}"/>
              </a:ext>
            </a:extLst>
          </p:cNvPr>
          <p:cNvSpPr>
            <a:spLocks noGrp="1"/>
          </p:cNvSpPr>
          <p:nvPr>
            <p:ph type="body" sz="quarter" idx="16"/>
          </p:nvPr>
        </p:nvSpPr>
        <p:spPr/>
        <p:txBody>
          <a:bodyPr>
            <a:normAutofit lnSpcReduction="10000"/>
          </a:bodyPr>
          <a:lstStyle/>
          <a:p>
            <a:r>
              <a:rPr lang="en-US" b="1" dirty="0"/>
              <a:t>Team Players</a:t>
            </a:r>
            <a:endParaRPr lang="en-IE" b="1" dirty="0"/>
          </a:p>
        </p:txBody>
      </p:sp>
      <p:pic>
        <p:nvPicPr>
          <p:cNvPr id="6" name="Picture Placeholder 5" descr="Business team brainstorming">
            <a:extLst>
              <a:ext uri="{FF2B5EF4-FFF2-40B4-BE49-F238E27FC236}">
                <a16:creationId xmlns:a16="http://schemas.microsoft.com/office/drawing/2014/main" id="{75410010-75C7-4BD1-90CB-0EC146B4316F}"/>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6756402" y="1141712"/>
            <a:ext cx="5435599" cy="5706715"/>
          </a:xfrm>
        </p:spPr>
      </p:pic>
    </p:spTree>
    <p:extLst>
      <p:ext uri="{BB962C8B-B14F-4D97-AF65-F5344CB8AC3E}">
        <p14:creationId xmlns:p14="http://schemas.microsoft.com/office/powerpoint/2010/main" val="67614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6EF74F-FBE5-44B3-AA92-676D213F891F}"/>
              </a:ext>
            </a:extLst>
          </p:cNvPr>
          <p:cNvSpPr>
            <a:spLocks noGrp="1"/>
          </p:cNvSpPr>
          <p:nvPr>
            <p:ph type="body" sz="quarter" idx="20"/>
          </p:nvPr>
        </p:nvSpPr>
        <p:spPr>
          <a:xfrm>
            <a:off x="6353299" y="2066544"/>
            <a:ext cx="5606090" cy="3722513"/>
          </a:xfrm>
        </p:spPr>
        <p:txBody>
          <a:bodyPr/>
          <a:lstStyle/>
          <a:p>
            <a:r>
              <a:rPr lang="en-US" b="1" dirty="0"/>
              <a:t>Weak Leader Approach: </a:t>
            </a:r>
            <a:r>
              <a:rPr lang="en-US" dirty="0"/>
              <a:t>You feel a bit threatened by the hire, and some imposter syndrome, so you fake it. You pretend you know more than you do. It's their job to tell you what you need to know, right?</a:t>
            </a:r>
          </a:p>
          <a:p>
            <a:r>
              <a:rPr lang="en-US" b="1" dirty="0"/>
              <a:t>The Result: </a:t>
            </a:r>
            <a:r>
              <a:rPr lang="en-US" dirty="0"/>
              <a:t>Communication quickly breaks down between you and the team member. Your relationship becomes adversarial as they try to manage you out of the way so they can just get their work done.</a:t>
            </a:r>
            <a:endParaRPr lang="en-IE" dirty="0"/>
          </a:p>
        </p:txBody>
      </p:sp>
      <p:sp>
        <p:nvSpPr>
          <p:cNvPr id="3" name="Text Placeholder 2">
            <a:extLst>
              <a:ext uri="{FF2B5EF4-FFF2-40B4-BE49-F238E27FC236}">
                <a16:creationId xmlns:a16="http://schemas.microsoft.com/office/drawing/2014/main" id="{9CFE84D5-0E33-4BFE-83A0-16B3969A83EE}"/>
              </a:ext>
            </a:extLst>
          </p:cNvPr>
          <p:cNvSpPr>
            <a:spLocks noGrp="1"/>
          </p:cNvSpPr>
          <p:nvPr>
            <p:ph type="body" sz="quarter" idx="22"/>
          </p:nvPr>
        </p:nvSpPr>
        <p:spPr>
          <a:xfrm>
            <a:off x="369461" y="304800"/>
            <a:ext cx="5158622" cy="1039546"/>
          </a:xfrm>
        </p:spPr>
        <p:txBody>
          <a:bodyPr>
            <a:normAutofit lnSpcReduction="10000"/>
          </a:bodyPr>
          <a:lstStyle/>
          <a:p>
            <a:r>
              <a:rPr lang="en-US" b="1" dirty="0"/>
              <a:t>How to Manage the unknown…</a:t>
            </a:r>
            <a:endParaRPr lang="en-IE" b="1" dirty="0"/>
          </a:p>
        </p:txBody>
      </p:sp>
      <p:sp>
        <p:nvSpPr>
          <p:cNvPr id="4" name="Text Placeholder 3">
            <a:extLst>
              <a:ext uri="{FF2B5EF4-FFF2-40B4-BE49-F238E27FC236}">
                <a16:creationId xmlns:a16="http://schemas.microsoft.com/office/drawing/2014/main" id="{439B56E1-AE6E-46F0-9986-5B006B2E07C1}"/>
              </a:ext>
            </a:extLst>
          </p:cNvPr>
          <p:cNvSpPr>
            <a:spLocks noGrp="1"/>
          </p:cNvSpPr>
          <p:nvPr>
            <p:ph type="body" sz="quarter" idx="24"/>
          </p:nvPr>
        </p:nvSpPr>
        <p:spPr/>
        <p:txBody>
          <a:bodyPr/>
          <a:lstStyle/>
          <a:p>
            <a:r>
              <a:rPr lang="en-US" dirty="0"/>
              <a:t>3</a:t>
            </a:r>
            <a:endParaRPr lang="en-IE" dirty="0"/>
          </a:p>
        </p:txBody>
      </p:sp>
      <p:sp>
        <p:nvSpPr>
          <p:cNvPr id="5" name="Text Placeholder 4">
            <a:extLst>
              <a:ext uri="{FF2B5EF4-FFF2-40B4-BE49-F238E27FC236}">
                <a16:creationId xmlns:a16="http://schemas.microsoft.com/office/drawing/2014/main" id="{A823AC5D-0689-4F8F-9093-376B43F9E36A}"/>
              </a:ext>
            </a:extLst>
          </p:cNvPr>
          <p:cNvSpPr>
            <a:spLocks noGrp="1"/>
          </p:cNvSpPr>
          <p:nvPr>
            <p:ph type="body" sz="quarter" idx="25"/>
          </p:nvPr>
        </p:nvSpPr>
        <p:spPr>
          <a:xfrm>
            <a:off x="706438" y="2066543"/>
            <a:ext cx="5245183" cy="3722513"/>
          </a:xfrm>
        </p:spPr>
        <p:txBody>
          <a:bodyPr/>
          <a:lstStyle/>
          <a:p>
            <a:r>
              <a:rPr lang="en-US" b="1" dirty="0"/>
              <a:t>Good Leader Approach:  </a:t>
            </a:r>
            <a:r>
              <a:rPr lang="en-US" dirty="0" err="1"/>
              <a:t>Recognising</a:t>
            </a:r>
            <a:r>
              <a:rPr lang="en-US" dirty="0"/>
              <a:t> the knowledge gap and spending time with them to learn from them and ask questions when you don't understand something. Together, you create a plan you can hold them accountable to, for the work you're less familiar with.</a:t>
            </a:r>
          </a:p>
          <a:p>
            <a:r>
              <a:rPr lang="en-US" b="1" dirty="0"/>
              <a:t>The Result:  </a:t>
            </a:r>
            <a:r>
              <a:rPr lang="en-US" dirty="0"/>
              <a:t>You build more trust with them and show that your team has a culture of humility for things they don't know. By having a plan, you can still tell how they're performing.</a:t>
            </a:r>
            <a:endParaRPr lang="en-IE" dirty="0"/>
          </a:p>
        </p:txBody>
      </p:sp>
      <p:sp>
        <p:nvSpPr>
          <p:cNvPr id="9" name="TextBox 8">
            <a:extLst>
              <a:ext uri="{FF2B5EF4-FFF2-40B4-BE49-F238E27FC236}">
                <a16:creationId xmlns:a16="http://schemas.microsoft.com/office/drawing/2014/main" id="{12AD54F6-E7FF-4692-A85F-0868330E9D46}"/>
              </a:ext>
            </a:extLst>
          </p:cNvPr>
          <p:cNvSpPr txBox="1"/>
          <p:nvPr/>
        </p:nvSpPr>
        <p:spPr>
          <a:xfrm>
            <a:off x="6922168" y="224408"/>
            <a:ext cx="5132263" cy="1200329"/>
          </a:xfrm>
          <a:prstGeom prst="rect">
            <a:avLst/>
          </a:prstGeom>
          <a:solidFill>
            <a:srgbClr val="7030A0"/>
          </a:solidFill>
        </p:spPr>
        <p:txBody>
          <a:bodyPr wrap="square">
            <a:spAutoFit/>
          </a:bodyPr>
          <a:lstStyle/>
          <a:p>
            <a:r>
              <a:rPr lang="en-US" b="1" dirty="0">
                <a:solidFill>
                  <a:schemeClr val="bg1"/>
                </a:solidFill>
              </a:rPr>
              <a:t>Sample situation: </a:t>
            </a:r>
            <a:r>
              <a:rPr lang="en-US" dirty="0">
                <a:solidFill>
                  <a:schemeClr val="bg1"/>
                </a:solidFill>
              </a:rPr>
              <a:t>You have someone on your team in a role you've never done yourself. You're not familiar with all the nuances of what they do, nor their keys to success.</a:t>
            </a:r>
            <a:endParaRPr lang="en-IE" dirty="0">
              <a:solidFill>
                <a:schemeClr val="bg1"/>
              </a:solidFill>
            </a:endParaRPr>
          </a:p>
        </p:txBody>
      </p:sp>
      <p:grpSp>
        <p:nvGrpSpPr>
          <p:cNvPr id="10" name="Google Shape;591;p39">
            <a:extLst>
              <a:ext uri="{FF2B5EF4-FFF2-40B4-BE49-F238E27FC236}">
                <a16:creationId xmlns:a16="http://schemas.microsoft.com/office/drawing/2014/main" id="{D486F91E-00D4-44B6-8DA4-E6F1FB8369FE}"/>
              </a:ext>
            </a:extLst>
          </p:cNvPr>
          <p:cNvGrpSpPr/>
          <p:nvPr/>
        </p:nvGrpSpPr>
        <p:grpSpPr>
          <a:xfrm>
            <a:off x="304760" y="2066543"/>
            <a:ext cx="345971" cy="325505"/>
            <a:chOff x="5972700" y="2330200"/>
            <a:chExt cx="411625" cy="387275"/>
          </a:xfrm>
          <a:solidFill>
            <a:srgbClr val="7030A0"/>
          </a:solidFill>
        </p:grpSpPr>
        <p:sp>
          <p:nvSpPr>
            <p:cNvPr id="11" name="Google Shape;592;p39">
              <a:extLst>
                <a:ext uri="{FF2B5EF4-FFF2-40B4-BE49-F238E27FC236}">
                  <a16:creationId xmlns:a16="http://schemas.microsoft.com/office/drawing/2014/main" id="{A5448BB6-750F-455E-8B92-C52F3E9DCE1C}"/>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3;p39">
              <a:extLst>
                <a:ext uri="{FF2B5EF4-FFF2-40B4-BE49-F238E27FC236}">
                  <a16:creationId xmlns:a16="http://schemas.microsoft.com/office/drawing/2014/main" id="{318DF3BE-0444-416C-8BE0-F2D6CF028F91}"/>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3284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DBE90-4EDE-4D79-B189-50706DA63B80}"/>
              </a:ext>
            </a:extLst>
          </p:cNvPr>
          <p:cNvSpPr>
            <a:spLocks noGrp="1"/>
          </p:cNvSpPr>
          <p:nvPr>
            <p:ph type="body" sz="quarter" idx="18"/>
          </p:nvPr>
        </p:nvSpPr>
        <p:spPr>
          <a:xfrm>
            <a:off x="462926" y="1664766"/>
            <a:ext cx="5356947" cy="3867704"/>
          </a:xfrm>
        </p:spPr>
        <p:txBody>
          <a:bodyPr/>
          <a:lstStyle/>
          <a:p>
            <a:pPr indent="0"/>
            <a:r>
              <a:rPr lang="en-US" b="0" i="0" dirty="0">
                <a:effectLst/>
              </a:rPr>
              <a:t>As important as developing the </a:t>
            </a:r>
            <a:r>
              <a:rPr lang="en-US" b="1" i="0" u="sng" dirty="0">
                <a:solidFill>
                  <a:srgbClr val="92D050"/>
                </a:solidFill>
                <a:effectLst/>
                <a:hlinkClick r:id="rId2">
                  <a:extLst>
                    <a:ext uri="{A12FA001-AC4F-418D-AE19-62706E023703}">
                      <ahyp:hlinkClr xmlns:ahyp="http://schemas.microsoft.com/office/drawing/2018/hyperlinkcolor" val="tx"/>
                    </a:ext>
                  </a:extLst>
                </a:hlinkClick>
              </a:rPr>
              <a:t>task-relevant maturity of your team</a:t>
            </a:r>
            <a:r>
              <a:rPr lang="en-US" b="0" i="0" dirty="0">
                <a:solidFill>
                  <a:srgbClr val="92D050"/>
                </a:solidFill>
                <a:effectLst/>
              </a:rPr>
              <a:t> </a:t>
            </a:r>
            <a:r>
              <a:rPr lang="en-US" b="0" i="0" dirty="0">
                <a:effectLst/>
              </a:rPr>
              <a:t>is, your task-relevant maturity matters, too.  Embracing the need to learn new skills and admit when you don't know is a growth mindset well worth demonstrating. </a:t>
            </a:r>
          </a:p>
          <a:p>
            <a:pPr indent="0"/>
            <a:r>
              <a:rPr lang="en-US" b="0" i="0" dirty="0">
                <a:effectLst/>
              </a:rPr>
              <a:t>Learn more on </a:t>
            </a:r>
            <a:r>
              <a:rPr lang="en-US" b="1" i="0" u="sng" dirty="0">
                <a:solidFill>
                  <a:srgbClr val="92D050"/>
                </a:solidFill>
                <a:effectLst/>
                <a:hlinkClick r:id="rId3">
                  <a:extLst>
                    <a:ext uri="{A12FA001-AC4F-418D-AE19-62706E023703}">
                      <ahyp:hlinkClr xmlns:ahyp="http://schemas.microsoft.com/office/drawing/2018/hyperlinkcolor" val="tx"/>
                    </a:ext>
                  </a:extLst>
                </a:hlinkClick>
              </a:rPr>
              <a:t>how to level up your task-relevant maturity here.</a:t>
            </a:r>
            <a:endParaRPr lang="en-IE" dirty="0">
              <a:solidFill>
                <a:srgbClr val="92D050"/>
              </a:solidFill>
            </a:endParaRPr>
          </a:p>
        </p:txBody>
      </p:sp>
      <p:sp>
        <p:nvSpPr>
          <p:cNvPr id="3" name="Text Placeholder 2">
            <a:extLst>
              <a:ext uri="{FF2B5EF4-FFF2-40B4-BE49-F238E27FC236}">
                <a16:creationId xmlns:a16="http://schemas.microsoft.com/office/drawing/2014/main" id="{DD151FBB-45C9-4D1C-B18A-169909089189}"/>
              </a:ext>
            </a:extLst>
          </p:cNvPr>
          <p:cNvSpPr>
            <a:spLocks noGrp="1"/>
          </p:cNvSpPr>
          <p:nvPr>
            <p:ph type="body" sz="quarter" idx="16"/>
          </p:nvPr>
        </p:nvSpPr>
        <p:spPr/>
        <p:txBody>
          <a:bodyPr>
            <a:normAutofit lnSpcReduction="10000"/>
          </a:bodyPr>
          <a:lstStyle/>
          <a:p>
            <a:r>
              <a:rPr lang="en-US" b="1" dirty="0"/>
              <a:t>Growth Mindset</a:t>
            </a:r>
            <a:endParaRPr lang="en-IE" b="1" dirty="0"/>
          </a:p>
        </p:txBody>
      </p:sp>
      <p:pic>
        <p:nvPicPr>
          <p:cNvPr id="6" name="Picture Placeholder 5" descr="Ladder to a cloud">
            <a:extLst>
              <a:ext uri="{FF2B5EF4-FFF2-40B4-BE49-F238E27FC236}">
                <a16:creationId xmlns:a16="http://schemas.microsoft.com/office/drawing/2014/main" id="{AE55D5D3-3DC9-4FD3-8407-704A64D96992}"/>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821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65569-D664-4C2D-9E60-753C75F6F802}"/>
              </a:ext>
            </a:extLst>
          </p:cNvPr>
          <p:cNvSpPr>
            <a:spLocks noGrp="1"/>
          </p:cNvSpPr>
          <p:nvPr>
            <p:ph type="body" sz="quarter" idx="20"/>
          </p:nvPr>
        </p:nvSpPr>
        <p:spPr>
          <a:xfrm>
            <a:off x="6353299" y="2066544"/>
            <a:ext cx="5702343" cy="3722513"/>
          </a:xfrm>
        </p:spPr>
        <p:txBody>
          <a:bodyPr/>
          <a:lstStyle/>
          <a:p>
            <a:r>
              <a:rPr lang="en-US" b="1" dirty="0"/>
              <a:t>Weak Leader Approach: </a:t>
            </a:r>
            <a:r>
              <a:rPr lang="en-US" dirty="0"/>
              <a:t>Resentful of their communication style, you blame them for all communication issues. After all, you're the boss, so they should adapt to you. Using your preferred style, you drop subtle hints that they seem to be completely ignoring, much to your frustration.</a:t>
            </a:r>
          </a:p>
          <a:p>
            <a:r>
              <a:rPr lang="en-US" b="1" dirty="0"/>
              <a:t>The Result: </a:t>
            </a:r>
            <a:r>
              <a:rPr lang="en-US" dirty="0"/>
              <a:t>You both become frustrated with each other. You feel like they're abrasive, and they feel like they can't get a straight answer from you. It leads to poor teamwork.</a:t>
            </a:r>
            <a:endParaRPr lang="en-IE" dirty="0"/>
          </a:p>
        </p:txBody>
      </p:sp>
      <p:sp>
        <p:nvSpPr>
          <p:cNvPr id="3" name="Text Placeholder 2">
            <a:extLst>
              <a:ext uri="{FF2B5EF4-FFF2-40B4-BE49-F238E27FC236}">
                <a16:creationId xmlns:a16="http://schemas.microsoft.com/office/drawing/2014/main" id="{BBCF0883-B435-4086-80FB-C8679C12F2C9}"/>
              </a:ext>
            </a:extLst>
          </p:cNvPr>
          <p:cNvSpPr>
            <a:spLocks noGrp="1"/>
          </p:cNvSpPr>
          <p:nvPr>
            <p:ph type="body" sz="quarter" idx="22"/>
          </p:nvPr>
        </p:nvSpPr>
        <p:spPr>
          <a:xfrm>
            <a:off x="369461" y="312821"/>
            <a:ext cx="5158622" cy="1195137"/>
          </a:xfrm>
        </p:spPr>
        <p:txBody>
          <a:bodyPr>
            <a:normAutofit fontScale="92500"/>
          </a:bodyPr>
          <a:lstStyle/>
          <a:p>
            <a:r>
              <a:rPr lang="en-US" b="1" dirty="0"/>
              <a:t>How to Work with different personalities and cultures…</a:t>
            </a:r>
            <a:endParaRPr lang="en-IE" b="1" dirty="0"/>
          </a:p>
        </p:txBody>
      </p:sp>
      <p:sp>
        <p:nvSpPr>
          <p:cNvPr id="4" name="Text Placeholder 3">
            <a:extLst>
              <a:ext uri="{FF2B5EF4-FFF2-40B4-BE49-F238E27FC236}">
                <a16:creationId xmlns:a16="http://schemas.microsoft.com/office/drawing/2014/main" id="{A168F69C-33F1-401D-A046-E6A426174BD0}"/>
              </a:ext>
            </a:extLst>
          </p:cNvPr>
          <p:cNvSpPr>
            <a:spLocks noGrp="1"/>
          </p:cNvSpPr>
          <p:nvPr>
            <p:ph type="body" sz="quarter" idx="24"/>
          </p:nvPr>
        </p:nvSpPr>
        <p:spPr>
          <a:xfrm>
            <a:off x="5509497" y="640364"/>
            <a:ext cx="1154422" cy="857158"/>
          </a:xfrm>
        </p:spPr>
        <p:txBody>
          <a:bodyPr/>
          <a:lstStyle/>
          <a:p>
            <a:r>
              <a:rPr lang="en-US" dirty="0"/>
              <a:t>4</a:t>
            </a:r>
            <a:endParaRPr lang="en-IE" dirty="0"/>
          </a:p>
        </p:txBody>
      </p:sp>
      <p:sp>
        <p:nvSpPr>
          <p:cNvPr id="5" name="Text Placeholder 4">
            <a:extLst>
              <a:ext uri="{FF2B5EF4-FFF2-40B4-BE49-F238E27FC236}">
                <a16:creationId xmlns:a16="http://schemas.microsoft.com/office/drawing/2014/main" id="{40AE0CD8-D13E-4FF5-AE87-6AD18FEB4596}"/>
              </a:ext>
            </a:extLst>
          </p:cNvPr>
          <p:cNvSpPr>
            <a:spLocks noGrp="1"/>
          </p:cNvSpPr>
          <p:nvPr>
            <p:ph type="body" sz="quarter" idx="25"/>
          </p:nvPr>
        </p:nvSpPr>
        <p:spPr>
          <a:xfrm>
            <a:off x="818146" y="2066543"/>
            <a:ext cx="5277853" cy="3722513"/>
          </a:xfrm>
        </p:spPr>
        <p:txBody>
          <a:bodyPr/>
          <a:lstStyle/>
          <a:p>
            <a:r>
              <a:rPr lang="en-US" b="1" dirty="0"/>
              <a:t>Good Leader Approach: </a:t>
            </a:r>
            <a:r>
              <a:rPr lang="en-US" dirty="0" err="1"/>
              <a:t>Recognising</a:t>
            </a:r>
            <a:r>
              <a:rPr lang="en-US" dirty="0"/>
              <a:t> differences, you make an effort to better understand them. You try to be more explicit in your communication with them and accept it when they're more direct than you're used to.  You also coach them on how to get a point across with slightly smoother edges.</a:t>
            </a:r>
          </a:p>
          <a:p>
            <a:r>
              <a:rPr lang="en-US" b="1" dirty="0"/>
              <a:t>The Result: </a:t>
            </a:r>
            <a:r>
              <a:rPr lang="en-US" dirty="0"/>
              <a:t>While it's not easy, you work together to reach an understanding of how you each communicate. Finding some common ground works well and keeps ideas flowing.</a:t>
            </a:r>
            <a:endParaRPr lang="en-IE" dirty="0"/>
          </a:p>
        </p:txBody>
      </p:sp>
      <p:sp>
        <p:nvSpPr>
          <p:cNvPr id="9" name="TextBox 8">
            <a:extLst>
              <a:ext uri="{FF2B5EF4-FFF2-40B4-BE49-F238E27FC236}">
                <a16:creationId xmlns:a16="http://schemas.microsoft.com/office/drawing/2014/main" id="{B19847AA-141A-4896-8C7A-52C796F7361E}"/>
              </a:ext>
            </a:extLst>
          </p:cNvPr>
          <p:cNvSpPr txBox="1"/>
          <p:nvPr/>
        </p:nvSpPr>
        <p:spPr>
          <a:xfrm>
            <a:off x="6729664" y="312821"/>
            <a:ext cx="5263672" cy="1200329"/>
          </a:xfrm>
          <a:prstGeom prst="rect">
            <a:avLst/>
          </a:prstGeom>
          <a:solidFill>
            <a:srgbClr val="7030A0"/>
          </a:solidFill>
        </p:spPr>
        <p:txBody>
          <a:bodyPr wrap="square">
            <a:spAutoFit/>
          </a:bodyPr>
          <a:lstStyle/>
          <a:p>
            <a:r>
              <a:rPr lang="en-US" b="1" dirty="0">
                <a:solidFill>
                  <a:schemeClr val="bg1"/>
                </a:solidFill>
              </a:rPr>
              <a:t>Sample situation: </a:t>
            </a:r>
            <a:r>
              <a:rPr lang="en-US" dirty="0">
                <a:solidFill>
                  <a:schemeClr val="bg1"/>
                </a:solidFill>
              </a:rPr>
              <a:t>Your </a:t>
            </a:r>
            <a:r>
              <a:rPr lang="en-US" dirty="0" err="1">
                <a:solidFill>
                  <a:schemeClr val="bg1"/>
                </a:solidFill>
              </a:rPr>
              <a:t>organisation</a:t>
            </a:r>
            <a:r>
              <a:rPr lang="en-US" dirty="0">
                <a:solidFill>
                  <a:schemeClr val="bg1"/>
                </a:solidFill>
              </a:rPr>
              <a:t> is dabbling in remote work or recruiting from outside your region. You were raised in an area where everyone says things indirectly and gently, but your new hire is more direct. </a:t>
            </a:r>
            <a:endParaRPr lang="en-IE" dirty="0">
              <a:solidFill>
                <a:schemeClr val="bg1"/>
              </a:solidFill>
            </a:endParaRPr>
          </a:p>
        </p:txBody>
      </p:sp>
      <p:grpSp>
        <p:nvGrpSpPr>
          <p:cNvPr id="10" name="Google Shape;591;p39">
            <a:extLst>
              <a:ext uri="{FF2B5EF4-FFF2-40B4-BE49-F238E27FC236}">
                <a16:creationId xmlns:a16="http://schemas.microsoft.com/office/drawing/2014/main" id="{058BE47E-C963-41C3-B8D3-6EEAC086B3BF}"/>
              </a:ext>
            </a:extLst>
          </p:cNvPr>
          <p:cNvGrpSpPr/>
          <p:nvPr/>
        </p:nvGrpSpPr>
        <p:grpSpPr>
          <a:xfrm>
            <a:off x="196475" y="2066543"/>
            <a:ext cx="345971" cy="325505"/>
            <a:chOff x="5972700" y="2330200"/>
            <a:chExt cx="411625" cy="387275"/>
          </a:xfrm>
          <a:solidFill>
            <a:srgbClr val="7030A0"/>
          </a:solidFill>
        </p:grpSpPr>
        <p:sp>
          <p:nvSpPr>
            <p:cNvPr id="11" name="Google Shape;592;p39">
              <a:extLst>
                <a:ext uri="{FF2B5EF4-FFF2-40B4-BE49-F238E27FC236}">
                  <a16:creationId xmlns:a16="http://schemas.microsoft.com/office/drawing/2014/main" id="{C3F131ED-C68C-465B-B1FC-2507F3D777E9}"/>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3;p39">
              <a:extLst>
                <a:ext uri="{FF2B5EF4-FFF2-40B4-BE49-F238E27FC236}">
                  <a16:creationId xmlns:a16="http://schemas.microsoft.com/office/drawing/2014/main" id="{418C5784-68DC-4663-B4E9-23B2836728EC}"/>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9752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752CE1-69A9-4200-B4B7-8E9AE2CE566E}"/>
              </a:ext>
            </a:extLst>
          </p:cNvPr>
          <p:cNvSpPr>
            <a:spLocks noGrp="1"/>
          </p:cNvSpPr>
          <p:nvPr>
            <p:ph type="body" sz="quarter" idx="18"/>
          </p:nvPr>
        </p:nvSpPr>
        <p:spPr>
          <a:xfrm>
            <a:off x="473242" y="1640703"/>
            <a:ext cx="5244652" cy="3867704"/>
          </a:xfrm>
        </p:spPr>
        <p:txBody>
          <a:bodyPr>
            <a:normAutofit/>
          </a:bodyPr>
          <a:lstStyle/>
          <a:p>
            <a:pPr indent="0"/>
            <a:r>
              <a:rPr lang="en-US" dirty="0"/>
              <a:t>A healthy dose of self-awareness can help you start from a perspective of how you can do your part to improve difficult situations. Best of all, when you lead the way taking problems head-on, you make it easier for your team members to admit faults and do their part as well.  </a:t>
            </a:r>
            <a:r>
              <a:rPr lang="en-US" dirty="0">
                <a:solidFill>
                  <a:srgbClr val="92D050"/>
                </a:solidFill>
                <a:hlinkClick r:id="rId2">
                  <a:extLst>
                    <a:ext uri="{A12FA001-AC4F-418D-AE19-62706E023703}">
                      <ahyp:hlinkClr xmlns:ahyp="http://schemas.microsoft.com/office/drawing/2018/hyperlinkcolor" val="tx"/>
                    </a:ext>
                  </a:extLst>
                </a:hlinkClick>
              </a:rPr>
              <a:t>Learn how to improve your self-awareness here.</a:t>
            </a:r>
            <a:endParaRPr lang="en-IE" dirty="0">
              <a:solidFill>
                <a:srgbClr val="92D050"/>
              </a:solidFill>
            </a:endParaRPr>
          </a:p>
        </p:txBody>
      </p:sp>
      <p:sp>
        <p:nvSpPr>
          <p:cNvPr id="3" name="Text Placeholder 2">
            <a:extLst>
              <a:ext uri="{FF2B5EF4-FFF2-40B4-BE49-F238E27FC236}">
                <a16:creationId xmlns:a16="http://schemas.microsoft.com/office/drawing/2014/main" id="{45351D5D-2779-4B3F-AE2E-9AFE5A3F1426}"/>
              </a:ext>
            </a:extLst>
          </p:cNvPr>
          <p:cNvSpPr>
            <a:spLocks noGrp="1"/>
          </p:cNvSpPr>
          <p:nvPr>
            <p:ph type="body" sz="quarter" idx="16"/>
          </p:nvPr>
        </p:nvSpPr>
        <p:spPr/>
        <p:txBody>
          <a:bodyPr>
            <a:normAutofit lnSpcReduction="10000"/>
          </a:bodyPr>
          <a:lstStyle/>
          <a:p>
            <a:r>
              <a:rPr lang="en-US" b="1" dirty="0"/>
              <a:t>Looking in the Mirror</a:t>
            </a:r>
            <a:endParaRPr lang="en-IE" b="1" dirty="0"/>
          </a:p>
        </p:txBody>
      </p:sp>
      <p:pic>
        <p:nvPicPr>
          <p:cNvPr id="6" name="Picture Placeholder 5" descr="A picture containing person&#10;&#10;Description automatically generated">
            <a:extLst>
              <a:ext uri="{FF2B5EF4-FFF2-40B4-BE49-F238E27FC236}">
                <a16:creationId xmlns:a16="http://schemas.microsoft.com/office/drawing/2014/main" id="{1E7F7007-8B43-493E-BB1E-35856D4885B4}"/>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Tree>
    <p:extLst>
      <p:ext uri="{BB962C8B-B14F-4D97-AF65-F5344CB8AC3E}">
        <p14:creationId xmlns:p14="http://schemas.microsoft.com/office/powerpoint/2010/main" val="55439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98C032-D5CF-4610-B0E0-F99A92685A7B}"/>
              </a:ext>
            </a:extLst>
          </p:cNvPr>
          <p:cNvSpPr>
            <a:spLocks noGrp="1"/>
          </p:cNvSpPr>
          <p:nvPr>
            <p:ph type="body" sz="quarter" idx="20"/>
          </p:nvPr>
        </p:nvSpPr>
        <p:spPr>
          <a:xfrm>
            <a:off x="6353299" y="2066544"/>
            <a:ext cx="5533901" cy="3722513"/>
          </a:xfrm>
        </p:spPr>
        <p:txBody>
          <a:bodyPr/>
          <a:lstStyle/>
          <a:p>
            <a:r>
              <a:rPr lang="en-US" b="1" dirty="0"/>
              <a:t>Poor Leader Approach: </a:t>
            </a:r>
            <a:r>
              <a:rPr lang="en-US" dirty="0"/>
              <a:t>You pretend you don’t notice them struggle "It's extra work, and I'm sure it can wait." You let your mind run and rationalize away why helping them out doesn't apply or isn't as important as the 38 other things on your to-do list.</a:t>
            </a:r>
          </a:p>
          <a:p>
            <a:r>
              <a:rPr lang="en-US" b="1" dirty="0"/>
              <a:t>The Result: </a:t>
            </a:r>
            <a:r>
              <a:rPr lang="en-US" dirty="0"/>
              <a:t>Your </a:t>
            </a:r>
            <a:r>
              <a:rPr lang="en-US" dirty="0" err="1"/>
              <a:t>organisation</a:t>
            </a:r>
            <a:r>
              <a:rPr lang="en-US" dirty="0"/>
              <a:t> misses out on the impact helping could have had. Compounding the issue, when the team member sees your unwillingness to pitch-in they start to lose faith in your willingness to listen and participate. </a:t>
            </a:r>
            <a:endParaRPr lang="en-IE" dirty="0"/>
          </a:p>
        </p:txBody>
      </p:sp>
      <p:sp>
        <p:nvSpPr>
          <p:cNvPr id="3" name="Text Placeholder 2">
            <a:extLst>
              <a:ext uri="{FF2B5EF4-FFF2-40B4-BE49-F238E27FC236}">
                <a16:creationId xmlns:a16="http://schemas.microsoft.com/office/drawing/2014/main" id="{39DADAB0-057D-48E9-93EA-749688495A22}"/>
              </a:ext>
            </a:extLst>
          </p:cNvPr>
          <p:cNvSpPr>
            <a:spLocks noGrp="1"/>
          </p:cNvSpPr>
          <p:nvPr>
            <p:ph type="body" sz="quarter" idx="22"/>
          </p:nvPr>
        </p:nvSpPr>
        <p:spPr>
          <a:xfrm>
            <a:off x="369461" y="280737"/>
            <a:ext cx="5158622" cy="1063609"/>
          </a:xfrm>
        </p:spPr>
        <p:txBody>
          <a:bodyPr>
            <a:normAutofit fontScale="92500"/>
          </a:bodyPr>
          <a:lstStyle/>
          <a:p>
            <a:r>
              <a:rPr lang="en-US" b="1" dirty="0"/>
              <a:t>How to be a team player and pitch in when needed…</a:t>
            </a:r>
            <a:endParaRPr lang="en-IE" b="1" dirty="0"/>
          </a:p>
        </p:txBody>
      </p:sp>
      <p:sp>
        <p:nvSpPr>
          <p:cNvPr id="4" name="Text Placeholder 3">
            <a:extLst>
              <a:ext uri="{FF2B5EF4-FFF2-40B4-BE49-F238E27FC236}">
                <a16:creationId xmlns:a16="http://schemas.microsoft.com/office/drawing/2014/main" id="{A4D1E207-D445-41B1-A940-04F7FAAB1D55}"/>
              </a:ext>
            </a:extLst>
          </p:cNvPr>
          <p:cNvSpPr>
            <a:spLocks noGrp="1"/>
          </p:cNvSpPr>
          <p:nvPr>
            <p:ph type="body" sz="quarter" idx="24"/>
          </p:nvPr>
        </p:nvSpPr>
        <p:spPr>
          <a:xfrm>
            <a:off x="5509497" y="640364"/>
            <a:ext cx="1154422" cy="857158"/>
          </a:xfrm>
        </p:spPr>
        <p:txBody>
          <a:bodyPr/>
          <a:lstStyle/>
          <a:p>
            <a:r>
              <a:rPr lang="en-US" dirty="0"/>
              <a:t>5</a:t>
            </a:r>
            <a:endParaRPr lang="en-IE" dirty="0"/>
          </a:p>
        </p:txBody>
      </p:sp>
      <p:sp>
        <p:nvSpPr>
          <p:cNvPr id="5" name="Text Placeholder 4">
            <a:extLst>
              <a:ext uri="{FF2B5EF4-FFF2-40B4-BE49-F238E27FC236}">
                <a16:creationId xmlns:a16="http://schemas.microsoft.com/office/drawing/2014/main" id="{A30F094A-D79E-4088-A488-2665B69D88DA}"/>
              </a:ext>
            </a:extLst>
          </p:cNvPr>
          <p:cNvSpPr>
            <a:spLocks noGrp="1"/>
          </p:cNvSpPr>
          <p:nvPr>
            <p:ph type="body" sz="quarter" idx="25"/>
          </p:nvPr>
        </p:nvSpPr>
        <p:spPr/>
        <p:txBody>
          <a:bodyPr/>
          <a:lstStyle/>
          <a:p>
            <a:r>
              <a:rPr lang="en-US" b="1" dirty="0"/>
              <a:t>Strong Leader Approach: </a:t>
            </a:r>
            <a:r>
              <a:rPr lang="en-US" dirty="0"/>
              <a:t>You </a:t>
            </a:r>
            <a:r>
              <a:rPr lang="en-US" dirty="0" err="1"/>
              <a:t>recognise</a:t>
            </a:r>
            <a:r>
              <a:rPr lang="en-US" dirty="0"/>
              <a:t> the importance of team playing and the impact missing a deadline can have on the entire </a:t>
            </a:r>
            <a:r>
              <a:rPr lang="en-US" dirty="0" err="1"/>
              <a:t>organisation</a:t>
            </a:r>
            <a:r>
              <a:rPr lang="en-US" dirty="0"/>
              <a:t>. It's not easy making time, but you find ways to carve out enough to get it done.</a:t>
            </a:r>
          </a:p>
          <a:p>
            <a:r>
              <a:rPr lang="en-US" b="1" dirty="0"/>
              <a:t>The Result: </a:t>
            </a:r>
            <a:r>
              <a:rPr lang="en-US" dirty="0"/>
              <a:t>You complete the effort, and you see how it starts to impact your team in ways you never expected. You learn how to deal with challenging deadlines and become a better planner of your and your team’s time.</a:t>
            </a:r>
            <a:endParaRPr lang="en-IE" dirty="0"/>
          </a:p>
        </p:txBody>
      </p:sp>
      <p:sp>
        <p:nvSpPr>
          <p:cNvPr id="6" name="TextBox 5">
            <a:extLst>
              <a:ext uri="{FF2B5EF4-FFF2-40B4-BE49-F238E27FC236}">
                <a16:creationId xmlns:a16="http://schemas.microsoft.com/office/drawing/2014/main" id="{C2A9098D-84CE-473E-B047-47466D9BB161}"/>
              </a:ext>
            </a:extLst>
          </p:cNvPr>
          <p:cNvSpPr txBox="1"/>
          <p:nvPr/>
        </p:nvSpPr>
        <p:spPr>
          <a:xfrm>
            <a:off x="6729664" y="312821"/>
            <a:ext cx="5263672" cy="923330"/>
          </a:xfrm>
          <a:prstGeom prst="rect">
            <a:avLst/>
          </a:prstGeom>
          <a:solidFill>
            <a:srgbClr val="7030A0"/>
          </a:solidFill>
        </p:spPr>
        <p:txBody>
          <a:bodyPr wrap="square">
            <a:spAutoFit/>
          </a:bodyPr>
          <a:lstStyle/>
          <a:p>
            <a:r>
              <a:rPr lang="en-US" b="1" dirty="0">
                <a:solidFill>
                  <a:schemeClr val="bg1"/>
                </a:solidFill>
              </a:rPr>
              <a:t>Sample situation: </a:t>
            </a:r>
            <a:r>
              <a:rPr lang="en-US" dirty="0">
                <a:solidFill>
                  <a:schemeClr val="bg1"/>
                </a:solidFill>
              </a:rPr>
              <a:t>A member of your team is struggling on a project. You are busy too and have several open projects and management tasks.</a:t>
            </a:r>
            <a:endParaRPr lang="en-IE" dirty="0">
              <a:solidFill>
                <a:schemeClr val="bg1"/>
              </a:solidFill>
            </a:endParaRPr>
          </a:p>
        </p:txBody>
      </p:sp>
      <p:grpSp>
        <p:nvGrpSpPr>
          <p:cNvPr id="7" name="Google Shape;591;p39">
            <a:extLst>
              <a:ext uri="{FF2B5EF4-FFF2-40B4-BE49-F238E27FC236}">
                <a16:creationId xmlns:a16="http://schemas.microsoft.com/office/drawing/2014/main" id="{CABEC541-6BDD-4247-812B-1C7B8349AC1D}"/>
              </a:ext>
            </a:extLst>
          </p:cNvPr>
          <p:cNvGrpSpPr/>
          <p:nvPr/>
        </p:nvGrpSpPr>
        <p:grpSpPr>
          <a:xfrm>
            <a:off x="196475" y="2048086"/>
            <a:ext cx="345971" cy="325505"/>
            <a:chOff x="5972700" y="2330200"/>
            <a:chExt cx="411625" cy="387275"/>
          </a:xfrm>
          <a:solidFill>
            <a:srgbClr val="7030A0"/>
          </a:solidFill>
        </p:grpSpPr>
        <p:sp>
          <p:nvSpPr>
            <p:cNvPr id="8" name="Google Shape;592;p39">
              <a:extLst>
                <a:ext uri="{FF2B5EF4-FFF2-40B4-BE49-F238E27FC236}">
                  <a16:creationId xmlns:a16="http://schemas.microsoft.com/office/drawing/2014/main" id="{A80F0C30-17F7-4A94-964C-A18B89467650}"/>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93;p39">
              <a:extLst>
                <a:ext uri="{FF2B5EF4-FFF2-40B4-BE49-F238E27FC236}">
                  <a16:creationId xmlns:a16="http://schemas.microsoft.com/office/drawing/2014/main" id="{D198AA92-4F3F-41EA-99DE-68F112C0111E}"/>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74951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8978FA-8740-4CDB-A9E9-ED958F19CE1E}"/>
              </a:ext>
            </a:extLst>
          </p:cNvPr>
          <p:cNvSpPr>
            <a:spLocks noGrp="1"/>
          </p:cNvSpPr>
          <p:nvPr>
            <p:ph type="body" sz="quarter" idx="18"/>
          </p:nvPr>
        </p:nvSpPr>
        <p:spPr>
          <a:xfrm>
            <a:off x="368968" y="1640703"/>
            <a:ext cx="5348926" cy="3867704"/>
          </a:xfrm>
        </p:spPr>
        <p:txBody>
          <a:bodyPr>
            <a:normAutofit/>
          </a:bodyPr>
          <a:lstStyle/>
          <a:p>
            <a:pPr indent="0"/>
            <a:r>
              <a:rPr lang="en-US" dirty="0"/>
              <a:t>There are never enough hours in the day to do everything we want to do. That's why it's so important to manage your schedule well, and not fill it only with low-value tasks. Whether you choose to </a:t>
            </a:r>
            <a:r>
              <a:rPr lang="en-US" dirty="0">
                <a:solidFill>
                  <a:srgbClr val="92D050"/>
                </a:solidFill>
                <a:hlinkClick r:id="rId2">
                  <a:extLst>
                    <a:ext uri="{A12FA001-AC4F-418D-AE19-62706E023703}">
                      <ahyp:hlinkClr xmlns:ahyp="http://schemas.microsoft.com/office/drawing/2018/hyperlinkcolor" val="tx"/>
                    </a:ext>
                  </a:extLst>
                </a:hlinkClick>
              </a:rPr>
              <a:t>eat the frog </a:t>
            </a:r>
            <a:r>
              <a:rPr lang="en-US" dirty="0"/>
              <a:t>first thing in the morning or use the pebbles, sand, and water analogy (see video on next slide) to budget your time, making sure to get important things done is critical to your success as a leader.</a:t>
            </a:r>
            <a:endParaRPr lang="en-IE" dirty="0"/>
          </a:p>
        </p:txBody>
      </p:sp>
      <p:sp>
        <p:nvSpPr>
          <p:cNvPr id="3" name="Text Placeholder 2">
            <a:extLst>
              <a:ext uri="{FF2B5EF4-FFF2-40B4-BE49-F238E27FC236}">
                <a16:creationId xmlns:a16="http://schemas.microsoft.com/office/drawing/2014/main" id="{6CA80E91-2554-4205-8D90-0F1BADE1273A}"/>
              </a:ext>
            </a:extLst>
          </p:cNvPr>
          <p:cNvSpPr>
            <a:spLocks noGrp="1"/>
          </p:cNvSpPr>
          <p:nvPr>
            <p:ph type="body" sz="quarter" idx="16"/>
          </p:nvPr>
        </p:nvSpPr>
        <p:spPr/>
        <p:txBody>
          <a:bodyPr>
            <a:normAutofit lnSpcReduction="10000"/>
          </a:bodyPr>
          <a:lstStyle/>
          <a:p>
            <a:r>
              <a:rPr lang="en-US" b="1" dirty="0"/>
              <a:t>Time Management</a:t>
            </a:r>
            <a:endParaRPr lang="en-IE" b="1" dirty="0"/>
          </a:p>
        </p:txBody>
      </p:sp>
      <p:pic>
        <p:nvPicPr>
          <p:cNvPr id="6" name="Picture Placeholder 5" descr="Alarm clock on a blue table with a pink wall">
            <a:extLst>
              <a:ext uri="{FF2B5EF4-FFF2-40B4-BE49-F238E27FC236}">
                <a16:creationId xmlns:a16="http://schemas.microsoft.com/office/drawing/2014/main" id="{250CD553-8E85-4635-8B60-187E757FC944}"/>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t="-168"/>
          <a:stretch/>
        </p:blipFill>
        <p:spPr>
          <a:xfrm>
            <a:off x="6756402" y="1141712"/>
            <a:ext cx="5435599" cy="5706715"/>
          </a:xfrm>
        </p:spPr>
      </p:pic>
    </p:spTree>
    <p:extLst>
      <p:ext uri="{BB962C8B-B14F-4D97-AF65-F5344CB8AC3E}">
        <p14:creationId xmlns:p14="http://schemas.microsoft.com/office/powerpoint/2010/main" val="3460246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A24F48-4F25-41D6-BB7F-F58F9BEB1712}"/>
              </a:ext>
            </a:extLst>
          </p:cNvPr>
          <p:cNvSpPr>
            <a:spLocks noGrp="1"/>
          </p:cNvSpPr>
          <p:nvPr>
            <p:ph type="body" sz="quarter" idx="15"/>
          </p:nvPr>
        </p:nvSpPr>
        <p:spPr/>
        <p:txBody>
          <a:bodyPr/>
          <a:lstStyle/>
          <a:p>
            <a:r>
              <a:rPr lang="en-US" dirty="0"/>
              <a:t>Prioritising you time… </a:t>
            </a:r>
            <a:r>
              <a:rPr lang="en-US" sz="4000" dirty="0"/>
              <a:t>Rocks, Pebbles and Sand</a:t>
            </a:r>
            <a:endParaRPr lang="en-IE" sz="4000" dirty="0"/>
          </a:p>
        </p:txBody>
      </p:sp>
      <p:sp>
        <p:nvSpPr>
          <p:cNvPr id="3" name="Text Placeholder 2">
            <a:extLst>
              <a:ext uri="{FF2B5EF4-FFF2-40B4-BE49-F238E27FC236}">
                <a16:creationId xmlns:a16="http://schemas.microsoft.com/office/drawing/2014/main" id="{1334AD30-21F0-4A0C-81CE-FB323DE5D2A3}"/>
              </a:ext>
            </a:extLst>
          </p:cNvPr>
          <p:cNvSpPr>
            <a:spLocks noGrp="1"/>
          </p:cNvSpPr>
          <p:nvPr>
            <p:ph type="body" sz="quarter" idx="16"/>
          </p:nvPr>
        </p:nvSpPr>
        <p:spPr>
          <a:xfrm>
            <a:off x="571313" y="2067342"/>
            <a:ext cx="3503382" cy="4038015"/>
          </a:xfrm>
        </p:spPr>
        <p:txBody>
          <a:bodyPr/>
          <a:lstStyle/>
          <a:p>
            <a:r>
              <a:rPr lang="en-US" dirty="0"/>
              <a:t>This is a simple animation about the impact of focusing on the important things in life...or how if you focus on the </a:t>
            </a:r>
            <a:r>
              <a:rPr lang="hr-BA" dirty="0"/>
              <a:t>trivial things,</a:t>
            </a:r>
            <a:r>
              <a:rPr lang="en-US" dirty="0"/>
              <a:t> you’ll end up missing out on the important things. This metaphor is applicable to one’s personal life as well </a:t>
            </a:r>
            <a:r>
              <a:rPr lang="hr-BA" dirty="0"/>
              <a:t>as </a:t>
            </a:r>
            <a:r>
              <a:rPr lang="en-US" dirty="0"/>
              <a:t>one’s work life.</a:t>
            </a:r>
            <a:endParaRPr lang="en-IE" dirty="0"/>
          </a:p>
        </p:txBody>
      </p:sp>
      <p:pic>
        <p:nvPicPr>
          <p:cNvPr id="4" name="Online Media 3" title="Rocks, Pebbles and Sand: Prioritizing Your Life">
            <a:hlinkClick r:id="" action="ppaction://media"/>
            <a:extLst>
              <a:ext uri="{FF2B5EF4-FFF2-40B4-BE49-F238E27FC236}">
                <a16:creationId xmlns:a16="http://schemas.microsoft.com/office/drawing/2014/main" id="{725138E4-859B-4E09-AB5C-6535C9C7FE31}"/>
              </a:ext>
            </a:extLst>
          </p:cNvPr>
          <p:cNvPicPr>
            <a:picLocks noRot="1" noChangeAspect="1"/>
          </p:cNvPicPr>
          <p:nvPr>
            <a:videoFile r:link="rId1"/>
          </p:nvPr>
        </p:nvPicPr>
        <p:blipFill>
          <a:blip r:embed="rId3"/>
          <a:stretch>
            <a:fillRect/>
          </a:stretch>
        </p:blipFill>
        <p:spPr>
          <a:xfrm>
            <a:off x="4820653" y="2171616"/>
            <a:ext cx="6500751" cy="3672924"/>
          </a:xfrm>
          <a:prstGeom prst="rect">
            <a:avLst/>
          </a:prstGeom>
        </p:spPr>
      </p:pic>
      <p:sp>
        <p:nvSpPr>
          <p:cNvPr id="6" name="TextBox 5">
            <a:extLst>
              <a:ext uri="{FF2B5EF4-FFF2-40B4-BE49-F238E27FC236}">
                <a16:creationId xmlns:a16="http://schemas.microsoft.com/office/drawing/2014/main" id="{A55A74DF-F7BA-4EF5-814E-5DC73D1F9140}"/>
              </a:ext>
            </a:extLst>
          </p:cNvPr>
          <p:cNvSpPr txBox="1"/>
          <p:nvPr/>
        </p:nvSpPr>
        <p:spPr>
          <a:xfrm>
            <a:off x="4930943" y="5872849"/>
            <a:ext cx="6108030" cy="369332"/>
          </a:xfrm>
          <a:prstGeom prst="rect">
            <a:avLst/>
          </a:prstGeom>
          <a:noFill/>
        </p:spPr>
        <p:txBody>
          <a:bodyPr wrap="square">
            <a:spAutoFit/>
          </a:bodyPr>
          <a:lstStyle/>
          <a:p>
            <a:r>
              <a:rPr lang="en-US" dirty="0">
                <a:solidFill>
                  <a:srgbClr val="76C6D2"/>
                </a:solidFill>
                <a:hlinkClick r:id="rId4">
                  <a:extLst>
                    <a:ext uri="{A12FA001-AC4F-418D-AE19-62706E023703}">
                      <ahyp:hlinkClr xmlns:ahyp="http://schemas.microsoft.com/office/drawing/2018/hyperlinkcolor" val="tx"/>
                    </a:ext>
                  </a:extLst>
                </a:hlinkClick>
              </a:rPr>
              <a:t>Rocks, Pebbles and Sand: Prioritizing Your Life - YouTube</a:t>
            </a:r>
            <a:endParaRPr lang="en-IE" dirty="0">
              <a:solidFill>
                <a:srgbClr val="76C6D2"/>
              </a:solidFill>
            </a:endParaRPr>
          </a:p>
        </p:txBody>
      </p:sp>
    </p:spTree>
    <p:extLst>
      <p:ext uri="{BB962C8B-B14F-4D97-AF65-F5344CB8AC3E}">
        <p14:creationId xmlns:p14="http://schemas.microsoft.com/office/powerpoint/2010/main" val="87040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675D4-E7E4-4B9C-99E6-FCE2564826E0}"/>
              </a:ext>
            </a:extLst>
          </p:cNvPr>
          <p:cNvSpPr>
            <a:spLocks noGrp="1"/>
          </p:cNvSpPr>
          <p:nvPr>
            <p:ph type="body" sz="quarter" idx="18"/>
          </p:nvPr>
        </p:nvSpPr>
        <p:spPr>
          <a:xfrm>
            <a:off x="734714" y="1475874"/>
            <a:ext cx="10834986" cy="4756484"/>
          </a:xfrm>
        </p:spPr>
        <p:txBody>
          <a:bodyPr>
            <a:normAutofit fontScale="92500" lnSpcReduction="20000"/>
          </a:bodyPr>
          <a:lstStyle/>
          <a:p>
            <a:pPr marL="0" indent="0"/>
            <a:r>
              <a:rPr lang="en-US" dirty="0"/>
              <a:t>The difference between a good (or strong leader) versus a bad (or weak leader) is often subtle</a:t>
            </a:r>
            <a:r>
              <a:rPr lang="en-US" b="1" dirty="0"/>
              <a:t>. It's all in your mindset and your ability to take ownership of problems and opportunities in a positive way.</a:t>
            </a:r>
          </a:p>
          <a:p>
            <a:pPr marL="0" indent="0"/>
            <a:r>
              <a:rPr lang="en-US" dirty="0"/>
              <a:t>In all the sample situations discussed above, you can see how people, whether employees or volunteers, can be met with either resistance or gratitude.</a:t>
            </a:r>
          </a:p>
          <a:p>
            <a:pPr marL="0" indent="0"/>
            <a:r>
              <a:rPr lang="en-US" dirty="0"/>
              <a:t>The good leader sees the glass half full and becomes the person everyone wants to help. Meanwhile, the bad leader is stressed out and can't figure out why everything is always so frustrating and struggles to keep up (with the team and tasks).</a:t>
            </a:r>
          </a:p>
          <a:p>
            <a:pPr marL="0" indent="0"/>
            <a:r>
              <a:rPr lang="en-US" dirty="0"/>
              <a:t>It's easy to read this and say, "I'll be the good leader, of course." However, it's harder in the moment.</a:t>
            </a:r>
          </a:p>
          <a:p>
            <a:pPr marL="0" indent="0"/>
            <a:r>
              <a:rPr lang="en-US" b="1" dirty="0"/>
              <a:t>You need to have a growth mindset, manage external pressure, and fight any imposter syndrome that has crept into your psyche.</a:t>
            </a:r>
          </a:p>
          <a:p>
            <a:pPr marL="0" indent="0"/>
            <a:r>
              <a:rPr lang="en-US" dirty="0"/>
              <a:t>No one is a natural at all of this, so stay positive even when you slip. Teams respect leaders that admit when they're wrong and put in the work to make things right. The payoff is well worth your investment: loyalty, hard work, and seeing the best work from your team and </a:t>
            </a:r>
            <a:r>
              <a:rPr lang="en-US" dirty="0" err="1"/>
              <a:t>organisation</a:t>
            </a:r>
            <a:r>
              <a:rPr lang="en-US" dirty="0"/>
              <a:t>.</a:t>
            </a:r>
            <a:endParaRPr lang="en-IE" dirty="0"/>
          </a:p>
        </p:txBody>
      </p:sp>
      <p:sp>
        <p:nvSpPr>
          <p:cNvPr id="3" name="Text Placeholder 2">
            <a:extLst>
              <a:ext uri="{FF2B5EF4-FFF2-40B4-BE49-F238E27FC236}">
                <a16:creationId xmlns:a16="http://schemas.microsoft.com/office/drawing/2014/main" id="{AE397FE8-3179-496F-AEFA-0472298218B9}"/>
              </a:ext>
            </a:extLst>
          </p:cNvPr>
          <p:cNvSpPr>
            <a:spLocks noGrp="1"/>
          </p:cNvSpPr>
          <p:nvPr>
            <p:ph type="body" sz="quarter" idx="16"/>
          </p:nvPr>
        </p:nvSpPr>
        <p:spPr>
          <a:xfrm>
            <a:off x="0" y="416379"/>
            <a:ext cx="11569699" cy="895600"/>
          </a:xfrm>
          <a:solidFill>
            <a:srgbClr val="7F308C"/>
          </a:solidFill>
        </p:spPr>
        <p:txBody>
          <a:bodyPr anchor="ctr">
            <a:normAutofit/>
          </a:bodyPr>
          <a:lstStyle/>
          <a:p>
            <a:r>
              <a:rPr lang="en-US" dirty="0">
                <a:solidFill>
                  <a:schemeClr val="bg1"/>
                </a:solidFill>
              </a:rPr>
              <a:t>	Conclusion…</a:t>
            </a:r>
            <a:endParaRPr lang="en-IE" dirty="0">
              <a:solidFill>
                <a:schemeClr val="bg1"/>
              </a:solidFill>
            </a:endParaRPr>
          </a:p>
        </p:txBody>
      </p:sp>
    </p:spTree>
    <p:extLst>
      <p:ext uri="{BB962C8B-B14F-4D97-AF65-F5344CB8AC3E}">
        <p14:creationId xmlns:p14="http://schemas.microsoft.com/office/powerpoint/2010/main" val="49793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1148D3-8936-4C47-8198-FC5DCAAA3736}"/>
              </a:ext>
            </a:extLst>
          </p:cNvPr>
          <p:cNvSpPr>
            <a:spLocks noGrp="1"/>
          </p:cNvSpPr>
          <p:nvPr>
            <p:ph type="body" sz="quarter" idx="15"/>
          </p:nvPr>
        </p:nvSpPr>
        <p:spPr>
          <a:xfrm>
            <a:off x="6096000" y="1750563"/>
            <a:ext cx="745417" cy="635000"/>
          </a:xfrm>
        </p:spPr>
        <p:txBody>
          <a:bodyPr/>
          <a:lstStyle/>
          <a:p>
            <a:r>
              <a:rPr lang="en-US" sz="4000" b="1" dirty="0"/>
              <a:t>01</a:t>
            </a:r>
            <a:endParaRPr lang="en-IE" sz="4000" b="1" dirty="0"/>
          </a:p>
        </p:txBody>
      </p:sp>
      <p:sp>
        <p:nvSpPr>
          <p:cNvPr id="3" name="Text Placeholder 2">
            <a:extLst>
              <a:ext uri="{FF2B5EF4-FFF2-40B4-BE49-F238E27FC236}">
                <a16:creationId xmlns:a16="http://schemas.microsoft.com/office/drawing/2014/main" id="{9955D1DD-B9A8-452E-9577-DF343670C63F}"/>
              </a:ext>
            </a:extLst>
          </p:cNvPr>
          <p:cNvSpPr>
            <a:spLocks noGrp="1"/>
          </p:cNvSpPr>
          <p:nvPr>
            <p:ph type="body" sz="quarter" idx="18"/>
          </p:nvPr>
        </p:nvSpPr>
        <p:spPr>
          <a:xfrm>
            <a:off x="611884" y="1845157"/>
            <a:ext cx="4519868" cy="4591442"/>
          </a:xfrm>
        </p:spPr>
        <p:txBody>
          <a:bodyPr>
            <a:noAutofit/>
          </a:bodyPr>
          <a:lstStyle/>
          <a:p>
            <a:pPr marL="0" indent="0"/>
            <a:r>
              <a:rPr lang="hr-BA" sz="2200" dirty="0">
                <a:effectLst/>
                <a:latin typeface="Calibri" panose="020F0502020204030204" pitchFamily="34" charset="0"/>
                <a:ea typeface="Times New Roman" panose="02020603050405020304" pitchFamily="18" charset="0"/>
              </a:rPr>
              <a:t>You are well on your way to realising your leadership potential!</a:t>
            </a:r>
          </a:p>
          <a:p>
            <a:pPr marL="0" indent="0"/>
            <a:endParaRPr lang="hr-BA" sz="2200" dirty="0">
              <a:latin typeface="Calibri" panose="020F0502020204030204" pitchFamily="34" charset="0"/>
            </a:endParaRPr>
          </a:p>
          <a:p>
            <a:pPr marL="0" indent="0"/>
            <a:r>
              <a:rPr lang="hr-BA" sz="2200" dirty="0">
                <a:latin typeface="Calibri" panose="020F0502020204030204" pitchFamily="34" charset="0"/>
              </a:rPr>
              <a:t>Even experienced leaders can benefit from this module.</a:t>
            </a:r>
          </a:p>
          <a:p>
            <a:pPr marL="0" indent="0"/>
            <a:endParaRPr lang="hr-BA" sz="2200" dirty="0">
              <a:latin typeface="Calibri" panose="020F0502020204030204" pitchFamily="34" charset="0"/>
            </a:endParaRPr>
          </a:p>
          <a:p>
            <a:pPr marL="0" indent="0"/>
            <a:r>
              <a:rPr lang="hr-BA" sz="2200" dirty="0">
                <a:latin typeface="Calibri" panose="020F0502020204030204" pitchFamily="34" charset="0"/>
              </a:rPr>
              <a:t>If you find these topics relevant, share them with your peers, we want as many women as possible empowered to lead the third sector!</a:t>
            </a:r>
            <a:endParaRPr lang="en-IE" sz="2200" dirty="0"/>
          </a:p>
        </p:txBody>
      </p:sp>
      <p:sp>
        <p:nvSpPr>
          <p:cNvPr id="4" name="Text Placeholder 3">
            <a:extLst>
              <a:ext uri="{FF2B5EF4-FFF2-40B4-BE49-F238E27FC236}">
                <a16:creationId xmlns:a16="http://schemas.microsoft.com/office/drawing/2014/main" id="{A5ADCAF2-41F2-4D9F-BB19-6B406BDD9386}"/>
              </a:ext>
            </a:extLst>
          </p:cNvPr>
          <p:cNvSpPr>
            <a:spLocks noGrp="1"/>
          </p:cNvSpPr>
          <p:nvPr>
            <p:ph type="body" sz="quarter" idx="16"/>
          </p:nvPr>
        </p:nvSpPr>
        <p:spPr>
          <a:xfrm>
            <a:off x="611884" y="384007"/>
            <a:ext cx="3626365" cy="1203638"/>
          </a:xfrm>
        </p:spPr>
        <p:txBody>
          <a:bodyPr>
            <a:normAutofit/>
          </a:bodyPr>
          <a:lstStyle/>
          <a:p>
            <a:r>
              <a:rPr lang="en-US" b="1" dirty="0">
                <a:solidFill>
                  <a:srgbClr val="93C23D"/>
                </a:solidFill>
              </a:rPr>
              <a:t>CONTENTS OF MODULE </a:t>
            </a:r>
            <a:r>
              <a:rPr lang="hr-BA" b="1">
                <a:solidFill>
                  <a:srgbClr val="93C23D"/>
                </a:solidFill>
              </a:rPr>
              <a:t>2</a:t>
            </a:r>
            <a:endParaRPr lang="en-IE" b="1" dirty="0">
              <a:solidFill>
                <a:srgbClr val="93C23D"/>
              </a:solidFill>
            </a:endParaRPr>
          </a:p>
        </p:txBody>
      </p:sp>
      <p:sp>
        <p:nvSpPr>
          <p:cNvPr id="5" name="Text Placeholder 4">
            <a:extLst>
              <a:ext uri="{FF2B5EF4-FFF2-40B4-BE49-F238E27FC236}">
                <a16:creationId xmlns:a16="http://schemas.microsoft.com/office/drawing/2014/main" id="{A9C29F87-3FE1-4229-87A3-3748AE8FB822}"/>
              </a:ext>
            </a:extLst>
          </p:cNvPr>
          <p:cNvSpPr>
            <a:spLocks noGrp="1"/>
          </p:cNvSpPr>
          <p:nvPr>
            <p:ph type="body" sz="quarter" idx="14"/>
          </p:nvPr>
        </p:nvSpPr>
        <p:spPr>
          <a:xfrm>
            <a:off x="7046394" y="1847440"/>
            <a:ext cx="4623751" cy="822373"/>
          </a:xfrm>
        </p:spPr>
        <p:txBody>
          <a:bodyPr anchor="t"/>
          <a:lstStyle/>
          <a:p>
            <a:r>
              <a:rPr lang="en-US" sz="2400" dirty="0"/>
              <a:t>Strong leadership vs weak leadership</a:t>
            </a:r>
            <a:endParaRPr lang="en-IE" sz="2400" dirty="0"/>
          </a:p>
        </p:txBody>
      </p:sp>
      <p:sp>
        <p:nvSpPr>
          <p:cNvPr id="6" name="Text Placeholder 5">
            <a:extLst>
              <a:ext uri="{FF2B5EF4-FFF2-40B4-BE49-F238E27FC236}">
                <a16:creationId xmlns:a16="http://schemas.microsoft.com/office/drawing/2014/main" id="{E3C2D831-6961-483E-85A0-18DAB5FA3685}"/>
              </a:ext>
            </a:extLst>
          </p:cNvPr>
          <p:cNvSpPr>
            <a:spLocks noGrp="1"/>
          </p:cNvSpPr>
          <p:nvPr>
            <p:ph type="body" sz="quarter" idx="19"/>
          </p:nvPr>
        </p:nvSpPr>
        <p:spPr>
          <a:xfrm>
            <a:off x="6096000" y="2708757"/>
            <a:ext cx="745417" cy="635000"/>
          </a:xfrm>
        </p:spPr>
        <p:txBody>
          <a:bodyPr/>
          <a:lstStyle/>
          <a:p>
            <a:r>
              <a:rPr lang="en-US" sz="4000" b="1" dirty="0"/>
              <a:t>02</a:t>
            </a:r>
            <a:endParaRPr lang="en-IE" sz="4000" b="1" dirty="0"/>
          </a:p>
        </p:txBody>
      </p:sp>
      <p:sp>
        <p:nvSpPr>
          <p:cNvPr id="7" name="Text Placeholder 6">
            <a:extLst>
              <a:ext uri="{FF2B5EF4-FFF2-40B4-BE49-F238E27FC236}">
                <a16:creationId xmlns:a16="http://schemas.microsoft.com/office/drawing/2014/main" id="{17BE0DC7-4095-4D95-966F-48C129BF61E4}"/>
              </a:ext>
            </a:extLst>
          </p:cNvPr>
          <p:cNvSpPr>
            <a:spLocks noGrp="1"/>
          </p:cNvSpPr>
          <p:nvPr>
            <p:ph type="body" sz="quarter" idx="20"/>
          </p:nvPr>
        </p:nvSpPr>
        <p:spPr>
          <a:xfrm>
            <a:off x="7046394" y="2766436"/>
            <a:ext cx="4957126" cy="822373"/>
          </a:xfrm>
        </p:spPr>
        <p:txBody>
          <a:bodyPr anchor="t"/>
          <a:lstStyle/>
          <a:p>
            <a:r>
              <a:rPr lang="en-US" sz="2400" dirty="0"/>
              <a:t>Understanding the key players: Leaders, managers, mentors, followers</a:t>
            </a:r>
            <a:endParaRPr lang="en-IE" sz="2400" dirty="0"/>
          </a:p>
        </p:txBody>
      </p:sp>
      <p:sp>
        <p:nvSpPr>
          <p:cNvPr id="8" name="Text Placeholder 7">
            <a:extLst>
              <a:ext uri="{FF2B5EF4-FFF2-40B4-BE49-F238E27FC236}">
                <a16:creationId xmlns:a16="http://schemas.microsoft.com/office/drawing/2014/main" id="{A754B2E9-EE6B-495D-9177-5DDDEF05A14D}"/>
              </a:ext>
            </a:extLst>
          </p:cNvPr>
          <p:cNvSpPr>
            <a:spLocks noGrp="1"/>
          </p:cNvSpPr>
          <p:nvPr>
            <p:ph type="body" sz="quarter" idx="21"/>
          </p:nvPr>
        </p:nvSpPr>
        <p:spPr>
          <a:xfrm>
            <a:off x="6096000" y="3748434"/>
            <a:ext cx="745417" cy="635000"/>
          </a:xfrm>
        </p:spPr>
        <p:txBody>
          <a:bodyPr/>
          <a:lstStyle/>
          <a:p>
            <a:r>
              <a:rPr lang="en-US" sz="4000" b="1" dirty="0"/>
              <a:t>03</a:t>
            </a:r>
            <a:endParaRPr lang="en-IE" sz="4000" b="1" dirty="0"/>
          </a:p>
        </p:txBody>
      </p:sp>
      <p:sp>
        <p:nvSpPr>
          <p:cNvPr id="9" name="Text Placeholder 8">
            <a:extLst>
              <a:ext uri="{FF2B5EF4-FFF2-40B4-BE49-F238E27FC236}">
                <a16:creationId xmlns:a16="http://schemas.microsoft.com/office/drawing/2014/main" id="{360A61FF-19CC-4C14-A6C4-FE43AA5F7C09}"/>
              </a:ext>
            </a:extLst>
          </p:cNvPr>
          <p:cNvSpPr>
            <a:spLocks noGrp="1"/>
          </p:cNvSpPr>
          <p:nvPr>
            <p:ph type="body" sz="quarter" idx="22"/>
          </p:nvPr>
        </p:nvSpPr>
        <p:spPr>
          <a:xfrm>
            <a:off x="7060250" y="3674423"/>
            <a:ext cx="4623751" cy="643745"/>
          </a:xfrm>
        </p:spPr>
        <p:txBody>
          <a:bodyPr anchor="t"/>
          <a:lstStyle/>
          <a:p>
            <a:r>
              <a:rPr lang="en-US" sz="2400" dirty="0"/>
              <a:t>Self-analysis: key questions to ask yourself to identify your strengths </a:t>
            </a:r>
            <a:endParaRPr lang="en-IE" sz="2400" dirty="0"/>
          </a:p>
        </p:txBody>
      </p:sp>
      <p:sp>
        <p:nvSpPr>
          <p:cNvPr id="10" name="Text Placeholder 9">
            <a:extLst>
              <a:ext uri="{FF2B5EF4-FFF2-40B4-BE49-F238E27FC236}">
                <a16:creationId xmlns:a16="http://schemas.microsoft.com/office/drawing/2014/main" id="{4E6210C0-EF8E-40A3-ABB7-42144BBC6322}"/>
              </a:ext>
            </a:extLst>
          </p:cNvPr>
          <p:cNvSpPr>
            <a:spLocks noGrp="1"/>
          </p:cNvSpPr>
          <p:nvPr>
            <p:ph type="body" sz="quarter" idx="23"/>
          </p:nvPr>
        </p:nvSpPr>
        <p:spPr>
          <a:xfrm>
            <a:off x="6082145" y="4773043"/>
            <a:ext cx="745417" cy="635000"/>
          </a:xfrm>
        </p:spPr>
        <p:txBody>
          <a:bodyPr/>
          <a:lstStyle/>
          <a:p>
            <a:r>
              <a:rPr lang="en-US" sz="4000" b="1" dirty="0"/>
              <a:t>04</a:t>
            </a:r>
            <a:endParaRPr lang="en-IE" sz="4000" b="1" dirty="0"/>
          </a:p>
        </p:txBody>
      </p:sp>
      <p:sp>
        <p:nvSpPr>
          <p:cNvPr id="11" name="Text Placeholder 10">
            <a:extLst>
              <a:ext uri="{FF2B5EF4-FFF2-40B4-BE49-F238E27FC236}">
                <a16:creationId xmlns:a16="http://schemas.microsoft.com/office/drawing/2014/main" id="{0D2D0BAD-4860-43B6-8D95-D46C7B32B6AA}"/>
              </a:ext>
            </a:extLst>
          </p:cNvPr>
          <p:cNvSpPr>
            <a:spLocks noGrp="1"/>
          </p:cNvSpPr>
          <p:nvPr>
            <p:ph type="body" sz="quarter" idx="24"/>
          </p:nvPr>
        </p:nvSpPr>
        <p:spPr>
          <a:xfrm>
            <a:off x="7046394" y="4715848"/>
            <a:ext cx="4623751" cy="822373"/>
          </a:xfrm>
        </p:spPr>
        <p:txBody>
          <a:bodyPr/>
          <a:lstStyle/>
          <a:p>
            <a:r>
              <a:rPr lang="en-US" sz="2400" dirty="0"/>
              <a:t>Using your strengths</a:t>
            </a:r>
          </a:p>
        </p:txBody>
      </p:sp>
      <p:cxnSp>
        <p:nvCxnSpPr>
          <p:cNvPr id="17" name="Straight Connector 16">
            <a:extLst>
              <a:ext uri="{FF2B5EF4-FFF2-40B4-BE49-F238E27FC236}">
                <a16:creationId xmlns:a16="http://schemas.microsoft.com/office/drawing/2014/main" id="{16E36C58-F404-8746-8E99-6A1109AB2506}"/>
              </a:ext>
            </a:extLst>
          </p:cNvPr>
          <p:cNvCxnSpPr>
            <a:cxnSpLocks/>
          </p:cNvCxnSpPr>
          <p:nvPr/>
        </p:nvCxnSpPr>
        <p:spPr>
          <a:xfrm flipH="1">
            <a:off x="5867400" y="2693806"/>
            <a:ext cx="6069445" cy="14951"/>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6E20B8-8A15-6141-A3E0-4D9AE372D444}"/>
              </a:ext>
            </a:extLst>
          </p:cNvPr>
          <p:cNvCxnSpPr>
            <a:cxnSpLocks/>
          </p:cNvCxnSpPr>
          <p:nvPr/>
        </p:nvCxnSpPr>
        <p:spPr>
          <a:xfrm flipH="1">
            <a:off x="6082145" y="4489618"/>
            <a:ext cx="5854700"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D114DE-D728-3240-A77D-E783DDA18CB4}"/>
              </a:ext>
            </a:extLst>
          </p:cNvPr>
          <p:cNvCxnSpPr>
            <a:cxnSpLocks/>
          </p:cNvCxnSpPr>
          <p:nvPr/>
        </p:nvCxnSpPr>
        <p:spPr>
          <a:xfrm flipH="1">
            <a:off x="5972175" y="5709671"/>
            <a:ext cx="6031345"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941A0A-553D-8D4A-AFEF-1DCCF37E0326}"/>
              </a:ext>
            </a:extLst>
          </p:cNvPr>
          <p:cNvCxnSpPr>
            <a:cxnSpLocks/>
          </p:cNvCxnSpPr>
          <p:nvPr/>
        </p:nvCxnSpPr>
        <p:spPr>
          <a:xfrm flipH="1">
            <a:off x="5867400" y="3588809"/>
            <a:ext cx="6069445"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279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nvPr>
        </p:nvSpPr>
        <p:spPr>
          <a:xfrm>
            <a:off x="2304507" y="432283"/>
            <a:ext cx="4657767" cy="3778770"/>
          </a:xfrm>
        </p:spPr>
        <p:txBody>
          <a:bodyPr>
            <a:normAutofit lnSpcReduction="10000"/>
          </a:bodyPr>
          <a:lstStyle/>
          <a:p>
            <a:r>
              <a:rPr lang="en-US" dirty="0"/>
              <a:t>Understanding the key players: Leaders, Managers, Mentors &amp; Followers</a:t>
            </a:r>
            <a:endParaRPr lang="en-IE" dirty="0"/>
          </a:p>
        </p:txBody>
      </p:sp>
      <p:sp>
        <p:nvSpPr>
          <p:cNvPr id="3" name="Text Placeholder 2">
            <a:extLst>
              <a:ext uri="{FF2B5EF4-FFF2-40B4-BE49-F238E27FC236}">
                <a16:creationId xmlns:a16="http://schemas.microsoft.com/office/drawing/2014/main" id="{04C26F8D-0852-45CE-AAEE-9F411121EE0F}"/>
              </a:ext>
            </a:extLst>
          </p:cNvPr>
          <p:cNvSpPr>
            <a:spLocks noGrp="1"/>
          </p:cNvSpPr>
          <p:nvPr>
            <p:ph type="body" sz="quarter" idx="18"/>
          </p:nvPr>
        </p:nvSpPr>
        <p:spPr/>
        <p:txBody>
          <a:bodyPr/>
          <a:lstStyle/>
          <a:p>
            <a:r>
              <a:rPr lang="en-US" dirty="0"/>
              <a:t>2</a:t>
            </a:r>
            <a:endParaRPr lang="en-IE" dirty="0"/>
          </a:p>
        </p:txBody>
      </p:sp>
      <p:pic>
        <p:nvPicPr>
          <p:cNvPr id="24" name="Picture Placeholder 23" descr="Colorful strings being woven togehter">
            <a:extLst>
              <a:ext uri="{FF2B5EF4-FFF2-40B4-BE49-F238E27FC236}">
                <a16:creationId xmlns:a16="http://schemas.microsoft.com/office/drawing/2014/main" id="{01B49FA1-5A11-4D35-937C-77A1955BEE2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137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irst move of a chess game">
            <a:extLst>
              <a:ext uri="{FF2B5EF4-FFF2-40B4-BE49-F238E27FC236}">
                <a16:creationId xmlns:a16="http://schemas.microsoft.com/office/drawing/2014/main" id="{B68978BF-7B99-4A18-ACAB-A74A89C83F41}"/>
              </a:ext>
            </a:extLst>
          </p:cNvPr>
          <p:cNvPicPr>
            <a:picLocks noGrp="1" noChangeAspect="1"/>
          </p:cNvPicPr>
          <p:nvPr>
            <p:ph type="pic" sz="quarter" idx="17"/>
          </p:nvPr>
        </p:nvPicPr>
        <p:blipFill rotWithShape="1">
          <a:blip r:embed="rId2" cstate="screen">
            <a:extLst>
              <a:ext uri="{28A0092B-C50C-407E-A947-70E740481C1C}">
                <a14:useLocalDpi xmlns:a14="http://schemas.microsoft.com/office/drawing/2010/main"/>
              </a:ext>
            </a:extLst>
          </a:blip>
          <a:srcRect b="-135"/>
          <a:stretch/>
        </p:blipFill>
        <p:spPr>
          <a:xfrm>
            <a:off x="0" y="8806"/>
            <a:ext cx="5276115" cy="6505415"/>
          </a:xfrm>
        </p:spPr>
      </p:pic>
      <p:sp>
        <p:nvSpPr>
          <p:cNvPr id="3" name="Text Placeholder 2">
            <a:extLst>
              <a:ext uri="{FF2B5EF4-FFF2-40B4-BE49-F238E27FC236}">
                <a16:creationId xmlns:a16="http://schemas.microsoft.com/office/drawing/2014/main" id="{8D94BAA8-E249-4ECE-AC4F-EBCCBCD55C47}"/>
              </a:ext>
            </a:extLst>
          </p:cNvPr>
          <p:cNvSpPr>
            <a:spLocks noGrp="1"/>
          </p:cNvSpPr>
          <p:nvPr>
            <p:ph type="body" sz="quarter" idx="18"/>
          </p:nvPr>
        </p:nvSpPr>
        <p:spPr>
          <a:xfrm>
            <a:off x="5859379" y="1676183"/>
            <a:ext cx="5587555" cy="4339606"/>
          </a:xfrm>
        </p:spPr>
        <p:txBody>
          <a:bodyPr>
            <a:normAutofit/>
          </a:bodyPr>
          <a:lstStyle/>
          <a:p>
            <a:pPr indent="0"/>
            <a:r>
              <a:rPr lang="en-US" dirty="0"/>
              <a:t>Leadership does not occur in isolation. Leaders influence change by helping group members to accomplish their objectives. This section will provide you with a deeper understanding of the </a:t>
            </a:r>
            <a:r>
              <a:rPr lang="en-US" dirty="0" err="1"/>
              <a:t>behaviours</a:t>
            </a:r>
            <a:r>
              <a:rPr lang="en-US" dirty="0"/>
              <a:t> associated with the following terms: </a:t>
            </a:r>
            <a:r>
              <a:rPr lang="en-US" b="1" dirty="0"/>
              <a:t>leadership, management, mentorship, and followership</a:t>
            </a:r>
            <a:r>
              <a:rPr lang="en-US" dirty="0"/>
              <a:t>. </a:t>
            </a:r>
          </a:p>
          <a:p>
            <a:pPr indent="0"/>
            <a:r>
              <a:rPr lang="en-US" dirty="0"/>
              <a:t>The development of emotional and social intelligence will also be discussed as an integral aspect of effective leadership.</a:t>
            </a:r>
            <a:endParaRPr lang="en-IE" dirty="0"/>
          </a:p>
        </p:txBody>
      </p:sp>
      <p:sp>
        <p:nvSpPr>
          <p:cNvPr id="4" name="Text Placeholder 3">
            <a:extLst>
              <a:ext uri="{FF2B5EF4-FFF2-40B4-BE49-F238E27FC236}">
                <a16:creationId xmlns:a16="http://schemas.microsoft.com/office/drawing/2014/main" id="{9179669A-11FA-4FE8-9B9D-CEA1476F452B}"/>
              </a:ext>
            </a:extLst>
          </p:cNvPr>
          <p:cNvSpPr>
            <a:spLocks noGrp="1"/>
          </p:cNvSpPr>
          <p:nvPr>
            <p:ph type="body" sz="quarter" idx="16"/>
          </p:nvPr>
        </p:nvSpPr>
        <p:spPr>
          <a:xfrm>
            <a:off x="6096000" y="650633"/>
            <a:ext cx="6096000" cy="580518"/>
          </a:xfrm>
          <a:solidFill>
            <a:srgbClr val="7F308C"/>
          </a:solidFill>
        </p:spPr>
        <p:txBody>
          <a:bodyPr>
            <a:normAutofit lnSpcReduction="10000"/>
          </a:bodyPr>
          <a:lstStyle/>
          <a:p>
            <a:r>
              <a:rPr lang="en-US" dirty="0">
                <a:solidFill>
                  <a:schemeClr val="bg1"/>
                </a:solidFill>
              </a:rPr>
              <a:t>Key Players…</a:t>
            </a:r>
            <a:endParaRPr lang="en-IE" dirty="0">
              <a:solidFill>
                <a:schemeClr val="bg1"/>
              </a:solidFill>
            </a:endParaRPr>
          </a:p>
        </p:txBody>
      </p:sp>
    </p:spTree>
    <p:extLst>
      <p:ext uri="{BB962C8B-B14F-4D97-AF65-F5344CB8AC3E}">
        <p14:creationId xmlns:p14="http://schemas.microsoft.com/office/powerpoint/2010/main" val="737807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E5BA32-10BF-4EA8-AFAE-8C2888D781F1}"/>
              </a:ext>
            </a:extLst>
          </p:cNvPr>
          <p:cNvSpPr>
            <a:spLocks noGrp="1"/>
          </p:cNvSpPr>
          <p:nvPr>
            <p:ph type="body" sz="quarter" idx="31"/>
          </p:nvPr>
        </p:nvSpPr>
        <p:spPr/>
        <p:txBody>
          <a:bodyPr>
            <a:normAutofit/>
          </a:bodyPr>
          <a:lstStyle/>
          <a:p>
            <a:r>
              <a:rPr lang="en-US" sz="3600" b="1" dirty="0">
                <a:solidFill>
                  <a:srgbClr val="7F308C"/>
                </a:solidFill>
              </a:rPr>
              <a:t>Managers</a:t>
            </a:r>
            <a:endParaRPr lang="en-IE" sz="3600" b="1" dirty="0">
              <a:solidFill>
                <a:srgbClr val="7F308C"/>
              </a:solidFill>
            </a:endParaRPr>
          </a:p>
        </p:txBody>
      </p:sp>
      <p:sp>
        <p:nvSpPr>
          <p:cNvPr id="3" name="Text Placeholder 2">
            <a:extLst>
              <a:ext uri="{FF2B5EF4-FFF2-40B4-BE49-F238E27FC236}">
                <a16:creationId xmlns:a16="http://schemas.microsoft.com/office/drawing/2014/main" id="{DC4E4AAA-80B8-4FC6-A55A-8A829B08DCE9}"/>
              </a:ext>
            </a:extLst>
          </p:cNvPr>
          <p:cNvSpPr>
            <a:spLocks noGrp="1"/>
          </p:cNvSpPr>
          <p:nvPr>
            <p:ph type="body" sz="quarter" idx="32"/>
          </p:nvPr>
        </p:nvSpPr>
        <p:spPr/>
        <p:txBody>
          <a:bodyPr>
            <a:normAutofit/>
          </a:bodyPr>
          <a:lstStyle/>
          <a:p>
            <a:r>
              <a:rPr lang="en-US" sz="3600" b="1" dirty="0">
                <a:solidFill>
                  <a:srgbClr val="452771"/>
                </a:solidFill>
              </a:rPr>
              <a:t>Followers</a:t>
            </a:r>
            <a:endParaRPr lang="en-IE" sz="3600" b="1" dirty="0">
              <a:solidFill>
                <a:srgbClr val="452771"/>
              </a:solidFill>
            </a:endParaRPr>
          </a:p>
        </p:txBody>
      </p:sp>
      <p:sp>
        <p:nvSpPr>
          <p:cNvPr id="4" name="Text Placeholder 3">
            <a:extLst>
              <a:ext uri="{FF2B5EF4-FFF2-40B4-BE49-F238E27FC236}">
                <a16:creationId xmlns:a16="http://schemas.microsoft.com/office/drawing/2014/main" id="{4799340F-D7C5-4F6A-84FC-14B3C6F45599}"/>
              </a:ext>
            </a:extLst>
          </p:cNvPr>
          <p:cNvSpPr>
            <a:spLocks noGrp="1"/>
          </p:cNvSpPr>
          <p:nvPr>
            <p:ph type="body" sz="quarter" idx="33"/>
          </p:nvPr>
        </p:nvSpPr>
        <p:spPr/>
        <p:txBody>
          <a:bodyPr>
            <a:normAutofit/>
          </a:bodyPr>
          <a:lstStyle/>
          <a:p>
            <a:r>
              <a:rPr lang="en-US" sz="3600" b="1" dirty="0">
                <a:solidFill>
                  <a:srgbClr val="92D050"/>
                </a:solidFill>
              </a:rPr>
              <a:t>Leaders</a:t>
            </a:r>
            <a:endParaRPr lang="en-IE" sz="3600" b="1" dirty="0">
              <a:solidFill>
                <a:srgbClr val="92D050"/>
              </a:solidFill>
            </a:endParaRPr>
          </a:p>
        </p:txBody>
      </p:sp>
      <p:sp>
        <p:nvSpPr>
          <p:cNvPr id="5" name="Text Placeholder 4">
            <a:extLst>
              <a:ext uri="{FF2B5EF4-FFF2-40B4-BE49-F238E27FC236}">
                <a16:creationId xmlns:a16="http://schemas.microsoft.com/office/drawing/2014/main" id="{9F8CE13A-D409-4362-9D1A-49C562913CD7}"/>
              </a:ext>
            </a:extLst>
          </p:cNvPr>
          <p:cNvSpPr>
            <a:spLocks noGrp="1"/>
          </p:cNvSpPr>
          <p:nvPr>
            <p:ph type="body" sz="quarter" idx="34"/>
          </p:nvPr>
        </p:nvSpPr>
        <p:spPr/>
        <p:txBody>
          <a:bodyPr>
            <a:normAutofit/>
          </a:bodyPr>
          <a:lstStyle/>
          <a:p>
            <a:r>
              <a:rPr lang="en-US" sz="3600" b="1" dirty="0">
                <a:solidFill>
                  <a:srgbClr val="38622F"/>
                </a:solidFill>
              </a:rPr>
              <a:t>Mentors</a:t>
            </a:r>
            <a:endParaRPr lang="en-IE" sz="3600" b="1" dirty="0">
              <a:solidFill>
                <a:srgbClr val="38622F"/>
              </a:solidFill>
            </a:endParaRPr>
          </a:p>
        </p:txBody>
      </p:sp>
      <p:sp>
        <p:nvSpPr>
          <p:cNvPr id="6" name="TextBox 5">
            <a:extLst>
              <a:ext uri="{FF2B5EF4-FFF2-40B4-BE49-F238E27FC236}">
                <a16:creationId xmlns:a16="http://schemas.microsoft.com/office/drawing/2014/main" id="{8A6C3115-5CB2-4C03-AC93-BB801F7CC69F}"/>
              </a:ext>
            </a:extLst>
          </p:cNvPr>
          <p:cNvSpPr txBox="1"/>
          <p:nvPr/>
        </p:nvSpPr>
        <p:spPr>
          <a:xfrm>
            <a:off x="3645568" y="994625"/>
            <a:ext cx="733927" cy="923330"/>
          </a:xfrm>
          <a:prstGeom prst="rect">
            <a:avLst/>
          </a:prstGeom>
          <a:noFill/>
        </p:spPr>
        <p:txBody>
          <a:bodyPr wrap="square" rtlCol="0">
            <a:spAutoFit/>
          </a:bodyPr>
          <a:lstStyle/>
          <a:p>
            <a:pPr algn="ctr"/>
            <a:r>
              <a:rPr lang="en-US" sz="5400" dirty="0">
                <a:solidFill>
                  <a:schemeClr val="bg1"/>
                </a:solidFill>
              </a:rPr>
              <a:t>1</a:t>
            </a:r>
            <a:endParaRPr lang="en-IE" sz="5400" dirty="0">
              <a:solidFill>
                <a:schemeClr val="bg1"/>
              </a:solidFill>
            </a:endParaRPr>
          </a:p>
        </p:txBody>
      </p:sp>
      <p:sp>
        <p:nvSpPr>
          <p:cNvPr id="7" name="TextBox 6">
            <a:extLst>
              <a:ext uri="{FF2B5EF4-FFF2-40B4-BE49-F238E27FC236}">
                <a16:creationId xmlns:a16="http://schemas.microsoft.com/office/drawing/2014/main" id="{C82F9F6D-B69B-40E1-994F-B7633CF2F763}"/>
              </a:ext>
            </a:extLst>
          </p:cNvPr>
          <p:cNvSpPr txBox="1"/>
          <p:nvPr/>
        </p:nvSpPr>
        <p:spPr>
          <a:xfrm>
            <a:off x="5837864" y="3271093"/>
            <a:ext cx="733927" cy="923330"/>
          </a:xfrm>
          <a:prstGeom prst="rect">
            <a:avLst/>
          </a:prstGeom>
          <a:noFill/>
        </p:spPr>
        <p:txBody>
          <a:bodyPr wrap="square" rtlCol="0">
            <a:spAutoFit/>
          </a:bodyPr>
          <a:lstStyle/>
          <a:p>
            <a:pPr algn="ctr"/>
            <a:r>
              <a:rPr lang="en-US" sz="5400" dirty="0">
                <a:solidFill>
                  <a:schemeClr val="bg1"/>
                </a:solidFill>
              </a:rPr>
              <a:t>2</a:t>
            </a:r>
            <a:endParaRPr lang="en-IE" sz="5400" dirty="0">
              <a:solidFill>
                <a:schemeClr val="bg1"/>
              </a:solidFill>
            </a:endParaRPr>
          </a:p>
        </p:txBody>
      </p:sp>
      <p:sp>
        <p:nvSpPr>
          <p:cNvPr id="8" name="TextBox 7">
            <a:extLst>
              <a:ext uri="{FF2B5EF4-FFF2-40B4-BE49-F238E27FC236}">
                <a16:creationId xmlns:a16="http://schemas.microsoft.com/office/drawing/2014/main" id="{4859BBCA-5653-4BB9-98B1-22B415642514}"/>
              </a:ext>
            </a:extLst>
          </p:cNvPr>
          <p:cNvSpPr txBox="1"/>
          <p:nvPr/>
        </p:nvSpPr>
        <p:spPr>
          <a:xfrm>
            <a:off x="10253233" y="3257862"/>
            <a:ext cx="733927" cy="923330"/>
          </a:xfrm>
          <a:prstGeom prst="rect">
            <a:avLst/>
          </a:prstGeom>
          <a:noFill/>
        </p:spPr>
        <p:txBody>
          <a:bodyPr wrap="square" rtlCol="0">
            <a:spAutoFit/>
          </a:bodyPr>
          <a:lstStyle/>
          <a:p>
            <a:pPr algn="ctr"/>
            <a:r>
              <a:rPr lang="en-US" sz="5400" dirty="0">
                <a:solidFill>
                  <a:schemeClr val="bg1"/>
                </a:solidFill>
              </a:rPr>
              <a:t>4</a:t>
            </a:r>
            <a:endParaRPr lang="en-IE" sz="5400" dirty="0">
              <a:solidFill>
                <a:schemeClr val="bg1"/>
              </a:solidFill>
            </a:endParaRPr>
          </a:p>
        </p:txBody>
      </p:sp>
      <p:sp>
        <p:nvSpPr>
          <p:cNvPr id="9" name="TextBox 8">
            <a:extLst>
              <a:ext uri="{FF2B5EF4-FFF2-40B4-BE49-F238E27FC236}">
                <a16:creationId xmlns:a16="http://schemas.microsoft.com/office/drawing/2014/main" id="{20F5D168-8A15-40F9-B268-283600E6201F}"/>
              </a:ext>
            </a:extLst>
          </p:cNvPr>
          <p:cNvSpPr txBox="1"/>
          <p:nvPr/>
        </p:nvSpPr>
        <p:spPr>
          <a:xfrm>
            <a:off x="8030162" y="994625"/>
            <a:ext cx="733927" cy="923330"/>
          </a:xfrm>
          <a:prstGeom prst="rect">
            <a:avLst/>
          </a:prstGeom>
          <a:noFill/>
        </p:spPr>
        <p:txBody>
          <a:bodyPr wrap="square" rtlCol="0">
            <a:spAutoFit/>
          </a:bodyPr>
          <a:lstStyle/>
          <a:p>
            <a:pPr algn="ctr"/>
            <a:r>
              <a:rPr lang="en-US" sz="5400" dirty="0">
                <a:solidFill>
                  <a:schemeClr val="bg1"/>
                </a:solidFill>
              </a:rPr>
              <a:t>3</a:t>
            </a:r>
            <a:endParaRPr lang="en-IE" sz="5400" dirty="0">
              <a:solidFill>
                <a:schemeClr val="bg1"/>
              </a:solidFill>
            </a:endParaRPr>
          </a:p>
        </p:txBody>
      </p:sp>
      <p:sp>
        <p:nvSpPr>
          <p:cNvPr id="14" name="Text Placeholder 3">
            <a:extLst>
              <a:ext uri="{FF2B5EF4-FFF2-40B4-BE49-F238E27FC236}">
                <a16:creationId xmlns:a16="http://schemas.microsoft.com/office/drawing/2014/main" id="{2BA630D6-E246-4C12-98B7-AF11004D63F4}"/>
              </a:ext>
            </a:extLst>
          </p:cNvPr>
          <p:cNvSpPr txBox="1">
            <a:spLocks/>
          </p:cNvSpPr>
          <p:nvPr/>
        </p:nvSpPr>
        <p:spPr>
          <a:xfrm>
            <a:off x="0" y="0"/>
            <a:ext cx="1888958" cy="6472989"/>
          </a:xfrm>
          <a:prstGeom prst="rect">
            <a:avLst/>
          </a:prstGeom>
          <a:solidFill>
            <a:srgbClr val="7F308C"/>
          </a:solidFill>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600" dirty="0">
                <a:solidFill>
                  <a:schemeClr val="bg1"/>
                </a:solidFill>
              </a:rPr>
              <a:t>Key Players</a:t>
            </a:r>
            <a:endParaRPr lang="en-IE" sz="9600" dirty="0">
              <a:solidFill>
                <a:schemeClr val="bg1"/>
              </a:solidFill>
            </a:endParaRPr>
          </a:p>
        </p:txBody>
      </p:sp>
    </p:spTree>
    <p:extLst>
      <p:ext uri="{BB962C8B-B14F-4D97-AF65-F5344CB8AC3E}">
        <p14:creationId xmlns:p14="http://schemas.microsoft.com/office/powerpoint/2010/main" val="131976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2DE18F-A89B-4AE8-AEE2-608986B65DC5}"/>
              </a:ext>
            </a:extLst>
          </p:cNvPr>
          <p:cNvSpPr>
            <a:spLocks noGrp="1"/>
          </p:cNvSpPr>
          <p:nvPr>
            <p:ph type="body" sz="quarter" idx="18"/>
          </p:nvPr>
        </p:nvSpPr>
        <p:spPr>
          <a:xfrm>
            <a:off x="469231" y="1503946"/>
            <a:ext cx="11502189" cy="4957011"/>
          </a:xfrm>
        </p:spPr>
        <p:txBody>
          <a:bodyPr>
            <a:normAutofit/>
          </a:bodyPr>
          <a:lstStyle/>
          <a:p>
            <a:pPr indent="0"/>
            <a:r>
              <a:rPr lang="en-US" dirty="0"/>
              <a:t>Generally, management consists of 7 elements as defined by the acronym </a:t>
            </a:r>
            <a:r>
              <a:rPr lang="en-US" dirty="0">
                <a:hlinkClick r:id="rId2"/>
              </a:rPr>
              <a:t>POSDCORB</a:t>
            </a:r>
            <a:r>
              <a:rPr lang="en-US" dirty="0"/>
              <a:t>.</a:t>
            </a:r>
          </a:p>
          <a:p>
            <a:pPr indent="0"/>
            <a:r>
              <a:rPr lang="en-US" b="1" dirty="0">
                <a:solidFill>
                  <a:srgbClr val="7F308C"/>
                </a:solidFill>
              </a:rPr>
              <a:t>P</a:t>
            </a:r>
            <a:r>
              <a:rPr lang="en-US" b="1" dirty="0"/>
              <a:t>lanning</a:t>
            </a:r>
            <a:r>
              <a:rPr lang="en-US" dirty="0"/>
              <a:t> refers to the action of determining goals for the future. </a:t>
            </a:r>
          </a:p>
          <a:p>
            <a:pPr indent="0"/>
            <a:r>
              <a:rPr lang="en-US" b="1" dirty="0" err="1">
                <a:solidFill>
                  <a:srgbClr val="7F308C"/>
                </a:solidFill>
              </a:rPr>
              <a:t>O</a:t>
            </a:r>
            <a:r>
              <a:rPr lang="en-US" b="1" dirty="0" err="1"/>
              <a:t>rganising</a:t>
            </a:r>
            <a:r>
              <a:rPr lang="en-US" dirty="0"/>
              <a:t> requires the manager to design an efficient and effective workplace. </a:t>
            </a:r>
          </a:p>
          <a:p>
            <a:pPr indent="0"/>
            <a:r>
              <a:rPr lang="en-US" b="1" dirty="0">
                <a:solidFill>
                  <a:srgbClr val="7F308C"/>
                </a:solidFill>
              </a:rPr>
              <a:t>S</a:t>
            </a:r>
            <a:r>
              <a:rPr lang="en-US" b="1" dirty="0"/>
              <a:t>taffing</a:t>
            </a:r>
            <a:r>
              <a:rPr lang="en-US" dirty="0"/>
              <a:t> refers to the manager’s duty to recruit, hire, train and maintain staff</a:t>
            </a:r>
          </a:p>
          <a:p>
            <a:pPr indent="0"/>
            <a:r>
              <a:rPr lang="en-US" b="1" dirty="0">
                <a:solidFill>
                  <a:srgbClr val="7F308C"/>
                </a:solidFill>
              </a:rPr>
              <a:t>D</a:t>
            </a:r>
            <a:r>
              <a:rPr lang="en-US" b="1" dirty="0"/>
              <a:t>irecting</a:t>
            </a:r>
            <a:r>
              <a:rPr lang="en-US" dirty="0"/>
              <a:t> or guiding the </a:t>
            </a:r>
            <a:r>
              <a:rPr lang="en-US" dirty="0" err="1"/>
              <a:t>organisation</a:t>
            </a:r>
            <a:r>
              <a:rPr lang="en-US" dirty="0"/>
              <a:t> to meet specific objectives</a:t>
            </a:r>
          </a:p>
          <a:p>
            <a:pPr indent="0"/>
            <a:r>
              <a:rPr lang="en-US" b="1" dirty="0">
                <a:solidFill>
                  <a:srgbClr val="7F308C"/>
                </a:solidFill>
              </a:rPr>
              <a:t>Co</a:t>
            </a:r>
            <a:r>
              <a:rPr lang="en-US" b="1" dirty="0"/>
              <a:t>ordinating</a:t>
            </a:r>
            <a:r>
              <a:rPr lang="en-US" dirty="0"/>
              <a:t> or synchronizing the activities and use of resources. </a:t>
            </a:r>
          </a:p>
          <a:p>
            <a:pPr indent="0"/>
            <a:r>
              <a:rPr lang="en-US" b="1" dirty="0">
                <a:solidFill>
                  <a:srgbClr val="7F308C"/>
                </a:solidFill>
              </a:rPr>
              <a:t>R</a:t>
            </a:r>
            <a:r>
              <a:rPr lang="en-US" b="1" dirty="0"/>
              <a:t>eporting  </a:t>
            </a:r>
            <a:r>
              <a:rPr lang="en-US" dirty="0"/>
              <a:t>or communicating progress and results </a:t>
            </a:r>
          </a:p>
          <a:p>
            <a:pPr indent="0"/>
            <a:r>
              <a:rPr lang="en-US" b="1" dirty="0">
                <a:solidFill>
                  <a:srgbClr val="7F308C"/>
                </a:solidFill>
              </a:rPr>
              <a:t>B</a:t>
            </a:r>
            <a:r>
              <a:rPr lang="en-US" b="1" dirty="0"/>
              <a:t>udgeting</a:t>
            </a:r>
            <a:r>
              <a:rPr lang="en-US" dirty="0"/>
              <a:t> using scarce resources wisely. </a:t>
            </a:r>
          </a:p>
          <a:p>
            <a:pPr indent="0"/>
            <a:endParaRPr lang="en-US" dirty="0"/>
          </a:p>
          <a:p>
            <a:pPr indent="0"/>
            <a:r>
              <a:rPr lang="en-US" dirty="0"/>
              <a:t>Although critics consider POSDCORB to be an overly simplistic view of management, each of the seven elements continues to be evident within management practices.</a:t>
            </a:r>
            <a:endParaRPr lang="en-IE" dirty="0"/>
          </a:p>
        </p:txBody>
      </p:sp>
      <p:sp>
        <p:nvSpPr>
          <p:cNvPr id="3" name="Text Placeholder 2">
            <a:extLst>
              <a:ext uri="{FF2B5EF4-FFF2-40B4-BE49-F238E27FC236}">
                <a16:creationId xmlns:a16="http://schemas.microsoft.com/office/drawing/2014/main" id="{FA3063B2-3132-4012-9A08-CF4A3B81F875}"/>
              </a:ext>
            </a:extLst>
          </p:cNvPr>
          <p:cNvSpPr>
            <a:spLocks noGrp="1"/>
          </p:cNvSpPr>
          <p:nvPr>
            <p:ph type="body" sz="quarter" idx="16"/>
          </p:nvPr>
        </p:nvSpPr>
        <p:spPr>
          <a:xfrm>
            <a:off x="1" y="731461"/>
            <a:ext cx="11569698" cy="580518"/>
          </a:xfrm>
          <a:solidFill>
            <a:srgbClr val="7F308C"/>
          </a:solidFill>
        </p:spPr>
        <p:txBody>
          <a:bodyPr>
            <a:normAutofit lnSpcReduction="10000"/>
          </a:bodyPr>
          <a:lstStyle/>
          <a:p>
            <a:r>
              <a:rPr lang="en-US" dirty="0">
                <a:solidFill>
                  <a:schemeClr val="bg1"/>
                </a:solidFill>
              </a:rPr>
              <a:t>      1. Managers:</a:t>
            </a:r>
            <a:endParaRPr lang="en-IE" dirty="0">
              <a:solidFill>
                <a:schemeClr val="bg1"/>
              </a:solidFill>
            </a:endParaRPr>
          </a:p>
        </p:txBody>
      </p:sp>
    </p:spTree>
    <p:extLst>
      <p:ext uri="{BB962C8B-B14F-4D97-AF65-F5344CB8AC3E}">
        <p14:creationId xmlns:p14="http://schemas.microsoft.com/office/powerpoint/2010/main" val="3580497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2DE18F-A89B-4AE8-AEE2-608986B65DC5}"/>
              </a:ext>
            </a:extLst>
          </p:cNvPr>
          <p:cNvSpPr>
            <a:spLocks noGrp="1"/>
          </p:cNvSpPr>
          <p:nvPr>
            <p:ph type="body" sz="quarter" idx="18"/>
          </p:nvPr>
        </p:nvSpPr>
        <p:spPr>
          <a:xfrm>
            <a:off x="288759" y="1503946"/>
            <a:ext cx="11682662" cy="5257801"/>
          </a:xfrm>
        </p:spPr>
        <p:txBody>
          <a:bodyPr>
            <a:normAutofit lnSpcReduction="10000"/>
          </a:bodyPr>
          <a:lstStyle/>
          <a:p>
            <a:pPr indent="0"/>
            <a:r>
              <a:rPr lang="en-US" dirty="0"/>
              <a:t>The responsibilities of managers and leaders within a group or </a:t>
            </a:r>
            <a:r>
              <a:rPr lang="en-US" dirty="0" err="1"/>
              <a:t>organisation</a:t>
            </a:r>
            <a:r>
              <a:rPr lang="en-US" dirty="0"/>
              <a:t> are closely linked. Leadership is regarded by many as the ability to guide others into actions that meet the needs of the organization or as “the process of engaging and influencing others”. </a:t>
            </a:r>
          </a:p>
          <a:p>
            <a:pPr indent="0"/>
            <a:r>
              <a:rPr lang="en-US" b="1" dirty="0"/>
              <a:t>Third sector leaders identify the needs of clients/ the community, establish what is required to improve their situations, and then encourage others to engage in actions that meet these needs.</a:t>
            </a:r>
          </a:p>
          <a:p>
            <a:pPr indent="0"/>
            <a:r>
              <a:rPr lang="en-US" dirty="0"/>
              <a:t>Leaders are </a:t>
            </a:r>
            <a:r>
              <a:rPr lang="en-US" dirty="0" err="1"/>
              <a:t>recognised</a:t>
            </a:r>
            <a:r>
              <a:rPr lang="en-US" dirty="0"/>
              <a:t> for providing visions and strategies, while managers are responsible for </a:t>
            </a:r>
            <a:r>
              <a:rPr lang="en-US" dirty="0" err="1"/>
              <a:t>operationalising</a:t>
            </a:r>
            <a:r>
              <a:rPr lang="en-US" dirty="0"/>
              <a:t> those visions and strategies.</a:t>
            </a:r>
          </a:p>
          <a:p>
            <a:pPr indent="0"/>
            <a:r>
              <a:rPr lang="en-US" dirty="0"/>
              <a:t>Leadership by individuals is evident throughout the third sector. Not all leaders are appointed to formal positions of leadership. For example, community leaders have the knowledge and skillsets required to assist individuals in leading improved lives and to support </a:t>
            </a:r>
            <a:r>
              <a:rPr lang="en-US" dirty="0" err="1"/>
              <a:t>organisations</a:t>
            </a:r>
            <a:r>
              <a:rPr lang="en-US" dirty="0"/>
              <a:t> in building quality visions, systems, or strategies. </a:t>
            </a:r>
          </a:p>
          <a:p>
            <a:pPr indent="0"/>
            <a:r>
              <a:rPr lang="en-US" dirty="0"/>
              <a:t>Leaders communicate their vision for the future to others through a combination of words and actions. These leaders create and follow a vision for the future. </a:t>
            </a:r>
          </a:p>
          <a:p>
            <a:pPr indent="0"/>
            <a:r>
              <a:rPr lang="en-US" b="1" dirty="0"/>
              <a:t>Action is much louder than words alone. Leaders make a difference</a:t>
            </a:r>
            <a:r>
              <a:rPr lang="en-US" dirty="0"/>
              <a:t>.</a:t>
            </a:r>
            <a:endParaRPr lang="en-IE" dirty="0"/>
          </a:p>
        </p:txBody>
      </p:sp>
      <p:sp>
        <p:nvSpPr>
          <p:cNvPr id="3" name="Text Placeholder 2">
            <a:extLst>
              <a:ext uri="{FF2B5EF4-FFF2-40B4-BE49-F238E27FC236}">
                <a16:creationId xmlns:a16="http://schemas.microsoft.com/office/drawing/2014/main" id="{FA3063B2-3132-4012-9A08-CF4A3B81F875}"/>
              </a:ext>
            </a:extLst>
          </p:cNvPr>
          <p:cNvSpPr>
            <a:spLocks noGrp="1"/>
          </p:cNvSpPr>
          <p:nvPr>
            <p:ph type="body" sz="quarter" idx="16"/>
          </p:nvPr>
        </p:nvSpPr>
        <p:spPr>
          <a:xfrm>
            <a:off x="1" y="731461"/>
            <a:ext cx="11569698" cy="580518"/>
          </a:xfrm>
          <a:solidFill>
            <a:srgbClr val="7F308C"/>
          </a:solidFill>
        </p:spPr>
        <p:txBody>
          <a:bodyPr>
            <a:normAutofit lnSpcReduction="10000"/>
          </a:bodyPr>
          <a:lstStyle/>
          <a:p>
            <a:r>
              <a:rPr lang="en-US" dirty="0">
                <a:solidFill>
                  <a:schemeClr val="bg1"/>
                </a:solidFill>
              </a:rPr>
              <a:t>      2. Leaders:</a:t>
            </a:r>
            <a:endParaRPr lang="en-IE" dirty="0">
              <a:solidFill>
                <a:schemeClr val="bg1"/>
              </a:solidFill>
            </a:endParaRPr>
          </a:p>
        </p:txBody>
      </p:sp>
    </p:spTree>
    <p:extLst>
      <p:ext uri="{BB962C8B-B14F-4D97-AF65-F5344CB8AC3E}">
        <p14:creationId xmlns:p14="http://schemas.microsoft.com/office/powerpoint/2010/main" val="65366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2DE18F-A89B-4AE8-AEE2-608986B65DC5}"/>
              </a:ext>
            </a:extLst>
          </p:cNvPr>
          <p:cNvSpPr>
            <a:spLocks noGrp="1"/>
          </p:cNvSpPr>
          <p:nvPr>
            <p:ph type="body" sz="quarter" idx="18"/>
          </p:nvPr>
        </p:nvSpPr>
        <p:spPr>
          <a:xfrm>
            <a:off x="288759" y="1503946"/>
            <a:ext cx="11682662" cy="5257801"/>
          </a:xfrm>
        </p:spPr>
        <p:txBody>
          <a:bodyPr>
            <a:normAutofit/>
          </a:bodyPr>
          <a:lstStyle/>
          <a:p>
            <a:pPr indent="0"/>
            <a:r>
              <a:rPr lang="en-US" dirty="0"/>
              <a:t>Followership is frequently described as the “upward influence” of individuals on their leaders and their teams. The actions of followers have an important influence on staff performance and organization strategies and outcomes.</a:t>
            </a:r>
          </a:p>
          <a:p>
            <a:pPr indent="0"/>
            <a:r>
              <a:rPr lang="en-US" dirty="0"/>
              <a:t>Being an effective follower requires individuals to contribute to the team not only by doing as they are told but also by being aware and raising relevant concerns. Effective followers </a:t>
            </a:r>
            <a:r>
              <a:rPr lang="en-US" dirty="0" err="1"/>
              <a:t>realise</a:t>
            </a:r>
            <a:r>
              <a:rPr lang="en-US" dirty="0"/>
              <a:t> that they can initiate change and disagree or challenge their leaders if they feel their </a:t>
            </a:r>
            <a:r>
              <a:rPr lang="en-US" dirty="0" err="1"/>
              <a:t>organisation</a:t>
            </a:r>
            <a:r>
              <a:rPr lang="en-US" dirty="0"/>
              <a:t> or unit is failing to promote positive change as set out in the </a:t>
            </a:r>
            <a:r>
              <a:rPr lang="en-US" dirty="0" err="1"/>
              <a:t>organisation’s</a:t>
            </a:r>
            <a:r>
              <a:rPr lang="en-US" dirty="0"/>
              <a:t> aims and objectives.</a:t>
            </a:r>
          </a:p>
          <a:p>
            <a:pPr indent="0"/>
            <a:r>
              <a:rPr lang="en-US" dirty="0"/>
              <a:t>Leaders who gain the trust and dedication of followers are more effective in their leadership role</a:t>
            </a:r>
            <a:r>
              <a:rPr lang="en-US" b="1" dirty="0"/>
              <a:t>. Everybody has a voice and a responsibility to take ownership of the workplace culture, and good followership contributes to the establishment of high-functioning and high-impact-conscious teams.</a:t>
            </a:r>
            <a:endParaRPr lang="en-IE" b="1" dirty="0"/>
          </a:p>
        </p:txBody>
      </p:sp>
      <p:sp>
        <p:nvSpPr>
          <p:cNvPr id="3" name="Text Placeholder 2">
            <a:extLst>
              <a:ext uri="{FF2B5EF4-FFF2-40B4-BE49-F238E27FC236}">
                <a16:creationId xmlns:a16="http://schemas.microsoft.com/office/drawing/2014/main" id="{FA3063B2-3132-4012-9A08-CF4A3B81F875}"/>
              </a:ext>
            </a:extLst>
          </p:cNvPr>
          <p:cNvSpPr>
            <a:spLocks noGrp="1"/>
          </p:cNvSpPr>
          <p:nvPr>
            <p:ph type="body" sz="quarter" idx="16"/>
          </p:nvPr>
        </p:nvSpPr>
        <p:spPr>
          <a:xfrm>
            <a:off x="1" y="731461"/>
            <a:ext cx="11569698" cy="580518"/>
          </a:xfrm>
          <a:solidFill>
            <a:srgbClr val="7F308C"/>
          </a:solidFill>
        </p:spPr>
        <p:txBody>
          <a:bodyPr>
            <a:normAutofit lnSpcReduction="10000"/>
          </a:bodyPr>
          <a:lstStyle/>
          <a:p>
            <a:r>
              <a:rPr lang="en-US" dirty="0">
                <a:solidFill>
                  <a:schemeClr val="bg1"/>
                </a:solidFill>
              </a:rPr>
              <a:t>      3. Followers:</a:t>
            </a:r>
            <a:endParaRPr lang="en-IE" dirty="0">
              <a:solidFill>
                <a:schemeClr val="bg1"/>
              </a:solidFill>
            </a:endParaRPr>
          </a:p>
        </p:txBody>
      </p:sp>
    </p:spTree>
    <p:extLst>
      <p:ext uri="{BB962C8B-B14F-4D97-AF65-F5344CB8AC3E}">
        <p14:creationId xmlns:p14="http://schemas.microsoft.com/office/powerpoint/2010/main" val="111276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2DE18F-A89B-4AE8-AEE2-608986B65DC5}"/>
              </a:ext>
            </a:extLst>
          </p:cNvPr>
          <p:cNvSpPr>
            <a:spLocks noGrp="1"/>
          </p:cNvSpPr>
          <p:nvPr>
            <p:ph type="body" sz="quarter" idx="18"/>
          </p:nvPr>
        </p:nvSpPr>
        <p:spPr>
          <a:xfrm>
            <a:off x="288759" y="1503946"/>
            <a:ext cx="11682662" cy="5257801"/>
          </a:xfrm>
        </p:spPr>
        <p:txBody>
          <a:bodyPr>
            <a:normAutofit/>
          </a:bodyPr>
          <a:lstStyle/>
          <a:p>
            <a:pPr indent="0"/>
            <a:r>
              <a:rPr lang="en-US" dirty="0"/>
              <a:t>Experienced and thoughtful mentors play an important role in the development of third sector leaders. Mentorship is a reciprocal relationship between an expert and a novice; the expert provides advice, feedback, and guidance, and the novice assists the mentor with projects while maintaining a relationship of respect, loyalty, and confidentiality. Without mentorships especially for females working in the third sector, we would have a serious shortage of leaders. Many roles are voluntary, and mentorship often becomes an </a:t>
            </a:r>
            <a:r>
              <a:rPr lang="en-US" dirty="0" err="1"/>
              <a:t>organisation’s</a:t>
            </a:r>
            <a:r>
              <a:rPr lang="en-US" dirty="0"/>
              <a:t> training system, but it also acts as a source of inspiration and motivation.</a:t>
            </a:r>
          </a:p>
          <a:p>
            <a:pPr indent="0"/>
            <a:r>
              <a:rPr lang="en-US" b="1" dirty="0"/>
              <a:t>Mentors can provide emotional support and career guidance that advance new female leaders and managers to professional success with confidence.</a:t>
            </a:r>
          </a:p>
          <a:p>
            <a:pPr indent="0"/>
            <a:endParaRPr lang="en-US" b="0" i="0" dirty="0">
              <a:solidFill>
                <a:srgbClr val="7F308C"/>
              </a:solidFill>
              <a:effectLst/>
            </a:endParaRPr>
          </a:p>
        </p:txBody>
      </p:sp>
      <p:sp>
        <p:nvSpPr>
          <p:cNvPr id="3" name="Text Placeholder 2">
            <a:extLst>
              <a:ext uri="{FF2B5EF4-FFF2-40B4-BE49-F238E27FC236}">
                <a16:creationId xmlns:a16="http://schemas.microsoft.com/office/drawing/2014/main" id="{FA3063B2-3132-4012-9A08-CF4A3B81F875}"/>
              </a:ext>
            </a:extLst>
          </p:cNvPr>
          <p:cNvSpPr>
            <a:spLocks noGrp="1"/>
          </p:cNvSpPr>
          <p:nvPr>
            <p:ph type="body" sz="quarter" idx="16"/>
          </p:nvPr>
        </p:nvSpPr>
        <p:spPr>
          <a:xfrm>
            <a:off x="1" y="731461"/>
            <a:ext cx="11569698" cy="580518"/>
          </a:xfrm>
          <a:solidFill>
            <a:srgbClr val="7F308C"/>
          </a:solidFill>
        </p:spPr>
        <p:txBody>
          <a:bodyPr>
            <a:normAutofit lnSpcReduction="10000"/>
          </a:bodyPr>
          <a:lstStyle/>
          <a:p>
            <a:r>
              <a:rPr lang="en-US" dirty="0">
                <a:solidFill>
                  <a:schemeClr val="bg1"/>
                </a:solidFill>
              </a:rPr>
              <a:t>      4. Mentors:</a:t>
            </a:r>
            <a:endParaRPr lang="en-IE" dirty="0">
              <a:solidFill>
                <a:schemeClr val="bg1"/>
              </a:solidFill>
            </a:endParaRPr>
          </a:p>
        </p:txBody>
      </p:sp>
    </p:spTree>
    <p:extLst>
      <p:ext uri="{BB962C8B-B14F-4D97-AF65-F5344CB8AC3E}">
        <p14:creationId xmlns:p14="http://schemas.microsoft.com/office/powerpoint/2010/main" val="652417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rson alone in office">
            <a:extLst>
              <a:ext uri="{FF2B5EF4-FFF2-40B4-BE49-F238E27FC236}">
                <a16:creationId xmlns:a16="http://schemas.microsoft.com/office/drawing/2014/main" id="{7E4A5F6F-F7DB-46C0-A9AC-AF804D253CC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B0194F9B-5FA3-4BBF-87A1-26362B163A61}"/>
              </a:ext>
            </a:extLst>
          </p:cNvPr>
          <p:cNvSpPr>
            <a:spLocks noGrp="1"/>
          </p:cNvSpPr>
          <p:nvPr>
            <p:ph type="body" sz="quarter" idx="19"/>
          </p:nvPr>
        </p:nvSpPr>
        <p:spPr/>
        <p:txBody>
          <a:bodyPr>
            <a:noAutofit/>
          </a:bodyPr>
          <a:lstStyle/>
          <a:p>
            <a:r>
              <a:rPr lang="en-US" sz="4000" b="1" dirty="0"/>
              <a:t>Being fluid…</a:t>
            </a:r>
            <a:endParaRPr lang="en-IE" sz="4000" b="1" dirty="0"/>
          </a:p>
        </p:txBody>
      </p:sp>
      <p:sp>
        <p:nvSpPr>
          <p:cNvPr id="4" name="Text Placeholder 3">
            <a:extLst>
              <a:ext uri="{FF2B5EF4-FFF2-40B4-BE49-F238E27FC236}">
                <a16:creationId xmlns:a16="http://schemas.microsoft.com/office/drawing/2014/main" id="{87E6492D-2E39-43EC-8271-124C97DAEE87}"/>
              </a:ext>
            </a:extLst>
          </p:cNvPr>
          <p:cNvSpPr>
            <a:spLocks noGrp="1"/>
          </p:cNvSpPr>
          <p:nvPr>
            <p:ph type="body" sz="quarter" idx="20"/>
          </p:nvPr>
        </p:nvSpPr>
        <p:spPr>
          <a:xfrm>
            <a:off x="503238" y="1266291"/>
            <a:ext cx="4189078" cy="2285894"/>
          </a:xfrm>
        </p:spPr>
        <p:txBody>
          <a:bodyPr>
            <a:noAutofit/>
          </a:bodyPr>
          <a:lstStyle/>
          <a:p>
            <a:pPr marL="0" indent="0"/>
            <a:r>
              <a:rPr lang="en-US" sz="3200" dirty="0"/>
              <a:t>Adapting the individual third sector leadership style to meet the needs of the </a:t>
            </a:r>
            <a:r>
              <a:rPr lang="en-US" sz="3200" dirty="0" err="1"/>
              <a:t>organisational</a:t>
            </a:r>
            <a:r>
              <a:rPr lang="en-US" sz="3200" dirty="0"/>
              <a:t> environment is critical for leadership success.</a:t>
            </a:r>
          </a:p>
          <a:p>
            <a:pPr marL="0" indent="0"/>
            <a:endParaRPr lang="en-IE" sz="3200" dirty="0"/>
          </a:p>
        </p:txBody>
      </p:sp>
    </p:spTree>
    <p:extLst>
      <p:ext uri="{BB962C8B-B14F-4D97-AF65-F5344CB8AC3E}">
        <p14:creationId xmlns:p14="http://schemas.microsoft.com/office/powerpoint/2010/main" val="2287886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nvPr>
        </p:nvSpPr>
        <p:spPr>
          <a:xfrm>
            <a:off x="2304507" y="432283"/>
            <a:ext cx="4657767" cy="3674496"/>
          </a:xfrm>
        </p:spPr>
        <p:txBody>
          <a:bodyPr>
            <a:normAutofit/>
          </a:bodyPr>
          <a:lstStyle/>
          <a:p>
            <a:r>
              <a:rPr lang="en-US" b="1" dirty="0"/>
              <a:t>Self-analysis: </a:t>
            </a:r>
            <a:r>
              <a:rPr lang="en-US" dirty="0"/>
              <a:t>Questions to ask yourself to identify your Strengths</a:t>
            </a:r>
            <a:endParaRPr lang="en-IE" dirty="0"/>
          </a:p>
        </p:txBody>
      </p:sp>
      <p:sp>
        <p:nvSpPr>
          <p:cNvPr id="3" name="Text Placeholder 2">
            <a:extLst>
              <a:ext uri="{FF2B5EF4-FFF2-40B4-BE49-F238E27FC236}">
                <a16:creationId xmlns:a16="http://schemas.microsoft.com/office/drawing/2014/main" id="{04C26F8D-0852-45CE-AAEE-9F411121EE0F}"/>
              </a:ext>
            </a:extLst>
          </p:cNvPr>
          <p:cNvSpPr>
            <a:spLocks noGrp="1"/>
          </p:cNvSpPr>
          <p:nvPr>
            <p:ph type="body" sz="quarter" idx="18"/>
          </p:nvPr>
        </p:nvSpPr>
        <p:spPr/>
        <p:txBody>
          <a:bodyPr/>
          <a:lstStyle/>
          <a:p>
            <a:r>
              <a:rPr lang="en-US" dirty="0"/>
              <a:t>3</a:t>
            </a:r>
            <a:endParaRPr lang="en-IE" dirty="0"/>
          </a:p>
        </p:txBody>
      </p:sp>
      <p:pic>
        <p:nvPicPr>
          <p:cNvPr id="7" name="Picture Placeholder 6" descr="Yellow and blue symbols">
            <a:extLst>
              <a:ext uri="{FF2B5EF4-FFF2-40B4-BE49-F238E27FC236}">
                <a16:creationId xmlns:a16="http://schemas.microsoft.com/office/drawing/2014/main" id="{87502770-6040-4C13-B309-E56747001E9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46980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39556B-1EC4-483B-9B33-955CACBBC17D}"/>
              </a:ext>
            </a:extLst>
          </p:cNvPr>
          <p:cNvSpPr>
            <a:spLocks noGrp="1"/>
          </p:cNvSpPr>
          <p:nvPr>
            <p:ph type="body" sz="quarter" idx="18"/>
          </p:nvPr>
        </p:nvSpPr>
        <p:spPr>
          <a:xfrm>
            <a:off x="376989" y="1757011"/>
            <a:ext cx="11192711" cy="3856390"/>
          </a:xfrm>
        </p:spPr>
        <p:txBody>
          <a:bodyPr>
            <a:normAutofit lnSpcReduction="10000"/>
          </a:bodyPr>
          <a:lstStyle/>
          <a:p>
            <a:pPr indent="0"/>
            <a:r>
              <a:rPr lang="en-US" dirty="0"/>
              <a:t>The truth is that everyone will experience varying degrees of success and failure during their life. It’s an inescapable fact. No one who ever made it somewhere in terms of accomplishments did so by following a straight path to the top. For most, it’s a zig-zag of giving and taking, where one might take 2 steps forward followed by 4 steps back.</a:t>
            </a:r>
          </a:p>
          <a:p>
            <a:pPr indent="0"/>
            <a:endParaRPr lang="en-US" dirty="0"/>
          </a:p>
          <a:p>
            <a:pPr indent="0"/>
            <a:r>
              <a:rPr lang="en-US" dirty="0"/>
              <a:t>So, then the question becomes this: If I am surely going to fail and succeed at different points of my life, </a:t>
            </a:r>
            <a:r>
              <a:rPr lang="en-US" b="1" dirty="0"/>
              <a:t>how can I work to reduce risk and increase the likelihood that I spend more time succeeding </a:t>
            </a:r>
            <a:r>
              <a:rPr lang="en-US" dirty="0"/>
              <a:t>and less time failing?</a:t>
            </a:r>
          </a:p>
          <a:p>
            <a:pPr indent="0"/>
            <a:endParaRPr lang="en-US" dirty="0"/>
          </a:p>
          <a:p>
            <a:pPr indent="0"/>
            <a:r>
              <a:rPr lang="en-US" b="1" dirty="0">
                <a:solidFill>
                  <a:srgbClr val="7030A0"/>
                </a:solidFill>
              </a:rPr>
              <a:t>All of this has to do with identifying and leveraging your personal strengths.</a:t>
            </a:r>
            <a:endParaRPr lang="en-IE" b="1" dirty="0">
              <a:solidFill>
                <a:srgbClr val="7030A0"/>
              </a:solidFill>
            </a:endParaRPr>
          </a:p>
        </p:txBody>
      </p:sp>
      <p:sp>
        <p:nvSpPr>
          <p:cNvPr id="3" name="Text Placeholder 2">
            <a:extLst>
              <a:ext uri="{FF2B5EF4-FFF2-40B4-BE49-F238E27FC236}">
                <a16:creationId xmlns:a16="http://schemas.microsoft.com/office/drawing/2014/main" id="{683E14FC-92D1-4B19-A15D-7323F064359E}"/>
              </a:ext>
            </a:extLst>
          </p:cNvPr>
          <p:cNvSpPr>
            <a:spLocks noGrp="1"/>
          </p:cNvSpPr>
          <p:nvPr>
            <p:ph type="body" sz="quarter" idx="16"/>
          </p:nvPr>
        </p:nvSpPr>
        <p:spPr>
          <a:xfrm>
            <a:off x="678507" y="731461"/>
            <a:ext cx="10834985" cy="580518"/>
          </a:xfrm>
        </p:spPr>
        <p:txBody>
          <a:bodyPr>
            <a:normAutofit lnSpcReduction="10000"/>
          </a:bodyPr>
          <a:lstStyle/>
          <a:p>
            <a:r>
              <a:rPr lang="en-US" dirty="0"/>
              <a:t>Why do we need to Identify our Strengths?</a:t>
            </a:r>
            <a:endParaRPr lang="en-IE" dirty="0"/>
          </a:p>
        </p:txBody>
      </p:sp>
    </p:spTree>
    <p:extLst>
      <p:ext uri="{BB962C8B-B14F-4D97-AF65-F5344CB8AC3E}">
        <p14:creationId xmlns:p14="http://schemas.microsoft.com/office/powerpoint/2010/main" val="276154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ath winding through a grassy field">
            <a:extLst>
              <a:ext uri="{FF2B5EF4-FFF2-40B4-BE49-F238E27FC236}">
                <a16:creationId xmlns:a16="http://schemas.microsoft.com/office/drawing/2014/main" id="{152D6203-3AC4-4ED0-B044-8FF27C17F67D}"/>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4B046497-D90F-4BBA-A4FC-8300E8F82343}"/>
              </a:ext>
            </a:extLst>
          </p:cNvPr>
          <p:cNvSpPr>
            <a:spLocks noGrp="1"/>
          </p:cNvSpPr>
          <p:nvPr>
            <p:ph type="body" sz="quarter" idx="18"/>
          </p:nvPr>
        </p:nvSpPr>
        <p:spPr/>
        <p:txBody>
          <a:bodyPr>
            <a:normAutofit lnSpcReduction="10000"/>
          </a:bodyPr>
          <a:lstStyle/>
          <a:p>
            <a:pPr indent="0"/>
            <a:r>
              <a:rPr lang="en-US" dirty="0"/>
              <a:t>In our first module, we discussed the different leadership styles, and we were able to carry out a self-assessment to discover what type of leader we are.</a:t>
            </a:r>
          </a:p>
          <a:p>
            <a:pPr indent="0"/>
            <a:r>
              <a:rPr lang="en-US" b="1" dirty="0"/>
              <a:t>Module 2 of SHINE </a:t>
            </a:r>
            <a:r>
              <a:rPr lang="en-US" dirty="0"/>
              <a:t>goes deeper into </a:t>
            </a:r>
            <a:r>
              <a:rPr lang="en-US" b="1" dirty="0"/>
              <a:t>understanding and identifying the strengths of female leaders</a:t>
            </a:r>
            <a:r>
              <a:rPr lang="en-US" dirty="0"/>
              <a:t>. We will define the key terminology and actors in leadership and get a thorough set of questions and explanations firstly to identify the strengths and then ideas and directions on how to use them.</a:t>
            </a:r>
            <a:endParaRPr lang="en-IE" dirty="0"/>
          </a:p>
        </p:txBody>
      </p:sp>
      <p:sp>
        <p:nvSpPr>
          <p:cNvPr id="4" name="Text Placeholder 3">
            <a:extLst>
              <a:ext uri="{FF2B5EF4-FFF2-40B4-BE49-F238E27FC236}">
                <a16:creationId xmlns:a16="http://schemas.microsoft.com/office/drawing/2014/main" id="{E8F48D00-E6C4-4015-957C-4E4B6F50079E}"/>
              </a:ext>
            </a:extLst>
          </p:cNvPr>
          <p:cNvSpPr>
            <a:spLocks noGrp="1"/>
          </p:cNvSpPr>
          <p:nvPr>
            <p:ph type="body" sz="quarter" idx="16"/>
          </p:nvPr>
        </p:nvSpPr>
        <p:spPr/>
        <p:txBody>
          <a:bodyPr>
            <a:normAutofit lnSpcReduction="10000"/>
          </a:bodyPr>
          <a:lstStyle/>
          <a:p>
            <a:r>
              <a:rPr lang="en-US" dirty="0"/>
              <a:t>Continuing Our Journey…</a:t>
            </a:r>
            <a:endParaRPr lang="en-IE" dirty="0"/>
          </a:p>
        </p:txBody>
      </p:sp>
    </p:spTree>
    <p:extLst>
      <p:ext uri="{BB962C8B-B14F-4D97-AF65-F5344CB8AC3E}">
        <p14:creationId xmlns:p14="http://schemas.microsoft.com/office/powerpoint/2010/main" val="118573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EE67-9287-46E5-9421-00287290E86C}"/>
              </a:ext>
            </a:extLst>
          </p:cNvPr>
          <p:cNvSpPr>
            <a:spLocks noGrp="1"/>
          </p:cNvSpPr>
          <p:nvPr>
            <p:ph type="body" sz="quarter" idx="18"/>
          </p:nvPr>
        </p:nvSpPr>
        <p:spPr>
          <a:xfrm>
            <a:off x="481263" y="1225192"/>
            <a:ext cx="5534526" cy="5055291"/>
          </a:xfrm>
        </p:spPr>
        <p:txBody>
          <a:bodyPr>
            <a:normAutofit/>
          </a:bodyPr>
          <a:lstStyle/>
          <a:p>
            <a:pPr indent="0"/>
            <a:r>
              <a:rPr lang="en-US" b="0" i="0" dirty="0">
                <a:effectLst/>
                <a:latin typeface="Droid Sans"/>
              </a:rPr>
              <a:t>Many people struggle to identify their strengths. The same often holds true for those in leadership positions. According to a recent </a:t>
            </a:r>
            <a:r>
              <a:rPr lang="en-US" b="0" i="0" u="sng" dirty="0">
                <a:effectLst/>
                <a:latin typeface="Droid Sans"/>
                <a:hlinkClick r:id="rId2">
                  <a:extLst>
                    <a:ext uri="{A12FA001-AC4F-418D-AE19-62706E023703}">
                      <ahyp:hlinkClr xmlns:ahyp="http://schemas.microsoft.com/office/drawing/2018/hyperlinkcolor" val="tx"/>
                    </a:ext>
                  </a:extLst>
                </a:hlinkClick>
              </a:rPr>
              <a:t>Gallup report</a:t>
            </a:r>
            <a:r>
              <a:rPr lang="en-US" b="0" i="0" dirty="0">
                <a:effectLst/>
                <a:latin typeface="Droid Sans"/>
              </a:rPr>
              <a:t>, it’s close to impossible to be an effective leader unless you’re aware of your strengths. </a:t>
            </a:r>
          </a:p>
          <a:p>
            <a:pPr indent="0"/>
            <a:r>
              <a:rPr lang="en-US" b="1" i="0" dirty="0">
                <a:effectLst/>
                <a:latin typeface="Droid Sans"/>
              </a:rPr>
              <a:t>If you want to live up to your full leadership potential, you must first identify your talents </a:t>
            </a:r>
            <a:r>
              <a:rPr lang="en-US" i="0" dirty="0">
                <a:effectLst/>
                <a:latin typeface="Droid Sans"/>
              </a:rPr>
              <a:t>– let’s take a look at how to </a:t>
            </a:r>
            <a:r>
              <a:rPr lang="en-US" dirty="0">
                <a:latin typeface="Droid Sans"/>
              </a:rPr>
              <a:t>determine what YOU do best, and then in the next section we will discuss how you can use that information.</a:t>
            </a:r>
            <a:endParaRPr lang="en-IE" dirty="0"/>
          </a:p>
        </p:txBody>
      </p:sp>
      <p:sp>
        <p:nvSpPr>
          <p:cNvPr id="3" name="Text Placeholder 2">
            <a:extLst>
              <a:ext uri="{FF2B5EF4-FFF2-40B4-BE49-F238E27FC236}">
                <a16:creationId xmlns:a16="http://schemas.microsoft.com/office/drawing/2014/main" id="{A22DDE57-B485-4258-8C41-88B717B12EC3}"/>
              </a:ext>
            </a:extLst>
          </p:cNvPr>
          <p:cNvSpPr>
            <a:spLocks noGrp="1"/>
          </p:cNvSpPr>
          <p:nvPr>
            <p:ph type="body" sz="quarter" idx="16"/>
          </p:nvPr>
        </p:nvSpPr>
        <p:spPr>
          <a:xfrm>
            <a:off x="734714" y="184484"/>
            <a:ext cx="5085159" cy="1040709"/>
          </a:xfrm>
        </p:spPr>
        <p:txBody>
          <a:bodyPr>
            <a:normAutofit lnSpcReduction="10000"/>
          </a:bodyPr>
          <a:lstStyle/>
          <a:p>
            <a:r>
              <a:rPr lang="en-US" dirty="0"/>
              <a:t>Identifying your own STRENGTHS…</a:t>
            </a:r>
            <a:endParaRPr lang="en-IE" dirty="0"/>
          </a:p>
        </p:txBody>
      </p:sp>
      <p:pic>
        <p:nvPicPr>
          <p:cNvPr id="6" name="Picture Placeholder 5" descr="Women holding hands">
            <a:extLst>
              <a:ext uri="{FF2B5EF4-FFF2-40B4-BE49-F238E27FC236}">
                <a16:creationId xmlns:a16="http://schemas.microsoft.com/office/drawing/2014/main" id="{4520FF9A-A8FC-4814-BB90-6AEB16BCCECD}"/>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t="-168"/>
          <a:stretch/>
        </p:blipFill>
        <p:spPr>
          <a:xfrm>
            <a:off x="6756402" y="1141712"/>
            <a:ext cx="5435599" cy="5706715"/>
          </a:xfrm>
        </p:spPr>
      </p:pic>
    </p:spTree>
    <p:extLst>
      <p:ext uri="{BB962C8B-B14F-4D97-AF65-F5344CB8AC3E}">
        <p14:creationId xmlns:p14="http://schemas.microsoft.com/office/powerpoint/2010/main" val="922834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ardrop 10">
            <a:extLst>
              <a:ext uri="{FF2B5EF4-FFF2-40B4-BE49-F238E27FC236}">
                <a16:creationId xmlns:a16="http://schemas.microsoft.com/office/drawing/2014/main" id="{E3D8A2C4-FF35-44AF-9AA3-3FDAA65B202F}"/>
              </a:ext>
            </a:extLst>
          </p:cNvPr>
          <p:cNvSpPr/>
          <p:nvPr/>
        </p:nvSpPr>
        <p:spPr>
          <a:xfrm rot="2700000">
            <a:off x="8418934" y="2928301"/>
            <a:ext cx="1651517" cy="1566845"/>
          </a:xfrm>
          <a:prstGeom prst="teardrop">
            <a:avLst>
              <a:gd name="adj" fmla="val 100000"/>
            </a:avLst>
          </a:prstGeom>
          <a:solidFill>
            <a:srgbClr val="92D05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aphicFrame>
        <p:nvGraphicFramePr>
          <p:cNvPr id="3" name="Diagram 2">
            <a:extLst>
              <a:ext uri="{FF2B5EF4-FFF2-40B4-BE49-F238E27FC236}">
                <a16:creationId xmlns:a16="http://schemas.microsoft.com/office/drawing/2014/main" id="{5C07F5D6-AD6C-4892-B07E-228E66539642}"/>
              </a:ext>
            </a:extLst>
          </p:cNvPr>
          <p:cNvGraphicFramePr/>
          <p:nvPr>
            <p:extLst>
              <p:ext uri="{D42A27DB-BD31-4B8C-83A1-F6EECF244321}">
                <p14:modId xmlns:p14="http://schemas.microsoft.com/office/powerpoint/2010/main" val="3071148389"/>
              </p:ext>
            </p:extLst>
          </p:nvPr>
        </p:nvGraphicFramePr>
        <p:xfrm>
          <a:off x="-167763" y="-323849"/>
          <a:ext cx="12074013" cy="8249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nvPr>
        </p:nvSpPr>
        <p:spPr>
          <a:xfrm>
            <a:off x="304800" y="432283"/>
            <a:ext cx="11506199" cy="1948967"/>
          </a:xfrm>
        </p:spPr>
        <p:txBody>
          <a:bodyPr>
            <a:normAutofit/>
          </a:bodyPr>
          <a:lstStyle/>
          <a:p>
            <a:pPr algn="ctr"/>
            <a:r>
              <a:rPr lang="en-US" sz="4400" dirty="0"/>
              <a:t>Some Tips on how to Identify Your Personal Strengths </a:t>
            </a:r>
            <a:endParaRPr lang="en-IE" sz="4400" dirty="0"/>
          </a:p>
        </p:txBody>
      </p:sp>
      <p:sp>
        <p:nvSpPr>
          <p:cNvPr id="4" name="TextBox 3">
            <a:extLst>
              <a:ext uri="{FF2B5EF4-FFF2-40B4-BE49-F238E27FC236}">
                <a16:creationId xmlns:a16="http://schemas.microsoft.com/office/drawing/2014/main" id="{85C03230-3452-4F85-9489-B0957FA1D3F1}"/>
              </a:ext>
            </a:extLst>
          </p:cNvPr>
          <p:cNvSpPr txBox="1"/>
          <p:nvPr/>
        </p:nvSpPr>
        <p:spPr>
          <a:xfrm>
            <a:off x="376143" y="4849587"/>
            <a:ext cx="1510970" cy="1754326"/>
          </a:xfrm>
          <a:prstGeom prst="rect">
            <a:avLst/>
          </a:prstGeom>
          <a:noFill/>
        </p:spPr>
        <p:txBody>
          <a:bodyPr wrap="square">
            <a:spAutoFit/>
          </a:bodyPr>
          <a:lstStyle/>
          <a:p>
            <a:pPr algn="ctr"/>
            <a:r>
              <a:rPr lang="en-US" i="0" dirty="0">
                <a:solidFill>
                  <a:srgbClr val="853693"/>
                </a:solidFill>
                <a:effectLst/>
                <a:latin typeface="Segoe UI" panose="020B0502040204020203" pitchFamily="34" charset="0"/>
              </a:rPr>
              <a:t>Exercise some self-awareness &amp; start evaluating yourself </a:t>
            </a:r>
            <a:endParaRPr lang="en-US" dirty="0">
              <a:solidFill>
                <a:srgbClr val="853693"/>
              </a:solidFill>
            </a:endParaRPr>
          </a:p>
        </p:txBody>
      </p:sp>
      <p:sp>
        <p:nvSpPr>
          <p:cNvPr id="13" name="Flowchart: Connector 12">
            <a:extLst>
              <a:ext uri="{FF2B5EF4-FFF2-40B4-BE49-F238E27FC236}">
                <a16:creationId xmlns:a16="http://schemas.microsoft.com/office/drawing/2014/main" id="{D75442B1-7C6A-43C4-9A14-AE6EAFB8F212}"/>
              </a:ext>
            </a:extLst>
          </p:cNvPr>
          <p:cNvSpPr/>
          <p:nvPr/>
        </p:nvSpPr>
        <p:spPr>
          <a:xfrm>
            <a:off x="8600138" y="3106703"/>
            <a:ext cx="1289108" cy="121003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378"/>
              </a:spcAft>
            </a:pPr>
            <a:r>
              <a:rPr lang="en-US" sz="1600" b="1" dirty="0">
                <a:solidFill>
                  <a:srgbClr val="38622F"/>
                </a:solidFill>
              </a:rPr>
              <a:t>USE A STRENGTH TEST</a:t>
            </a:r>
            <a:endParaRPr lang="en-IE" sz="1600" b="1" dirty="0">
              <a:solidFill>
                <a:srgbClr val="38622F"/>
              </a:solidFill>
            </a:endParaRPr>
          </a:p>
        </p:txBody>
      </p:sp>
      <p:sp>
        <p:nvSpPr>
          <p:cNvPr id="5" name="TextBox 4">
            <a:extLst>
              <a:ext uri="{FF2B5EF4-FFF2-40B4-BE49-F238E27FC236}">
                <a16:creationId xmlns:a16="http://schemas.microsoft.com/office/drawing/2014/main" id="{7174642D-B3AC-4360-BBBC-9F2DBD23D085}"/>
              </a:ext>
            </a:extLst>
          </p:cNvPr>
          <p:cNvSpPr txBox="1"/>
          <p:nvPr/>
        </p:nvSpPr>
        <p:spPr>
          <a:xfrm>
            <a:off x="2143979" y="4849800"/>
            <a:ext cx="1510970" cy="1754326"/>
          </a:xfrm>
          <a:prstGeom prst="rect">
            <a:avLst/>
          </a:prstGeom>
          <a:noFill/>
        </p:spPr>
        <p:txBody>
          <a:bodyPr wrap="square" rtlCol="0">
            <a:spAutoFit/>
          </a:bodyPr>
          <a:lstStyle/>
          <a:p>
            <a:pPr algn="ctr"/>
            <a:r>
              <a:rPr lang="en-US" dirty="0">
                <a:solidFill>
                  <a:srgbClr val="853693"/>
                </a:solidFill>
                <a:latin typeface="Segoe UI" panose="020B0502040204020203" pitchFamily="34" charset="0"/>
              </a:rPr>
              <a:t>Others often know you better than you know yourself.      So ask!</a:t>
            </a:r>
            <a:endParaRPr lang="en-US" dirty="0">
              <a:solidFill>
                <a:srgbClr val="853693"/>
              </a:solidFill>
            </a:endParaRPr>
          </a:p>
        </p:txBody>
      </p:sp>
      <p:sp>
        <p:nvSpPr>
          <p:cNvPr id="6" name="TextBox 5">
            <a:extLst>
              <a:ext uri="{FF2B5EF4-FFF2-40B4-BE49-F238E27FC236}">
                <a16:creationId xmlns:a16="http://schemas.microsoft.com/office/drawing/2014/main" id="{71D6C93C-8ADD-47F4-8817-2F0EE34F6326}"/>
              </a:ext>
            </a:extLst>
          </p:cNvPr>
          <p:cNvSpPr txBox="1"/>
          <p:nvPr/>
        </p:nvSpPr>
        <p:spPr>
          <a:xfrm>
            <a:off x="5289279" y="4847080"/>
            <a:ext cx="1446969" cy="1477328"/>
          </a:xfrm>
          <a:prstGeom prst="rect">
            <a:avLst/>
          </a:prstGeom>
          <a:noFill/>
        </p:spPr>
        <p:txBody>
          <a:bodyPr wrap="square">
            <a:spAutoFit/>
          </a:bodyPr>
          <a:lstStyle/>
          <a:p>
            <a:pPr algn="ctr"/>
            <a:r>
              <a:rPr lang="en-US" i="0" dirty="0">
                <a:solidFill>
                  <a:srgbClr val="853693"/>
                </a:solidFill>
                <a:effectLst/>
                <a:latin typeface="Segoe UI" panose="020B0502040204020203" pitchFamily="34" charset="0"/>
              </a:rPr>
              <a:t>Learn from what you did right so that you can recreate it.</a:t>
            </a:r>
            <a:endParaRPr lang="en-US" dirty="0">
              <a:solidFill>
                <a:srgbClr val="853693"/>
              </a:solidFill>
            </a:endParaRPr>
          </a:p>
        </p:txBody>
      </p:sp>
      <p:sp>
        <p:nvSpPr>
          <p:cNvPr id="7" name="TextBox 6">
            <a:extLst>
              <a:ext uri="{FF2B5EF4-FFF2-40B4-BE49-F238E27FC236}">
                <a16:creationId xmlns:a16="http://schemas.microsoft.com/office/drawing/2014/main" id="{3C1F8559-283D-428C-BECD-34F31B32365F}"/>
              </a:ext>
            </a:extLst>
          </p:cNvPr>
          <p:cNvSpPr txBox="1"/>
          <p:nvPr/>
        </p:nvSpPr>
        <p:spPr>
          <a:xfrm>
            <a:off x="6946479" y="4847080"/>
            <a:ext cx="1446970" cy="1754326"/>
          </a:xfrm>
          <a:prstGeom prst="rect">
            <a:avLst/>
          </a:prstGeom>
          <a:noFill/>
        </p:spPr>
        <p:txBody>
          <a:bodyPr wrap="square">
            <a:spAutoFit/>
          </a:bodyPr>
          <a:lstStyle/>
          <a:p>
            <a:pPr algn="ctr"/>
            <a:r>
              <a:rPr lang="en-US" i="0" dirty="0">
                <a:solidFill>
                  <a:srgbClr val="853693"/>
                </a:solidFill>
                <a:effectLst/>
                <a:latin typeface="Segoe UI" panose="020B0502040204020203" pitchFamily="34" charset="0"/>
              </a:rPr>
              <a:t>Know who you are and what you stand for…don’t be swayed</a:t>
            </a:r>
            <a:endParaRPr lang="en-US" dirty="0">
              <a:solidFill>
                <a:srgbClr val="853693"/>
              </a:solidFill>
            </a:endParaRPr>
          </a:p>
        </p:txBody>
      </p:sp>
      <p:sp>
        <p:nvSpPr>
          <p:cNvPr id="8" name="TextBox 7">
            <a:extLst>
              <a:ext uri="{FF2B5EF4-FFF2-40B4-BE49-F238E27FC236}">
                <a16:creationId xmlns:a16="http://schemas.microsoft.com/office/drawing/2014/main" id="{AC9FBE9A-28C2-493F-B553-9CB2F11EEA2A}"/>
              </a:ext>
            </a:extLst>
          </p:cNvPr>
          <p:cNvSpPr txBox="1"/>
          <p:nvPr/>
        </p:nvSpPr>
        <p:spPr>
          <a:xfrm>
            <a:off x="8664517" y="4847080"/>
            <a:ext cx="1510970" cy="2031325"/>
          </a:xfrm>
          <a:prstGeom prst="rect">
            <a:avLst/>
          </a:prstGeom>
          <a:noFill/>
        </p:spPr>
        <p:txBody>
          <a:bodyPr wrap="square">
            <a:spAutoFit/>
          </a:bodyPr>
          <a:lstStyle/>
          <a:p>
            <a:pPr algn="ctr"/>
            <a:r>
              <a:rPr lang="en-US" i="0" dirty="0">
                <a:solidFill>
                  <a:srgbClr val="853693"/>
                </a:solidFill>
                <a:effectLst/>
                <a:latin typeface="Segoe UI" panose="020B0502040204020203" pitchFamily="34" charset="0"/>
              </a:rPr>
              <a:t>Use a test that is designed to help you identify strengths unbiasedly </a:t>
            </a:r>
            <a:endParaRPr lang="en-US" dirty="0">
              <a:solidFill>
                <a:srgbClr val="853693"/>
              </a:solidFill>
            </a:endParaRPr>
          </a:p>
        </p:txBody>
      </p:sp>
      <p:sp>
        <p:nvSpPr>
          <p:cNvPr id="14" name="TextBox 13">
            <a:extLst>
              <a:ext uri="{FF2B5EF4-FFF2-40B4-BE49-F238E27FC236}">
                <a16:creationId xmlns:a16="http://schemas.microsoft.com/office/drawing/2014/main" id="{5A2A277B-058C-4312-9931-60D0E5C2BFDE}"/>
              </a:ext>
            </a:extLst>
          </p:cNvPr>
          <p:cNvSpPr txBox="1"/>
          <p:nvPr/>
        </p:nvSpPr>
        <p:spPr>
          <a:xfrm>
            <a:off x="3661311" y="4847080"/>
            <a:ext cx="1510970" cy="1477328"/>
          </a:xfrm>
          <a:prstGeom prst="rect">
            <a:avLst/>
          </a:prstGeom>
          <a:noFill/>
        </p:spPr>
        <p:txBody>
          <a:bodyPr wrap="square" rtlCol="0">
            <a:spAutoFit/>
          </a:bodyPr>
          <a:lstStyle/>
          <a:p>
            <a:pPr algn="ctr"/>
            <a:r>
              <a:rPr lang="en-US" dirty="0">
                <a:solidFill>
                  <a:srgbClr val="853693"/>
                </a:solidFill>
                <a:latin typeface="Segoe UI" panose="020B0502040204020203" pitchFamily="34" charset="0"/>
              </a:rPr>
              <a:t>There are lessons to be learned in all attempts and failures</a:t>
            </a:r>
            <a:endParaRPr lang="en-US" dirty="0">
              <a:solidFill>
                <a:srgbClr val="853693"/>
              </a:solidFill>
            </a:endParaRPr>
          </a:p>
        </p:txBody>
      </p:sp>
    </p:spTree>
    <p:extLst>
      <p:ext uri="{BB962C8B-B14F-4D97-AF65-F5344CB8AC3E}">
        <p14:creationId xmlns:p14="http://schemas.microsoft.com/office/powerpoint/2010/main" val="3643867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gnifying glass on clear background">
            <a:extLst>
              <a:ext uri="{FF2B5EF4-FFF2-40B4-BE49-F238E27FC236}">
                <a16:creationId xmlns:a16="http://schemas.microsoft.com/office/drawing/2014/main" id="{A561D847-46B3-40C5-BCAC-26581BF79500}"/>
              </a:ext>
            </a:extLst>
          </p:cNvPr>
          <p:cNvPicPr>
            <a:picLocks noGrp="1" noChangeAspect="1"/>
          </p:cNvPicPr>
          <p:nvPr>
            <p:ph type="pic" sz="quarter" idx="17"/>
          </p:nvPr>
        </p:nvPicPr>
        <p:blipFill rotWithShape="1">
          <a:blip r:embed="rId2" cstate="screen">
            <a:extLst>
              <a:ext uri="{28A0092B-C50C-407E-A947-70E740481C1C}">
                <a14:useLocalDpi xmlns:a14="http://schemas.microsoft.com/office/drawing/2010/main"/>
              </a:ext>
            </a:extLst>
          </a:blip>
          <a:srcRect b="-135"/>
          <a:stretch/>
        </p:blipFill>
        <p:spPr>
          <a:xfrm>
            <a:off x="0" y="8806"/>
            <a:ext cx="5276115" cy="6505415"/>
          </a:xfrm>
        </p:spPr>
      </p:pic>
      <p:sp>
        <p:nvSpPr>
          <p:cNvPr id="3" name="Text Placeholder 2">
            <a:extLst>
              <a:ext uri="{FF2B5EF4-FFF2-40B4-BE49-F238E27FC236}">
                <a16:creationId xmlns:a16="http://schemas.microsoft.com/office/drawing/2014/main" id="{D6AAC57E-4F2F-4FD3-A18F-63D024CA14B9}"/>
              </a:ext>
            </a:extLst>
          </p:cNvPr>
          <p:cNvSpPr>
            <a:spLocks noGrp="1"/>
          </p:cNvSpPr>
          <p:nvPr>
            <p:ph type="body" sz="quarter" idx="18"/>
          </p:nvPr>
        </p:nvSpPr>
        <p:spPr>
          <a:xfrm>
            <a:off x="5837464" y="1676183"/>
            <a:ext cx="5609470" cy="3856390"/>
          </a:xfrm>
        </p:spPr>
        <p:txBody>
          <a:bodyPr/>
          <a:lstStyle/>
          <a:p>
            <a:pPr indent="0"/>
            <a:r>
              <a:rPr lang="en-US" dirty="0"/>
              <a:t>Certain strengths may be easy for you to </a:t>
            </a:r>
            <a:r>
              <a:rPr lang="en-US" dirty="0" err="1"/>
              <a:t>recognise</a:t>
            </a:r>
            <a:r>
              <a:rPr lang="en-US" dirty="0"/>
              <a:t>. For example, if you’re frequently asked to speak at conferences, public speaking may be one of your assets. Pinpointing other things you do well may take more self-evaluation.</a:t>
            </a:r>
          </a:p>
          <a:p>
            <a:pPr indent="0"/>
            <a:r>
              <a:rPr lang="en-US" dirty="0"/>
              <a:t>Let’s take a look at a </a:t>
            </a:r>
            <a:r>
              <a:rPr lang="en-US" b="1" dirty="0"/>
              <a:t>few questions </a:t>
            </a:r>
            <a:r>
              <a:rPr lang="en-US" dirty="0"/>
              <a:t>you can ask yourself that </a:t>
            </a:r>
            <a:r>
              <a:rPr lang="en-US" b="1" dirty="0"/>
              <a:t>provide insight </a:t>
            </a:r>
            <a:r>
              <a:rPr lang="en-US" dirty="0"/>
              <a:t>into potential strengths and your overall leadership style.</a:t>
            </a:r>
            <a:endParaRPr lang="en-IE" dirty="0"/>
          </a:p>
        </p:txBody>
      </p:sp>
      <p:sp>
        <p:nvSpPr>
          <p:cNvPr id="4" name="Text Placeholder 3">
            <a:extLst>
              <a:ext uri="{FF2B5EF4-FFF2-40B4-BE49-F238E27FC236}">
                <a16:creationId xmlns:a16="http://schemas.microsoft.com/office/drawing/2014/main" id="{5D458B16-81F9-48C9-A22D-EB3FBE299068}"/>
              </a:ext>
            </a:extLst>
          </p:cNvPr>
          <p:cNvSpPr>
            <a:spLocks noGrp="1"/>
          </p:cNvSpPr>
          <p:nvPr>
            <p:ph type="body" sz="quarter" idx="16"/>
          </p:nvPr>
        </p:nvSpPr>
        <p:spPr/>
        <p:txBody>
          <a:bodyPr>
            <a:normAutofit lnSpcReduction="10000"/>
          </a:bodyPr>
          <a:lstStyle/>
          <a:p>
            <a:r>
              <a:rPr lang="en-US" dirty="0"/>
              <a:t>Identifying your Strengths</a:t>
            </a:r>
            <a:endParaRPr lang="en-IE" dirty="0"/>
          </a:p>
        </p:txBody>
      </p:sp>
    </p:spTree>
    <p:extLst>
      <p:ext uri="{BB962C8B-B14F-4D97-AF65-F5344CB8AC3E}">
        <p14:creationId xmlns:p14="http://schemas.microsoft.com/office/powerpoint/2010/main" val="701129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Young woman thinking">
            <a:extLst>
              <a:ext uri="{FF2B5EF4-FFF2-40B4-BE49-F238E27FC236}">
                <a16:creationId xmlns:a16="http://schemas.microsoft.com/office/drawing/2014/main" id="{653543DA-5DED-422A-B7E4-A38CE16091E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b="-208"/>
          <a:stretch/>
        </p:blipFill>
        <p:spPr>
          <a:xfrm>
            <a:off x="8755811" y="0"/>
            <a:ext cx="3436189" cy="6872292"/>
          </a:xfrm>
        </p:spPr>
      </p:pic>
      <p:sp>
        <p:nvSpPr>
          <p:cNvPr id="3" name="Text Placeholder 2">
            <a:extLst>
              <a:ext uri="{FF2B5EF4-FFF2-40B4-BE49-F238E27FC236}">
                <a16:creationId xmlns:a16="http://schemas.microsoft.com/office/drawing/2014/main" id="{09E6E295-BC96-4092-8203-1E82618D975C}"/>
              </a:ext>
            </a:extLst>
          </p:cNvPr>
          <p:cNvSpPr>
            <a:spLocks noGrp="1"/>
          </p:cNvSpPr>
          <p:nvPr>
            <p:ph type="body" sz="quarter" idx="18"/>
          </p:nvPr>
        </p:nvSpPr>
        <p:spPr>
          <a:xfrm>
            <a:off x="407290" y="1507950"/>
            <a:ext cx="8348521" cy="4499817"/>
          </a:xfrm>
        </p:spPr>
        <p:txBody>
          <a:bodyPr>
            <a:normAutofit fontScale="92500"/>
          </a:bodyPr>
          <a:lstStyle/>
          <a:p>
            <a:pPr indent="0"/>
            <a:r>
              <a:rPr lang="en-US" b="1" dirty="0">
                <a:solidFill>
                  <a:srgbClr val="7030A0"/>
                </a:solidFill>
              </a:rPr>
              <a:t>Do you think and plan before you act? </a:t>
            </a:r>
            <a:r>
              <a:rPr lang="en-US" dirty="0"/>
              <a:t>If you prefer to consider multiple options before acting, you may be someone who has a talent for </a:t>
            </a:r>
            <a:r>
              <a:rPr lang="en-US" dirty="0" err="1"/>
              <a:t>analysing</a:t>
            </a:r>
            <a:r>
              <a:rPr lang="en-US" dirty="0"/>
              <a:t> situations.</a:t>
            </a:r>
          </a:p>
          <a:p>
            <a:pPr indent="0"/>
            <a:r>
              <a:rPr lang="en-US" b="1" dirty="0">
                <a:solidFill>
                  <a:srgbClr val="7030A0"/>
                </a:solidFill>
              </a:rPr>
              <a:t>Can you take complicated goals and make them clear for your team? </a:t>
            </a:r>
            <a:r>
              <a:rPr lang="en-US" dirty="0"/>
              <a:t>This is a sign of a leader who is both a strategic thinker and a good communicator. Your team knows what is expected of them and what steps they need to take.</a:t>
            </a:r>
          </a:p>
          <a:p>
            <a:pPr indent="0"/>
            <a:r>
              <a:rPr lang="en-US" b="1" dirty="0">
                <a:solidFill>
                  <a:srgbClr val="7030A0"/>
                </a:solidFill>
              </a:rPr>
              <a:t>Can you </a:t>
            </a:r>
            <a:r>
              <a:rPr lang="en-US" b="1" dirty="0" err="1">
                <a:solidFill>
                  <a:srgbClr val="7030A0"/>
                </a:solidFill>
              </a:rPr>
              <a:t>recognise</a:t>
            </a:r>
            <a:r>
              <a:rPr lang="en-US" b="1" dirty="0">
                <a:solidFill>
                  <a:srgbClr val="7030A0"/>
                </a:solidFill>
              </a:rPr>
              <a:t> a situation that calls for change? </a:t>
            </a:r>
            <a:r>
              <a:rPr lang="en-US" dirty="0"/>
              <a:t>If yes, you likely have a strong ability for analytical thinking. You can </a:t>
            </a:r>
            <a:r>
              <a:rPr lang="en-US" dirty="0" err="1"/>
              <a:t>visualise</a:t>
            </a:r>
            <a:r>
              <a:rPr lang="en-US" dirty="0"/>
              <a:t> what needs to happen to reach a desired outcome.</a:t>
            </a:r>
          </a:p>
          <a:p>
            <a:pPr indent="0"/>
            <a:r>
              <a:rPr lang="en-US" b="1" dirty="0">
                <a:solidFill>
                  <a:srgbClr val="7030A0"/>
                </a:solidFill>
              </a:rPr>
              <a:t>Do you look for ways to improve new ideas rather than discourage them? </a:t>
            </a:r>
            <a:r>
              <a:rPr lang="en-US" dirty="0"/>
              <a:t>If so, you have the ability to see both the flaws and the potential in an idea, which can be both a strategic and analytical skill.</a:t>
            </a:r>
            <a:endParaRPr lang="en-IE" dirty="0"/>
          </a:p>
        </p:txBody>
      </p:sp>
      <p:sp>
        <p:nvSpPr>
          <p:cNvPr id="4" name="Text Placeholder 3">
            <a:extLst>
              <a:ext uri="{FF2B5EF4-FFF2-40B4-BE49-F238E27FC236}">
                <a16:creationId xmlns:a16="http://schemas.microsoft.com/office/drawing/2014/main" id="{412DF4C7-5C76-4F0A-8441-2DA6D96B9975}"/>
              </a:ext>
            </a:extLst>
          </p:cNvPr>
          <p:cNvSpPr>
            <a:spLocks noGrp="1"/>
          </p:cNvSpPr>
          <p:nvPr>
            <p:ph type="body" sz="quarter" idx="16"/>
          </p:nvPr>
        </p:nvSpPr>
        <p:spPr>
          <a:xfrm>
            <a:off x="631880" y="499124"/>
            <a:ext cx="7179734" cy="580518"/>
          </a:xfrm>
        </p:spPr>
        <p:txBody>
          <a:bodyPr>
            <a:normAutofit lnSpcReduction="10000"/>
          </a:bodyPr>
          <a:lstStyle/>
          <a:p>
            <a:r>
              <a:rPr lang="en-IE" dirty="0"/>
              <a:t>Strategic / Analytical Leader</a:t>
            </a:r>
          </a:p>
        </p:txBody>
      </p:sp>
    </p:spTree>
    <p:extLst>
      <p:ext uri="{BB962C8B-B14F-4D97-AF65-F5344CB8AC3E}">
        <p14:creationId xmlns:p14="http://schemas.microsoft.com/office/powerpoint/2010/main" val="346509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CC9189-53C0-492C-B2C9-7C492FB237C3}"/>
              </a:ext>
            </a:extLst>
          </p:cNvPr>
          <p:cNvSpPr>
            <a:spLocks noGrp="1"/>
          </p:cNvSpPr>
          <p:nvPr>
            <p:ph type="body" sz="quarter" idx="18"/>
          </p:nvPr>
        </p:nvSpPr>
        <p:spPr>
          <a:xfrm>
            <a:off x="601578" y="1451811"/>
            <a:ext cx="7980947" cy="4226032"/>
          </a:xfrm>
        </p:spPr>
        <p:txBody>
          <a:bodyPr>
            <a:normAutofit fontScale="92500"/>
          </a:bodyPr>
          <a:lstStyle/>
          <a:p>
            <a:pPr indent="0"/>
            <a:r>
              <a:rPr lang="en-US" b="1" dirty="0">
                <a:solidFill>
                  <a:srgbClr val="7030A0"/>
                </a:solidFill>
              </a:rPr>
              <a:t>Do you provide others with direction and purpose? </a:t>
            </a:r>
            <a:r>
              <a:rPr lang="en-US" dirty="0"/>
              <a:t>This is typical of a leader with good communication and team-building skills.</a:t>
            </a:r>
          </a:p>
          <a:p>
            <a:pPr indent="0"/>
            <a:r>
              <a:rPr lang="en-US" b="1" dirty="0">
                <a:solidFill>
                  <a:srgbClr val="7030A0"/>
                </a:solidFill>
              </a:rPr>
              <a:t>Do you bring out enthusiasm and engagement in your team? </a:t>
            </a:r>
            <a:r>
              <a:rPr lang="en-US" dirty="0"/>
              <a:t>If you answered yes, this demonstrates that you are able to connect with other people to draw the desired outcome.</a:t>
            </a:r>
          </a:p>
          <a:p>
            <a:pPr indent="0"/>
            <a:r>
              <a:rPr lang="en-US" b="1" dirty="0">
                <a:solidFill>
                  <a:srgbClr val="7030A0"/>
                </a:solidFill>
              </a:rPr>
              <a:t>Do your employees/volunteers trust you? </a:t>
            </a:r>
            <a:r>
              <a:rPr lang="en-US" dirty="0"/>
              <a:t>If your team feels comfortable approaching you with ideas and concerns, this may indicate that you excel at building relationships.</a:t>
            </a:r>
          </a:p>
          <a:p>
            <a:pPr indent="0"/>
            <a:r>
              <a:rPr lang="en-US" b="1" dirty="0">
                <a:solidFill>
                  <a:srgbClr val="7030A0"/>
                </a:solidFill>
              </a:rPr>
              <a:t>Do you coach and mentor employees/volunteers? </a:t>
            </a:r>
            <a:r>
              <a:rPr lang="en-US" dirty="0"/>
              <a:t>If you are frequently sought after to provide coaching and mentoring, it indicates you have strong interpersonal skills.</a:t>
            </a:r>
            <a:endParaRPr lang="en-IE" dirty="0"/>
          </a:p>
        </p:txBody>
      </p:sp>
      <p:sp>
        <p:nvSpPr>
          <p:cNvPr id="4" name="Text Placeholder 3">
            <a:extLst>
              <a:ext uri="{FF2B5EF4-FFF2-40B4-BE49-F238E27FC236}">
                <a16:creationId xmlns:a16="http://schemas.microsoft.com/office/drawing/2014/main" id="{10721451-BA98-4589-942A-0FAC562FEA1B}"/>
              </a:ext>
            </a:extLst>
          </p:cNvPr>
          <p:cNvSpPr>
            <a:spLocks noGrp="1"/>
          </p:cNvSpPr>
          <p:nvPr>
            <p:ph type="body" sz="quarter" idx="16"/>
          </p:nvPr>
        </p:nvSpPr>
        <p:spPr>
          <a:xfrm>
            <a:off x="880533" y="575576"/>
            <a:ext cx="7179734" cy="580518"/>
          </a:xfrm>
        </p:spPr>
        <p:txBody>
          <a:bodyPr>
            <a:normAutofit lnSpcReduction="10000"/>
          </a:bodyPr>
          <a:lstStyle/>
          <a:p>
            <a:r>
              <a:rPr lang="en-IE" dirty="0"/>
              <a:t>Relationship-Based Leader</a:t>
            </a:r>
          </a:p>
        </p:txBody>
      </p:sp>
      <p:pic>
        <p:nvPicPr>
          <p:cNvPr id="12" name="Picture Placeholder 11" descr="Smiley face sticky notes">
            <a:extLst>
              <a:ext uri="{FF2B5EF4-FFF2-40B4-BE49-F238E27FC236}">
                <a16:creationId xmlns:a16="http://schemas.microsoft.com/office/drawing/2014/main" id="{ACE241C7-14A3-491B-AD06-DD9C8519D08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r="-24031"/>
          <a:stretch/>
        </p:blipFill>
        <p:spPr>
          <a:xfrm>
            <a:off x="8755811" y="0"/>
            <a:ext cx="3436189" cy="6872292"/>
          </a:xfrm>
        </p:spPr>
      </p:pic>
    </p:spTree>
    <p:extLst>
      <p:ext uri="{BB962C8B-B14F-4D97-AF65-F5344CB8AC3E}">
        <p14:creationId xmlns:p14="http://schemas.microsoft.com/office/powerpoint/2010/main" val="2851948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450808-39EB-4FC9-B6BE-1683DB306D71}"/>
              </a:ext>
            </a:extLst>
          </p:cNvPr>
          <p:cNvSpPr>
            <a:spLocks noGrp="1"/>
          </p:cNvSpPr>
          <p:nvPr>
            <p:ph type="body" sz="quarter" idx="18"/>
          </p:nvPr>
        </p:nvSpPr>
        <p:spPr>
          <a:xfrm>
            <a:off x="673768" y="1355558"/>
            <a:ext cx="7996990" cy="4346348"/>
          </a:xfrm>
        </p:spPr>
        <p:txBody>
          <a:bodyPr>
            <a:normAutofit/>
          </a:bodyPr>
          <a:lstStyle/>
          <a:p>
            <a:pPr indent="0"/>
            <a:r>
              <a:rPr lang="en-US" b="1" dirty="0">
                <a:solidFill>
                  <a:srgbClr val="7030A0"/>
                </a:solidFill>
              </a:rPr>
              <a:t>Do you follow through on objectives until the project is completed? </a:t>
            </a:r>
            <a:r>
              <a:rPr lang="en-US" dirty="0"/>
              <a:t>If your answer is yes, this indicates a results-driven personality. Others likely </a:t>
            </a:r>
            <a:r>
              <a:rPr lang="en-US" dirty="0" err="1"/>
              <a:t>recognise</a:t>
            </a:r>
            <a:r>
              <a:rPr lang="en-US" dirty="0"/>
              <a:t> that you can be counted on to deliver as promised.</a:t>
            </a:r>
          </a:p>
          <a:p>
            <a:pPr indent="0"/>
            <a:r>
              <a:rPr lang="en-US" b="1" dirty="0">
                <a:solidFill>
                  <a:srgbClr val="7030A0"/>
                </a:solidFill>
              </a:rPr>
              <a:t>Do many people seek your opinions? </a:t>
            </a:r>
            <a:r>
              <a:rPr lang="en-US" dirty="0"/>
              <a:t>If colleagues and friends frequently ask you to weigh in, it may indicate that you are respected for your technical and professional expertise. That is often a quality in a results-centric leader.</a:t>
            </a:r>
          </a:p>
          <a:p>
            <a:pPr indent="0"/>
            <a:r>
              <a:rPr lang="en-US" b="1" dirty="0">
                <a:solidFill>
                  <a:srgbClr val="7030A0"/>
                </a:solidFill>
              </a:rPr>
              <a:t>Do you go above and beyond what needs to be done? </a:t>
            </a:r>
            <a:r>
              <a:rPr lang="en-US" dirty="0"/>
              <a:t>If you regularly accomplish more than the bare minimum, you likely have a strong sense of initiative that helps you meet goals quickly.</a:t>
            </a:r>
            <a:endParaRPr lang="en-IE" dirty="0"/>
          </a:p>
        </p:txBody>
      </p:sp>
      <p:sp>
        <p:nvSpPr>
          <p:cNvPr id="4" name="Text Placeholder 3">
            <a:extLst>
              <a:ext uri="{FF2B5EF4-FFF2-40B4-BE49-F238E27FC236}">
                <a16:creationId xmlns:a16="http://schemas.microsoft.com/office/drawing/2014/main" id="{9C25270E-DE5C-4E62-A641-51D322D87B89}"/>
              </a:ext>
            </a:extLst>
          </p:cNvPr>
          <p:cNvSpPr>
            <a:spLocks noGrp="1"/>
          </p:cNvSpPr>
          <p:nvPr>
            <p:ph type="body" sz="quarter" idx="16"/>
          </p:nvPr>
        </p:nvSpPr>
        <p:spPr>
          <a:xfrm>
            <a:off x="880533" y="515166"/>
            <a:ext cx="7179734" cy="580518"/>
          </a:xfrm>
        </p:spPr>
        <p:txBody>
          <a:bodyPr>
            <a:normAutofit lnSpcReduction="10000"/>
          </a:bodyPr>
          <a:lstStyle/>
          <a:p>
            <a:r>
              <a:rPr lang="en-IE" dirty="0"/>
              <a:t>Results-Driven Leader</a:t>
            </a:r>
          </a:p>
        </p:txBody>
      </p:sp>
      <p:pic>
        <p:nvPicPr>
          <p:cNvPr id="10" name="Picture Placeholder 9" descr="Silver medal on gray background">
            <a:extLst>
              <a:ext uri="{FF2B5EF4-FFF2-40B4-BE49-F238E27FC236}">
                <a16:creationId xmlns:a16="http://schemas.microsoft.com/office/drawing/2014/main" id="{E48A4A82-1F50-4B83-B012-9C9FAFF7F0C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755811" y="0"/>
            <a:ext cx="3436189" cy="6872292"/>
          </a:xfrm>
        </p:spPr>
      </p:pic>
    </p:spTree>
    <p:extLst>
      <p:ext uri="{BB962C8B-B14F-4D97-AF65-F5344CB8AC3E}">
        <p14:creationId xmlns:p14="http://schemas.microsoft.com/office/powerpoint/2010/main" val="3184397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75429" y="1055450"/>
            <a:ext cx="1234440" cy="1188720"/>
          </a:xfrm>
          <a:prstGeom prst="flowChartConnector">
            <a:avLst/>
          </a:prstGeom>
          <a:solidFill>
            <a:srgbClr val="80318E"/>
          </a:solidFill>
          <a:ln>
            <a:solidFill>
              <a:srgbClr val="803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571313" y="2331488"/>
            <a:ext cx="10978262" cy="3899619"/>
          </a:xfrm>
        </p:spPr>
        <p:txBody>
          <a:bodyPr/>
          <a:lstStyle/>
          <a:p>
            <a:pPr algn="ctr"/>
            <a:r>
              <a:rPr lang="en-GB" sz="3000" dirty="0">
                <a:solidFill>
                  <a:srgbClr val="09446A"/>
                </a:solidFill>
              </a:rPr>
              <a:t>Take a sheet of paper and start writing…</a:t>
            </a:r>
          </a:p>
          <a:p>
            <a:endParaRPr lang="en-GB" dirty="0">
              <a:solidFill>
                <a:srgbClr val="09446A"/>
              </a:solidFill>
            </a:endParaRPr>
          </a:p>
          <a:p>
            <a:pPr marL="342900" indent="-342900">
              <a:buFont typeface="Wingdings" panose="05000000000000000000" pitchFamily="2" charset="2"/>
              <a:buChar char="ü"/>
            </a:pPr>
            <a:r>
              <a:rPr lang="en-GB" dirty="0">
                <a:solidFill>
                  <a:srgbClr val="09446A"/>
                </a:solidFill>
              </a:rPr>
              <a:t>Can you LIST 5 of your strengths?</a:t>
            </a:r>
          </a:p>
          <a:p>
            <a:endParaRPr lang="en-GB" dirty="0">
              <a:solidFill>
                <a:srgbClr val="09446A"/>
              </a:solidFill>
            </a:endParaRPr>
          </a:p>
          <a:p>
            <a:pPr marL="342900" indent="-342900">
              <a:buFont typeface="Wingdings" panose="05000000000000000000" pitchFamily="2" charset="2"/>
              <a:buChar char="ü"/>
            </a:pPr>
            <a:r>
              <a:rPr lang="en-GB" dirty="0">
                <a:solidFill>
                  <a:srgbClr val="09446A"/>
                </a:solidFill>
              </a:rPr>
              <a:t>What do these strengths tell you about your LEADERSHIP STYLE?</a:t>
            </a:r>
          </a:p>
          <a:p>
            <a:endParaRPr lang="en-GB" dirty="0">
              <a:solidFill>
                <a:srgbClr val="09446A"/>
              </a:solidFill>
            </a:endParaRPr>
          </a:p>
          <a:p>
            <a:pPr marL="342900" indent="-342900">
              <a:buFont typeface="Wingdings" panose="05000000000000000000" pitchFamily="2" charset="2"/>
              <a:buChar char="ü"/>
            </a:pPr>
            <a:r>
              <a:rPr lang="en-GB" dirty="0">
                <a:solidFill>
                  <a:srgbClr val="09446A"/>
                </a:solidFill>
              </a:rPr>
              <a:t>What can or have you learned from previous task attempts or failures? </a:t>
            </a:r>
          </a:p>
          <a:p>
            <a:pPr algn="ctr"/>
            <a:endParaRPr lang="en-GB"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3318713" y="451849"/>
            <a:ext cx="5623561" cy="633215"/>
          </a:xfrm>
        </p:spPr>
        <p:txBody>
          <a:bodyPr/>
          <a:lstStyle/>
          <a:p>
            <a:r>
              <a:rPr lang="en-GB" dirty="0">
                <a:solidFill>
                  <a:srgbClr val="80318E"/>
                </a:solidFill>
              </a:rPr>
              <a:t>SELF ASSESSMENT ACTIVITY</a:t>
            </a:r>
          </a:p>
          <a:p>
            <a:endParaRPr lang="en-GB" dirty="0">
              <a:solidFill>
                <a:srgbClr val="80318E"/>
              </a:solidFill>
            </a:endParaRPr>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44398" y="1350780"/>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30841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00446-F860-322A-8B2B-419A24283359}"/>
              </a:ext>
            </a:extLst>
          </p:cNvPr>
          <p:cNvSpPr>
            <a:spLocks noGrp="1"/>
          </p:cNvSpPr>
          <p:nvPr>
            <p:ph type="body" sz="quarter" idx="17"/>
          </p:nvPr>
        </p:nvSpPr>
        <p:spPr>
          <a:xfrm>
            <a:off x="2195465" y="726107"/>
            <a:ext cx="6491335" cy="1140145"/>
          </a:xfrm>
        </p:spPr>
        <p:txBody>
          <a:bodyPr>
            <a:normAutofit fontScale="70000" lnSpcReduction="20000"/>
          </a:bodyPr>
          <a:lstStyle/>
          <a:p>
            <a:r>
              <a:rPr lang="en-US" dirty="0"/>
              <a:t>Daring Leadership Assessment</a:t>
            </a:r>
            <a:r>
              <a:rPr lang="hr-BA" dirty="0"/>
              <a:t> by </a:t>
            </a:r>
          </a:p>
          <a:p>
            <a:r>
              <a:rPr lang="en-US" b="1" dirty="0" err="1">
                <a:solidFill>
                  <a:srgbClr val="92D050"/>
                </a:solidFill>
              </a:rPr>
              <a:t>Brené</a:t>
            </a:r>
            <a:r>
              <a:rPr lang="en-US" b="1" dirty="0">
                <a:solidFill>
                  <a:srgbClr val="92D050"/>
                </a:solidFill>
              </a:rPr>
              <a:t> </a:t>
            </a:r>
            <a:r>
              <a:rPr lang="hr-BA" b="1" dirty="0">
                <a:solidFill>
                  <a:srgbClr val="92D050"/>
                </a:solidFill>
              </a:rPr>
              <a:t>Brown</a:t>
            </a:r>
            <a:endParaRPr lang="en-US" b="1" dirty="0">
              <a:solidFill>
                <a:srgbClr val="92D050"/>
              </a:solidFill>
            </a:endParaRPr>
          </a:p>
        </p:txBody>
      </p:sp>
      <p:pic>
        <p:nvPicPr>
          <p:cNvPr id="13" name="Picture Placeholder 12" descr="A picture containing person, holding&#10;&#10;Description automatically generated">
            <a:extLst>
              <a:ext uri="{FF2B5EF4-FFF2-40B4-BE49-F238E27FC236}">
                <a16:creationId xmlns:a16="http://schemas.microsoft.com/office/drawing/2014/main" id="{BB9AC174-8C5E-DF8F-5DCF-F486B8943AA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6756401" y="1151285"/>
            <a:ext cx="5435599" cy="5706715"/>
          </a:xfrm>
        </p:spPr>
      </p:pic>
      <p:grpSp>
        <p:nvGrpSpPr>
          <p:cNvPr id="5" name="Google Shape;518;p39">
            <a:extLst>
              <a:ext uri="{FF2B5EF4-FFF2-40B4-BE49-F238E27FC236}">
                <a16:creationId xmlns:a16="http://schemas.microsoft.com/office/drawing/2014/main" id="{5E48D65F-FE0B-0727-97A4-65DCF1A86003}"/>
              </a:ext>
            </a:extLst>
          </p:cNvPr>
          <p:cNvGrpSpPr/>
          <p:nvPr/>
        </p:nvGrpSpPr>
        <p:grpSpPr>
          <a:xfrm>
            <a:off x="929523" y="1008309"/>
            <a:ext cx="496501" cy="563769"/>
            <a:chOff x="1923675" y="1633650"/>
            <a:chExt cx="436000" cy="435975"/>
          </a:xfrm>
          <a:solidFill>
            <a:schemeClr val="bg1"/>
          </a:solidFill>
        </p:grpSpPr>
        <p:sp>
          <p:nvSpPr>
            <p:cNvPr id="6" name="Google Shape;519;p39">
              <a:extLst>
                <a:ext uri="{FF2B5EF4-FFF2-40B4-BE49-F238E27FC236}">
                  <a16:creationId xmlns:a16="http://schemas.microsoft.com/office/drawing/2014/main" id="{F1C475BB-0FF8-BCB9-5698-9FEB00BFAE0D}"/>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48933A3D-76FA-EA1C-2A36-F60350B3044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624B1C14-9AB2-5888-96CB-D001C046D880}"/>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61053BAB-ABA3-5E2A-7BF4-1CAA4C438018}"/>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31732997-E399-2F95-7AE4-B6B8400507A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898EED77-B905-1D11-468A-17C5C5DC43A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F1E88A2F-D20A-ED9E-56FA-03652E1EE7F3}"/>
              </a:ext>
            </a:extLst>
          </p:cNvPr>
          <p:cNvSpPr txBox="1"/>
          <p:nvPr/>
        </p:nvSpPr>
        <p:spPr>
          <a:xfrm>
            <a:off x="152399" y="2080562"/>
            <a:ext cx="6924675" cy="3170099"/>
          </a:xfrm>
          <a:prstGeom prst="rect">
            <a:avLst/>
          </a:prstGeom>
          <a:noFill/>
        </p:spPr>
        <p:txBody>
          <a:bodyPr wrap="square" rtlCol="0">
            <a:spAutoFit/>
          </a:bodyPr>
          <a:lstStyle/>
          <a:p>
            <a:r>
              <a:rPr lang="en-US" sz="2000" b="0" dirty="0">
                <a:solidFill>
                  <a:schemeClr val="bg1"/>
                </a:solidFill>
                <a:effectLst/>
              </a:rPr>
              <a:t>Daring leadership is a collection of four skill sets that are teachable, observable, and measurable: Rumbling with Vulnerability, Living into our Values, Braving Trust, and Learning to Rise.</a:t>
            </a:r>
            <a:endParaRPr lang="hr-BA" sz="2000" b="0" dirty="0">
              <a:solidFill>
                <a:schemeClr val="bg1"/>
              </a:solidFill>
              <a:effectLst/>
            </a:endParaRPr>
          </a:p>
          <a:p>
            <a:endParaRPr lang="en-US" sz="2000" dirty="0">
              <a:solidFill>
                <a:schemeClr val="bg1"/>
              </a:solidFill>
            </a:endParaRPr>
          </a:p>
          <a:p>
            <a:r>
              <a:rPr lang="en-US" sz="2000" b="0" dirty="0">
                <a:solidFill>
                  <a:schemeClr val="bg1"/>
                </a:solidFill>
                <a:effectLst/>
              </a:rPr>
              <a:t>The Daring Leadership Assessment will help you gauge your strengths and your opportunities for growth as a daring leader. </a:t>
            </a:r>
            <a:endParaRPr lang="hr-BA" sz="2000" b="0" dirty="0">
              <a:solidFill>
                <a:schemeClr val="bg1"/>
              </a:solidFill>
              <a:effectLst/>
            </a:endParaRPr>
          </a:p>
          <a:p>
            <a:endParaRPr lang="hr-BA" sz="2000" dirty="0"/>
          </a:p>
          <a:p>
            <a:endParaRPr lang="hr-BA" sz="2000" b="0" dirty="0">
              <a:effectLst/>
            </a:endParaRPr>
          </a:p>
          <a:p>
            <a:r>
              <a:rPr lang="en-US" sz="2000" b="0" dirty="0">
                <a:effectLst/>
              </a:rPr>
              <a:t> </a:t>
            </a:r>
            <a:endParaRPr lang="en-US" sz="2000" dirty="0"/>
          </a:p>
        </p:txBody>
      </p:sp>
      <p:sp>
        <p:nvSpPr>
          <p:cNvPr id="16" name="TextBox 15">
            <a:extLst>
              <a:ext uri="{FF2B5EF4-FFF2-40B4-BE49-F238E27FC236}">
                <a16:creationId xmlns:a16="http://schemas.microsoft.com/office/drawing/2014/main" id="{1E66A0A9-2924-B423-B692-5CC2207EFF88}"/>
              </a:ext>
            </a:extLst>
          </p:cNvPr>
          <p:cNvSpPr txBox="1"/>
          <p:nvPr/>
        </p:nvSpPr>
        <p:spPr>
          <a:xfrm>
            <a:off x="285008" y="5019828"/>
            <a:ext cx="6659456" cy="461665"/>
          </a:xfrm>
          <a:prstGeom prst="rect">
            <a:avLst/>
          </a:prstGeom>
          <a:noFill/>
        </p:spPr>
        <p:txBody>
          <a:bodyPr wrap="square">
            <a:spAutoFit/>
          </a:bodyPr>
          <a:lstStyle/>
          <a:p>
            <a:r>
              <a:rPr lang="en-US" sz="2400" dirty="0">
                <a:hlinkClick r:id="rId3"/>
              </a:rPr>
              <a:t>https://daretolead.brenebrown.com/assessment/</a:t>
            </a:r>
            <a:r>
              <a:rPr lang="hr-BA" sz="2400" dirty="0"/>
              <a:t> </a:t>
            </a:r>
            <a:endParaRPr lang="en-US" sz="2400" dirty="0"/>
          </a:p>
        </p:txBody>
      </p:sp>
    </p:spTree>
    <p:extLst>
      <p:ext uri="{BB962C8B-B14F-4D97-AF65-F5344CB8AC3E}">
        <p14:creationId xmlns:p14="http://schemas.microsoft.com/office/powerpoint/2010/main" val="468863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nvPr>
        </p:nvSpPr>
        <p:spPr>
          <a:xfrm>
            <a:off x="2304507" y="432283"/>
            <a:ext cx="4657767" cy="2561791"/>
          </a:xfrm>
        </p:spPr>
        <p:txBody>
          <a:bodyPr>
            <a:normAutofit/>
          </a:bodyPr>
          <a:lstStyle/>
          <a:p>
            <a:r>
              <a:rPr lang="en-US" dirty="0"/>
              <a:t>How to USE your Strengths</a:t>
            </a:r>
            <a:endParaRPr lang="en-IE" dirty="0"/>
          </a:p>
        </p:txBody>
      </p:sp>
      <p:sp>
        <p:nvSpPr>
          <p:cNvPr id="3" name="Text Placeholder 2">
            <a:extLst>
              <a:ext uri="{FF2B5EF4-FFF2-40B4-BE49-F238E27FC236}">
                <a16:creationId xmlns:a16="http://schemas.microsoft.com/office/drawing/2014/main" id="{04C26F8D-0852-45CE-AAEE-9F411121EE0F}"/>
              </a:ext>
            </a:extLst>
          </p:cNvPr>
          <p:cNvSpPr>
            <a:spLocks noGrp="1"/>
          </p:cNvSpPr>
          <p:nvPr>
            <p:ph type="body" sz="quarter" idx="18"/>
          </p:nvPr>
        </p:nvSpPr>
        <p:spPr/>
        <p:txBody>
          <a:bodyPr/>
          <a:lstStyle/>
          <a:p>
            <a:r>
              <a:rPr lang="en-US" dirty="0"/>
              <a:t>4</a:t>
            </a:r>
            <a:endParaRPr lang="en-IE" dirty="0"/>
          </a:p>
        </p:txBody>
      </p:sp>
      <p:pic>
        <p:nvPicPr>
          <p:cNvPr id="7" name="Picture Placeholder 6" descr="A growing plant">
            <a:extLst>
              <a:ext uri="{FF2B5EF4-FFF2-40B4-BE49-F238E27FC236}">
                <a16:creationId xmlns:a16="http://schemas.microsoft.com/office/drawing/2014/main" id="{F7758CD5-C6E3-4521-9760-05EC5BB7628B}"/>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t="-168"/>
          <a:stretch/>
        </p:blipFill>
        <p:spPr>
          <a:xfrm>
            <a:off x="6756402" y="1141712"/>
            <a:ext cx="5435599" cy="5706715"/>
          </a:xfrm>
        </p:spPr>
      </p:pic>
    </p:spTree>
    <p:extLst>
      <p:ext uri="{BB962C8B-B14F-4D97-AF65-F5344CB8AC3E}">
        <p14:creationId xmlns:p14="http://schemas.microsoft.com/office/powerpoint/2010/main" val="1610746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A5B5E0-2C88-475A-B6E2-F4736843F327}"/>
              </a:ext>
            </a:extLst>
          </p:cNvPr>
          <p:cNvSpPr>
            <a:spLocks noGrp="1"/>
          </p:cNvSpPr>
          <p:nvPr>
            <p:ph type="body" sz="quarter" idx="18"/>
          </p:nvPr>
        </p:nvSpPr>
        <p:spPr>
          <a:xfrm>
            <a:off x="734714" y="1311979"/>
            <a:ext cx="11152486" cy="5245232"/>
          </a:xfrm>
        </p:spPr>
        <p:txBody>
          <a:bodyPr>
            <a:normAutofit fontScale="92500" lnSpcReduction="10000"/>
          </a:bodyPr>
          <a:lstStyle/>
          <a:p>
            <a:pPr marL="0" indent="0" algn="l"/>
            <a:r>
              <a:rPr lang="en-US" b="0" i="0" dirty="0">
                <a:effectLst/>
              </a:rPr>
              <a:t>Now that you have a sense of what you do best, it’s time to figure out how to leverage your skills. Let’s look at three leadership styles based on your core strengths and how to manage most effectively depending on your style:</a:t>
            </a:r>
          </a:p>
          <a:p>
            <a:pPr marL="0" indent="0" algn="l">
              <a:buFont typeface="Arial" panose="020B0604020202020204" pitchFamily="34" charset="0"/>
              <a:buChar char="•"/>
            </a:pPr>
            <a:r>
              <a:rPr lang="en-US" b="1" i="0" dirty="0">
                <a:effectLst/>
              </a:rPr>
              <a:t>Strategic / analytical leader:</a:t>
            </a:r>
            <a:r>
              <a:rPr lang="en-US" b="0" i="0" dirty="0">
                <a:effectLst/>
              </a:rPr>
              <a:t> If you have strategic and analytical strengths, you should not feel pressured to make snap decisions. Your strength lies in your ability to step back and see the big picture. You function best when you give yourself time to absorb all the facts first, and then offer your insight and provide direction to your team.</a:t>
            </a:r>
          </a:p>
          <a:p>
            <a:pPr marL="0" indent="0" algn="l">
              <a:buFont typeface="Arial" panose="020B0604020202020204" pitchFamily="34" charset="0"/>
              <a:buChar char="•"/>
            </a:pPr>
            <a:r>
              <a:rPr lang="en-US" b="1" i="0" dirty="0">
                <a:effectLst/>
              </a:rPr>
              <a:t>Relationship-based leader: </a:t>
            </a:r>
            <a:r>
              <a:rPr lang="en-US" b="0" i="0" dirty="0">
                <a:effectLst/>
              </a:rPr>
              <a:t>If you have a talent for building relationships and communicating, you probably excel at motivating a team. Use these skills to encourage your direct reports to share ideas and collaborate. A leader who is skilled at relationship building will likely inspire loyalty and engagement, resulting in </a:t>
            </a:r>
            <a:r>
              <a:rPr lang="en-US" b="0" i="0" u="sng" dirty="0">
                <a:effectLst/>
                <a:hlinkClick r:id="rId2">
                  <a:extLst>
                    <a:ext uri="{A12FA001-AC4F-418D-AE19-62706E023703}">
                      <ahyp:hlinkClr xmlns:ahyp="http://schemas.microsoft.com/office/drawing/2018/hyperlinkcolor" val="tx"/>
                    </a:ext>
                  </a:extLst>
                </a:hlinkClick>
              </a:rPr>
              <a:t>employees who do their best work</a:t>
            </a:r>
            <a:r>
              <a:rPr lang="en-US" b="0" i="0" dirty="0">
                <a:effectLst/>
              </a:rPr>
              <a:t>.</a:t>
            </a:r>
          </a:p>
          <a:p>
            <a:pPr marL="0" indent="0" algn="l">
              <a:buFont typeface="Arial" panose="020B0604020202020204" pitchFamily="34" charset="0"/>
              <a:buChar char="•"/>
            </a:pPr>
            <a:r>
              <a:rPr lang="en-US" b="1" i="0" dirty="0">
                <a:effectLst/>
              </a:rPr>
              <a:t>Results-driven leader: </a:t>
            </a:r>
            <a:r>
              <a:rPr lang="en-US" b="0" i="0" dirty="0">
                <a:effectLst/>
              </a:rPr>
              <a:t>These leaders are the ones everyone relies on to do the heavy lifting. That’s because you’re </a:t>
            </a:r>
            <a:r>
              <a:rPr lang="en-US" b="0" i="0" dirty="0" err="1">
                <a:effectLst/>
              </a:rPr>
              <a:t>recognised</a:t>
            </a:r>
            <a:r>
              <a:rPr lang="en-US" b="0" i="0" dirty="0">
                <a:effectLst/>
              </a:rPr>
              <a:t> as someone who can meet goals and achieve results. </a:t>
            </a:r>
            <a:r>
              <a:rPr lang="en-US" b="0" i="0" u="sng" dirty="0">
                <a:effectLst/>
                <a:hlinkClick r:id="rId3">
                  <a:extLst>
                    <a:ext uri="{A12FA001-AC4F-418D-AE19-62706E023703}">
                      <ahyp:hlinkClr xmlns:ahyp="http://schemas.microsoft.com/office/drawing/2018/hyperlinkcolor" val="tx"/>
                    </a:ext>
                  </a:extLst>
                </a:hlinkClick>
              </a:rPr>
              <a:t>People want to work for you</a:t>
            </a:r>
            <a:r>
              <a:rPr lang="en-US" b="0" i="0" dirty="0">
                <a:effectLst/>
              </a:rPr>
              <a:t>, and other companies or </a:t>
            </a:r>
            <a:r>
              <a:rPr lang="en-US" b="0" i="0" dirty="0" err="1">
                <a:effectLst/>
              </a:rPr>
              <a:t>organisations</a:t>
            </a:r>
            <a:r>
              <a:rPr lang="en-US" b="0" i="0" dirty="0">
                <a:effectLst/>
              </a:rPr>
              <a:t> want to do business with you.</a:t>
            </a:r>
          </a:p>
          <a:p>
            <a:pPr marL="0" indent="0" algn="l"/>
            <a:endParaRPr lang="en-US" b="1" i="0" dirty="0">
              <a:solidFill>
                <a:srgbClr val="7F308C"/>
              </a:solidFill>
              <a:effectLst/>
            </a:endParaRPr>
          </a:p>
          <a:p>
            <a:pPr marL="0" indent="0" algn="l"/>
            <a:r>
              <a:rPr lang="en-US" b="1" i="0" dirty="0" err="1">
                <a:solidFill>
                  <a:srgbClr val="7F308C"/>
                </a:solidFill>
                <a:effectLst/>
              </a:rPr>
              <a:t>Recognising</a:t>
            </a:r>
            <a:r>
              <a:rPr lang="en-US" b="1" i="0" dirty="0">
                <a:solidFill>
                  <a:srgbClr val="7F308C"/>
                </a:solidFill>
                <a:effectLst/>
              </a:rPr>
              <a:t> what you do best and leveraging those strengths is key to good leadership</a:t>
            </a:r>
          </a:p>
          <a:p>
            <a:pPr marL="0" indent="0"/>
            <a:endParaRPr lang="en-IE" dirty="0"/>
          </a:p>
        </p:txBody>
      </p:sp>
      <p:sp>
        <p:nvSpPr>
          <p:cNvPr id="3" name="Text Placeholder 2">
            <a:extLst>
              <a:ext uri="{FF2B5EF4-FFF2-40B4-BE49-F238E27FC236}">
                <a16:creationId xmlns:a16="http://schemas.microsoft.com/office/drawing/2014/main" id="{69D95ECE-139D-4A38-9A68-8373E72A5C3F}"/>
              </a:ext>
            </a:extLst>
          </p:cNvPr>
          <p:cNvSpPr>
            <a:spLocks noGrp="1"/>
          </p:cNvSpPr>
          <p:nvPr>
            <p:ph type="body" sz="quarter" idx="16"/>
          </p:nvPr>
        </p:nvSpPr>
        <p:spPr>
          <a:xfrm>
            <a:off x="734714" y="442703"/>
            <a:ext cx="10834985" cy="580518"/>
          </a:xfrm>
        </p:spPr>
        <p:txBody>
          <a:bodyPr>
            <a:normAutofit lnSpcReduction="10000"/>
          </a:bodyPr>
          <a:lstStyle/>
          <a:p>
            <a:r>
              <a:rPr lang="en-US" dirty="0"/>
              <a:t>Using your Strengths…</a:t>
            </a:r>
            <a:endParaRPr lang="en-IE" dirty="0"/>
          </a:p>
        </p:txBody>
      </p:sp>
    </p:spTree>
    <p:extLst>
      <p:ext uri="{BB962C8B-B14F-4D97-AF65-F5344CB8AC3E}">
        <p14:creationId xmlns:p14="http://schemas.microsoft.com/office/powerpoint/2010/main" val="2170719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nvPr>
        </p:nvSpPr>
        <p:spPr>
          <a:xfrm>
            <a:off x="2304507" y="432283"/>
            <a:ext cx="4657767" cy="2561791"/>
          </a:xfrm>
        </p:spPr>
        <p:txBody>
          <a:bodyPr>
            <a:normAutofit/>
          </a:bodyPr>
          <a:lstStyle/>
          <a:p>
            <a:r>
              <a:rPr lang="en-US" dirty="0"/>
              <a:t>Strong Leadership versus Weak Leadership</a:t>
            </a:r>
            <a:endParaRPr lang="en-IE" dirty="0"/>
          </a:p>
        </p:txBody>
      </p:sp>
      <p:sp>
        <p:nvSpPr>
          <p:cNvPr id="3" name="Text Placeholder 2">
            <a:extLst>
              <a:ext uri="{FF2B5EF4-FFF2-40B4-BE49-F238E27FC236}">
                <a16:creationId xmlns:a16="http://schemas.microsoft.com/office/drawing/2014/main" id="{04C26F8D-0852-45CE-AAEE-9F411121EE0F}"/>
              </a:ext>
            </a:extLst>
          </p:cNvPr>
          <p:cNvSpPr>
            <a:spLocks noGrp="1"/>
          </p:cNvSpPr>
          <p:nvPr>
            <p:ph type="body" sz="quarter" idx="18"/>
          </p:nvPr>
        </p:nvSpPr>
        <p:spPr/>
        <p:txBody>
          <a:bodyPr/>
          <a:lstStyle/>
          <a:p>
            <a:r>
              <a:rPr lang="en-US" dirty="0"/>
              <a:t>1</a:t>
            </a:r>
            <a:endParaRPr lang="en-IE" dirty="0"/>
          </a:p>
        </p:txBody>
      </p:sp>
      <p:pic>
        <p:nvPicPr>
          <p:cNvPr id="9" name="Picture Placeholder 8" descr="One red balloon flying away from other white balloons">
            <a:extLst>
              <a:ext uri="{FF2B5EF4-FFF2-40B4-BE49-F238E27FC236}">
                <a16:creationId xmlns:a16="http://schemas.microsoft.com/office/drawing/2014/main" id="{0D9C5774-7F5D-4934-81F5-806E2D475CC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2015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2998B3-7831-43D4-9318-ED73A421937C}"/>
              </a:ext>
            </a:extLst>
          </p:cNvPr>
          <p:cNvSpPr>
            <a:spLocks noGrp="1"/>
          </p:cNvSpPr>
          <p:nvPr>
            <p:ph type="body" sz="quarter" idx="16"/>
          </p:nvPr>
        </p:nvSpPr>
        <p:spPr>
          <a:xfrm>
            <a:off x="521164" y="4367463"/>
            <a:ext cx="5278651" cy="1900990"/>
          </a:xfrm>
        </p:spPr>
        <p:txBody>
          <a:bodyPr>
            <a:normAutofit fontScale="92500" lnSpcReduction="10000"/>
          </a:bodyPr>
          <a:lstStyle/>
          <a:p>
            <a:r>
              <a:rPr lang="hr-BA" dirty="0"/>
              <a:t>Case studies</a:t>
            </a:r>
            <a:r>
              <a:rPr lang="en-US" dirty="0"/>
              <a:t> showing examples of Women using their strengths in the Third Sector…</a:t>
            </a:r>
          </a:p>
        </p:txBody>
      </p:sp>
    </p:spTree>
    <p:extLst>
      <p:ext uri="{BB962C8B-B14F-4D97-AF65-F5344CB8AC3E}">
        <p14:creationId xmlns:p14="http://schemas.microsoft.com/office/powerpoint/2010/main" val="1587571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41A493-49E5-4B38-B33B-8784D8034052}"/>
              </a:ext>
            </a:extLst>
          </p:cNvPr>
          <p:cNvSpPr>
            <a:spLocks noGrp="1"/>
          </p:cNvSpPr>
          <p:nvPr>
            <p:ph type="body" sz="quarter" idx="18"/>
          </p:nvPr>
        </p:nvSpPr>
        <p:spPr>
          <a:xfrm>
            <a:off x="660402" y="1842141"/>
            <a:ext cx="5435598" cy="4434834"/>
          </a:xfrm>
        </p:spPr>
        <p:txBody>
          <a:bodyPr>
            <a:normAutofit fontScale="92500" lnSpcReduction="20000"/>
          </a:bodyPr>
          <a:lstStyle/>
          <a:p>
            <a:pPr marL="0" indent="0"/>
            <a:r>
              <a:rPr lang="en-GB" dirty="0">
                <a:effectLst/>
                <a:latin typeface="Calibri" panose="020F0502020204030204" pitchFamily="34" charset="0"/>
                <a:ea typeface="Calibri" panose="020F0502020204030204" pitchFamily="34" charset="0"/>
                <a:cs typeface="Times New Roman" panose="02020603050405020304" pitchFamily="18" charset="0"/>
              </a:rPr>
              <a:t>First Steps Women’s Centre is a third sector organisation </a:t>
            </a:r>
            <a:r>
              <a:rPr lang="hr-BA" dirty="0">
                <a:effectLst/>
                <a:latin typeface="Calibri" panose="020F0502020204030204" pitchFamily="34" charset="0"/>
                <a:ea typeface="Calibri" panose="020F0502020204030204" pitchFamily="34" charset="0"/>
                <a:cs typeface="Times New Roman" panose="02020603050405020304" pitchFamily="18" charset="0"/>
              </a:rPr>
              <a:t>that</a:t>
            </a:r>
            <a:r>
              <a:rPr lang="en-GB" dirty="0">
                <a:effectLst/>
                <a:latin typeface="Calibri" panose="020F0502020204030204" pitchFamily="34" charset="0"/>
                <a:ea typeface="Calibri" panose="020F0502020204030204" pitchFamily="34" charset="0"/>
                <a:cs typeface="Times New Roman" panose="02020603050405020304" pitchFamily="18" charset="0"/>
              </a:rPr>
              <a:t> provides training and support to women within Mid Ulster in Northern Ireland.</a:t>
            </a:r>
          </a:p>
          <a:p>
            <a:pPr marL="0" indent="0"/>
            <a:r>
              <a:rPr lang="en-GB" dirty="0">
                <a:effectLst/>
                <a:latin typeface="Calibri" panose="020F0502020204030204" pitchFamily="34" charset="0"/>
                <a:ea typeface="Calibri" panose="020F0502020204030204" pitchFamily="34" charset="0"/>
                <a:cs typeface="Times New Roman" panose="02020603050405020304" pitchFamily="18" charset="0"/>
              </a:rPr>
              <a:t>When women come to the Centre, they often lack confidence in their own abilities and FSWC is often their first step back to a learning environment and providing a few hours of ‘me time’ where they can concentrate on themselves rather than focusing on their other commitments.</a:t>
            </a:r>
          </a:p>
          <a:p>
            <a:pPr marL="0" indent="0"/>
            <a:r>
              <a:rPr lang="en-GB" dirty="0">
                <a:latin typeface="Calibri" panose="020F0502020204030204" pitchFamily="34" charset="0"/>
                <a:ea typeface="Calibri" panose="020F0502020204030204" pitchFamily="34" charset="0"/>
                <a:cs typeface="Times New Roman" panose="02020603050405020304" pitchFamily="18" charset="0"/>
              </a:rPr>
              <a:t>This is the first step in supporting women to identify their own strengths as leaders.  FSWC have successfully provided solutions to the challenges often met by women and offer a ‘safe space’ for learning and development.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sz="3200" dirty="0"/>
          </a:p>
        </p:txBody>
      </p:sp>
      <p:sp>
        <p:nvSpPr>
          <p:cNvPr id="3" name="Text Placeholder 2">
            <a:extLst>
              <a:ext uri="{FF2B5EF4-FFF2-40B4-BE49-F238E27FC236}">
                <a16:creationId xmlns:a16="http://schemas.microsoft.com/office/drawing/2014/main" id="{C42CC4DD-04A2-45B0-871E-54913F3B8DBB}"/>
              </a:ext>
            </a:extLst>
          </p:cNvPr>
          <p:cNvSpPr>
            <a:spLocks noGrp="1"/>
          </p:cNvSpPr>
          <p:nvPr>
            <p:ph type="body" sz="quarter" idx="16"/>
          </p:nvPr>
        </p:nvSpPr>
        <p:spPr>
          <a:xfrm>
            <a:off x="734714" y="435582"/>
            <a:ext cx="6872717" cy="1280096"/>
          </a:xfrm>
        </p:spPr>
        <p:txBody>
          <a:bodyPr>
            <a:normAutofit fontScale="92500"/>
          </a:bodyPr>
          <a:lstStyle/>
          <a:p>
            <a:pPr algn="ctr"/>
            <a:r>
              <a:rPr lang="en-GB" dirty="0">
                <a:solidFill>
                  <a:srgbClr val="FFFF00"/>
                </a:solidFill>
              </a:rPr>
              <a:t>Breaking Barriers to Discover Strengths</a:t>
            </a:r>
          </a:p>
          <a:p>
            <a:pPr algn="ctr"/>
            <a:r>
              <a:rPr lang="en-GB" sz="2900" dirty="0">
                <a:solidFill>
                  <a:srgbClr val="FFFF00"/>
                </a:solidFill>
              </a:rPr>
              <a:t>First Steps Women’s Centre, Dungannon</a:t>
            </a:r>
            <a:endParaRPr lang="en-US" sz="2900" dirty="0"/>
          </a:p>
        </p:txBody>
      </p:sp>
      <p:pic>
        <p:nvPicPr>
          <p:cNvPr id="9" name="Picture Placeholder 8" descr="A group of women in blue shirts&#10;&#10;Description automatically generated with medium confidence">
            <a:extLst>
              <a:ext uri="{FF2B5EF4-FFF2-40B4-BE49-F238E27FC236}">
                <a16:creationId xmlns:a16="http://schemas.microsoft.com/office/drawing/2014/main" id="{75B40505-F10E-4BAC-AD1B-9724CF3CA79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08786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3566E5-F7EC-C14B-81A7-E7B5A6FEFA4F}"/>
              </a:ext>
            </a:extLst>
          </p:cNvPr>
          <p:cNvSpPr>
            <a:spLocks noGrp="1"/>
          </p:cNvSpPr>
          <p:nvPr>
            <p:ph type="body" sz="quarter" idx="20"/>
          </p:nvPr>
        </p:nvSpPr>
        <p:spPr>
          <a:xfrm>
            <a:off x="5577263" y="1365362"/>
            <a:ext cx="6467475" cy="4234980"/>
          </a:xfrm>
        </p:spPr>
        <p:txBody>
          <a:bodyPr/>
          <a:lstStyle/>
          <a:p>
            <a:pPr>
              <a:lnSpc>
                <a:spcPct val="107000"/>
              </a:lnSpc>
              <a:spcAft>
                <a:spcPts val="800"/>
              </a:spcAft>
            </a:pPr>
            <a:r>
              <a:rPr lang="en-GB" sz="2200" dirty="0">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Quite often potential female leaders are unable to access training due to lack of </a:t>
            </a:r>
            <a:r>
              <a:rPr lang="en-GB" sz="2200" b="1" dirty="0">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childcare</a:t>
            </a:r>
            <a:r>
              <a:rPr lang="en-GB" sz="2200" dirty="0">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 options and </a:t>
            </a:r>
            <a:r>
              <a:rPr lang="en-GB" sz="2200" b="1" dirty="0">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transport</a:t>
            </a:r>
            <a:r>
              <a:rPr lang="en-GB" sz="2200" dirty="0">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 issues, particularly those in rural areas.</a:t>
            </a:r>
          </a:p>
          <a:p>
            <a:pPr>
              <a:lnSpc>
                <a:spcPct val="107000"/>
              </a:lnSpc>
              <a:spcAft>
                <a:spcPts val="800"/>
              </a:spcAft>
            </a:pPr>
            <a:r>
              <a:rPr lang="en-GB" sz="2200" dirty="0">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FSWC put in place a childcare facility within their centre for women to help them take their </a:t>
            </a:r>
            <a:r>
              <a:rPr lang="en-GB" sz="2200" dirty="0">
                <a:solidFill>
                  <a:srgbClr val="38622F"/>
                </a:solidFill>
                <a:latin typeface="Calibri" panose="020F0502020204030204" pitchFamily="34" charset="0"/>
                <a:ea typeface="Calibri" panose="020F0502020204030204" pitchFamily="34" charset="0"/>
                <a:cs typeface="Times New Roman" panose="02020603050405020304" pitchFamily="18" charset="0"/>
              </a:rPr>
              <a:t>first step in identifying their own strengths through their courses.</a:t>
            </a:r>
          </a:p>
          <a:p>
            <a:pPr>
              <a:lnSpc>
                <a:spcPct val="107000"/>
              </a:lnSpc>
              <a:spcAft>
                <a:spcPts val="800"/>
              </a:spcAft>
            </a:pPr>
            <a:r>
              <a:rPr lang="en-GB" sz="2200" dirty="0">
                <a:solidFill>
                  <a:srgbClr val="38622F"/>
                </a:solidFill>
                <a:latin typeface="Calibri" panose="020F0502020204030204" pitchFamily="34" charset="0"/>
                <a:ea typeface="Calibri" panose="020F0502020204030204" pitchFamily="34" charset="0"/>
                <a:cs typeface="Times New Roman" panose="02020603050405020304" pitchFamily="18" charset="0"/>
              </a:rPr>
              <a:t>T</a:t>
            </a:r>
            <a:r>
              <a:rPr lang="en-GB" sz="2200" dirty="0">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hey also broke the stigma of transport issues and provide women with transport to the courses they are running. </a:t>
            </a:r>
          </a:p>
          <a:p>
            <a:pPr marL="342900" indent="-342900">
              <a:buClr>
                <a:srgbClr val="38622F"/>
              </a:buClr>
              <a:buFont typeface="Wingdings" panose="05000000000000000000" pitchFamily="2" charset="2"/>
              <a:buChar char="ü"/>
            </a:pPr>
            <a:r>
              <a:rPr lang="en-GB" sz="2200" dirty="0">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FSWC breaks barriers to women developing leadership skills and enables them to progress in their roles.</a:t>
            </a:r>
          </a:p>
          <a:p>
            <a:endParaRPr lang="en-US" sz="2200" dirty="0">
              <a:solidFill>
                <a:srgbClr val="38622F"/>
              </a:solidFill>
            </a:endParaRPr>
          </a:p>
        </p:txBody>
      </p:sp>
      <p:sp>
        <p:nvSpPr>
          <p:cNvPr id="3" name="Text Placeholder 2">
            <a:extLst>
              <a:ext uri="{FF2B5EF4-FFF2-40B4-BE49-F238E27FC236}">
                <a16:creationId xmlns:a16="http://schemas.microsoft.com/office/drawing/2014/main" id="{6A299474-8F9C-E044-8F6D-1ED148746833}"/>
              </a:ext>
            </a:extLst>
          </p:cNvPr>
          <p:cNvSpPr>
            <a:spLocks noGrp="1"/>
          </p:cNvSpPr>
          <p:nvPr>
            <p:ph type="body" sz="quarter" idx="22"/>
          </p:nvPr>
        </p:nvSpPr>
        <p:spPr>
          <a:xfrm>
            <a:off x="6231690" y="508204"/>
            <a:ext cx="5158622" cy="857158"/>
          </a:xfrm>
        </p:spPr>
        <p:txBody>
          <a:bodyPr>
            <a:normAutofit fontScale="92500" lnSpcReduction="20000"/>
          </a:bodyPr>
          <a:lstStyle/>
          <a:p>
            <a:r>
              <a:rPr lang="en-US" dirty="0"/>
              <a:t>Breaking Barriers to Discover Strengths</a:t>
            </a:r>
          </a:p>
        </p:txBody>
      </p:sp>
      <p:sp>
        <p:nvSpPr>
          <p:cNvPr id="4" name="Text Placeholder 3">
            <a:extLst>
              <a:ext uri="{FF2B5EF4-FFF2-40B4-BE49-F238E27FC236}">
                <a16:creationId xmlns:a16="http://schemas.microsoft.com/office/drawing/2014/main" id="{8FC532B7-0E85-0A43-B4CD-EF0907A341D1}"/>
              </a:ext>
            </a:extLst>
          </p:cNvPr>
          <p:cNvSpPr>
            <a:spLocks noGrp="1"/>
          </p:cNvSpPr>
          <p:nvPr>
            <p:ph type="body" sz="quarter" idx="23"/>
          </p:nvPr>
        </p:nvSpPr>
        <p:spPr>
          <a:xfrm>
            <a:off x="857766" y="2058381"/>
            <a:ext cx="4400034" cy="4491679"/>
          </a:xfrm>
        </p:spPr>
        <p:txBody>
          <a:bodyPr>
            <a:normAutofit fontScale="92500"/>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“Women learning and developing together in a ‘safe space’ where barriers, including childcare and transport, have been removed, provides them with opportunities to discover themselves and their known and often times, unknown abilities and strengths.  They develop the confidence to grow and to realise they can lead in their communities.”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Joanne Orr, HR, FSWC.</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400" dirty="0"/>
          </a:p>
        </p:txBody>
      </p:sp>
      <p:sp>
        <p:nvSpPr>
          <p:cNvPr id="6" name="TextBox 5">
            <a:extLst>
              <a:ext uri="{FF2B5EF4-FFF2-40B4-BE49-F238E27FC236}">
                <a16:creationId xmlns:a16="http://schemas.microsoft.com/office/drawing/2014/main" id="{74445CCA-632A-4ED4-A4B7-986010779A82}"/>
              </a:ext>
            </a:extLst>
          </p:cNvPr>
          <p:cNvSpPr txBox="1"/>
          <p:nvPr/>
        </p:nvSpPr>
        <p:spPr>
          <a:xfrm>
            <a:off x="5762224" y="6550060"/>
            <a:ext cx="6097554" cy="307777"/>
          </a:xfrm>
          <a:prstGeom prst="rect">
            <a:avLst/>
          </a:prstGeom>
          <a:noFill/>
        </p:spPr>
        <p:txBody>
          <a:bodyPr wrap="square">
            <a:spAutoFit/>
          </a:bodyPr>
          <a:lstStyle/>
          <a:p>
            <a:r>
              <a:rPr lang="hr-BA" sz="1400" dirty="0">
                <a:solidFill>
                  <a:schemeClr val="bg2">
                    <a:lumMod val="50000"/>
                  </a:schemeClr>
                </a:solidFill>
              </a:rPr>
              <a:t>SOURCE: </a:t>
            </a:r>
            <a:r>
              <a:rPr lang="en-GB" sz="1400" dirty="0">
                <a:solidFill>
                  <a:schemeClr val="bg2">
                    <a:lumMod val="50000"/>
                  </a:schemeClr>
                </a:solidFill>
                <a:hlinkClick r:id="rId2"/>
              </a:rPr>
              <a:t>First Steps Women’s Centre, Dungannon</a:t>
            </a:r>
            <a:endParaRPr lang="en-US" sz="1400" dirty="0">
              <a:solidFill>
                <a:schemeClr val="bg2">
                  <a:lumMod val="50000"/>
                </a:schemeClr>
              </a:solidFill>
            </a:endParaRPr>
          </a:p>
        </p:txBody>
      </p:sp>
      <p:pic>
        <p:nvPicPr>
          <p:cNvPr id="7" name="Picture 6" descr="A group of people posing for a photo&#10;&#10;Description automatically generated">
            <a:extLst>
              <a:ext uri="{FF2B5EF4-FFF2-40B4-BE49-F238E27FC236}">
                <a16:creationId xmlns:a16="http://schemas.microsoft.com/office/drawing/2014/main" id="{362EBE61-9FBC-4A49-B1BA-EB703C1712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353050" cy="1873567"/>
          </a:xfrm>
          <a:prstGeom prst="rect">
            <a:avLst/>
          </a:prstGeom>
        </p:spPr>
      </p:pic>
    </p:spTree>
    <p:extLst>
      <p:ext uri="{BB962C8B-B14F-4D97-AF65-F5344CB8AC3E}">
        <p14:creationId xmlns:p14="http://schemas.microsoft.com/office/powerpoint/2010/main" val="2398507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3CE1B7-9979-C043-AD5E-E38038E149E9}"/>
              </a:ext>
            </a:extLst>
          </p:cNvPr>
          <p:cNvSpPr>
            <a:spLocks noGrp="1"/>
          </p:cNvSpPr>
          <p:nvPr>
            <p:ph type="body" sz="quarter" idx="16"/>
          </p:nvPr>
        </p:nvSpPr>
        <p:spPr>
          <a:xfrm>
            <a:off x="734714" y="441202"/>
            <a:ext cx="10834985" cy="580518"/>
          </a:xfrm>
        </p:spPr>
        <p:txBody>
          <a:bodyPr>
            <a:normAutofit lnSpcReduction="10000"/>
          </a:bodyPr>
          <a:lstStyle/>
          <a:p>
            <a:r>
              <a:rPr lang="hr-BA" dirty="0"/>
              <a:t>How it was done</a:t>
            </a:r>
            <a:r>
              <a:rPr lang="en-US" dirty="0"/>
              <a:t>…</a:t>
            </a:r>
          </a:p>
          <a:p>
            <a:endParaRPr lang="en-US" dirty="0"/>
          </a:p>
        </p:txBody>
      </p:sp>
      <p:sp>
        <p:nvSpPr>
          <p:cNvPr id="8" name="Text Placeholder 7">
            <a:extLst>
              <a:ext uri="{FF2B5EF4-FFF2-40B4-BE49-F238E27FC236}">
                <a16:creationId xmlns:a16="http://schemas.microsoft.com/office/drawing/2014/main" id="{6A5B31E5-41B0-DB44-B4C7-6DE0F18C8192}"/>
              </a:ext>
            </a:extLst>
          </p:cNvPr>
          <p:cNvSpPr>
            <a:spLocks noGrp="1"/>
          </p:cNvSpPr>
          <p:nvPr>
            <p:ph type="body" sz="quarter" idx="18"/>
          </p:nvPr>
        </p:nvSpPr>
        <p:spPr>
          <a:xfrm>
            <a:off x="734714" y="1311979"/>
            <a:ext cx="10834986" cy="4814560"/>
          </a:xfrm>
        </p:spPr>
        <p:txBody>
          <a:bodyPr>
            <a:normAutofit/>
          </a:bodyPr>
          <a:lstStyle/>
          <a:p>
            <a:pPr marL="342900" indent="-342900">
              <a:buFont typeface="Wingdings" panose="05000000000000000000" pitchFamily="2" charset="2"/>
              <a:buChar char="ü"/>
            </a:pPr>
            <a:r>
              <a:rPr lang="en-GB" sz="2000" dirty="0">
                <a:latin typeface="Calibri" panose="020F0502020204030204" pitchFamily="34" charset="0"/>
                <a:ea typeface="Calibri" panose="020F0502020204030204" pitchFamily="34" charset="0"/>
                <a:cs typeface="Times New Roman" panose="02020603050405020304" pitchFamily="18" charset="0"/>
              </a:rPr>
              <a:t>FSWC provided a safe space’  for women </a:t>
            </a:r>
            <a:r>
              <a:rPr lang="en-GB" sz="2000" dirty="0">
                <a:effectLst/>
                <a:latin typeface="Calibri" panose="020F0502020204030204" pitchFamily="34" charset="0"/>
                <a:ea typeface="Calibri" panose="020F0502020204030204" pitchFamily="34" charset="0"/>
                <a:cs typeface="Times New Roman" panose="02020603050405020304" pitchFamily="18" charset="0"/>
              </a:rPr>
              <a:t>learning and developing together where challenges, including childcare and transport, have been removed.</a:t>
            </a:r>
          </a:p>
          <a:p>
            <a:pPr marL="342900" indent="-342900">
              <a:buFont typeface="Wingdings" panose="05000000000000000000" pitchFamily="2" charset="2"/>
              <a:buChar char="ü"/>
            </a:pPr>
            <a:r>
              <a:rPr lang="en-GB" sz="2000" dirty="0">
                <a:latin typeface="Calibri" panose="020F0502020204030204" pitchFamily="34" charset="0"/>
                <a:ea typeface="Calibri" panose="020F0502020204030204" pitchFamily="34" charset="0"/>
                <a:cs typeface="Times New Roman" panose="02020603050405020304" pitchFamily="18" charset="0"/>
              </a:rPr>
              <a:t>They </a:t>
            </a:r>
            <a:r>
              <a:rPr lang="en-GB" sz="2000" dirty="0">
                <a:effectLst/>
                <a:latin typeface="Calibri" panose="020F0502020204030204" pitchFamily="34" charset="0"/>
                <a:ea typeface="Calibri" panose="020F0502020204030204" pitchFamily="34" charset="0"/>
                <a:cs typeface="Times New Roman" panose="02020603050405020304" pitchFamily="18" charset="0"/>
              </a:rPr>
              <a:t>provide women with opportunities to discover themselves and their known and unknown abilities and leadership strengths.</a:t>
            </a:r>
          </a:p>
          <a:p>
            <a:pPr marL="342900" indent="-342900">
              <a:buFont typeface="Wingdings" panose="05000000000000000000" pitchFamily="2" charset="2"/>
              <a:buChar char="ü"/>
            </a:pPr>
            <a:r>
              <a:rPr lang="en-GB" sz="2000" dirty="0">
                <a:latin typeface="Calibri" panose="020F0502020204030204" pitchFamily="34" charset="0"/>
                <a:cs typeface="Times New Roman" panose="02020603050405020304" pitchFamily="18" charset="0"/>
              </a:rPr>
              <a:t>In this environment, women develop the confidence to grow and to realise they can lead in their communities.</a:t>
            </a:r>
          </a:p>
          <a:p>
            <a:pPr marL="342900" indent="-342900">
              <a:buFont typeface="Wingdings" panose="05000000000000000000" pitchFamily="2" charset="2"/>
              <a:buChar char="ü"/>
            </a:pPr>
            <a:r>
              <a:rPr lang="en-GB" sz="2000" dirty="0">
                <a:effectLst/>
                <a:latin typeface="Calibri" panose="020F0502020204030204" pitchFamily="34" charset="0"/>
                <a:ea typeface="Calibri" panose="020F0502020204030204" pitchFamily="34" charset="0"/>
                <a:cs typeface="Times New Roman" panose="02020603050405020304" pitchFamily="18" charset="0"/>
              </a:rPr>
              <a:t>Participants have gone on to lead in their communities, progressed to further and higher education, gained employment and have become trainers and returned to the Centre to deliver courses to other women.  </a:t>
            </a:r>
          </a:p>
          <a:p>
            <a:pPr marL="342900" indent="-342900">
              <a:buFont typeface="Wingdings" panose="05000000000000000000" pitchFamily="2" charset="2"/>
              <a:buChar char="ü"/>
            </a:pPr>
            <a:r>
              <a:rPr lang="en-GB" sz="2000" dirty="0">
                <a:effectLst/>
                <a:latin typeface="Calibri" panose="020F0502020204030204" pitchFamily="34" charset="0"/>
                <a:ea typeface="Calibri" panose="020F0502020204030204" pitchFamily="34" charset="0"/>
                <a:cs typeface="Times New Roman" panose="02020603050405020304" pitchFamily="18" charset="0"/>
              </a:rPr>
              <a:t>This ‘pay it forward’ experience and learning from someone who was once sitting in the chair they are in now, gives women the opportunity to see that they too can make a difference within their communities, regardless of their starting position.</a:t>
            </a:r>
          </a:p>
          <a:p>
            <a:pPr marL="342900" indent="-342900">
              <a:buFont typeface="Wingdings" panose="05000000000000000000" pitchFamily="2" charset="2"/>
              <a:buChar char="ü"/>
            </a:pPr>
            <a:r>
              <a:rPr lang="en-GB" sz="2000" dirty="0">
                <a:effectLst/>
                <a:latin typeface="Calibri" panose="020F0502020204030204" pitchFamily="34" charset="0"/>
                <a:ea typeface="Calibri" panose="020F0502020204030204" pitchFamily="34" charset="0"/>
                <a:cs typeface="Times New Roman" panose="02020603050405020304" pitchFamily="18" charset="0"/>
              </a:rPr>
              <a:t>FSWC’s workforce supports and promotes its women leaders, with 89% of the workforce female and 75% of the Senior Management Team being women.  </a:t>
            </a:r>
          </a:p>
          <a:p>
            <a:endParaRPr lang="en-US" sz="2000" dirty="0"/>
          </a:p>
        </p:txBody>
      </p:sp>
    </p:spTree>
    <p:extLst>
      <p:ext uri="{BB962C8B-B14F-4D97-AF65-F5344CB8AC3E}">
        <p14:creationId xmlns:p14="http://schemas.microsoft.com/office/powerpoint/2010/main" val="1539441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319207D-3B06-4EB7-AE86-0A43E5C8B785}"/>
              </a:ext>
            </a:extLst>
          </p:cNvPr>
          <p:cNvSpPr>
            <a:spLocks noGrp="1"/>
          </p:cNvSpPr>
          <p:nvPr>
            <p:ph type="pic" sz="quarter" idx="21"/>
          </p:nvPr>
        </p:nvSpPr>
        <p:spPr/>
      </p:sp>
      <p:sp>
        <p:nvSpPr>
          <p:cNvPr id="3" name="Text Placeholder 2">
            <a:extLst>
              <a:ext uri="{FF2B5EF4-FFF2-40B4-BE49-F238E27FC236}">
                <a16:creationId xmlns:a16="http://schemas.microsoft.com/office/drawing/2014/main" id="{D269454F-42E8-4FF4-8F94-5BF069287AE3}"/>
              </a:ext>
            </a:extLst>
          </p:cNvPr>
          <p:cNvSpPr>
            <a:spLocks noGrp="1"/>
          </p:cNvSpPr>
          <p:nvPr>
            <p:ph type="body" sz="quarter" idx="19"/>
          </p:nvPr>
        </p:nvSpPr>
        <p:spPr>
          <a:xfrm>
            <a:off x="6233234" y="421913"/>
            <a:ext cx="5610687" cy="1254487"/>
          </a:xfrm>
        </p:spPr>
        <p:txBody>
          <a:bodyPr>
            <a:normAutofit/>
          </a:bodyPr>
          <a:lstStyle/>
          <a:p>
            <a:pPr>
              <a:lnSpc>
                <a:spcPct val="70000"/>
              </a:lnSpc>
            </a:pPr>
            <a:r>
              <a:rPr lang="hr-BA" sz="3300" dirty="0">
                <a:solidFill>
                  <a:srgbClr val="93C23D"/>
                </a:solidFill>
              </a:rPr>
              <a:t>Case Study 2: </a:t>
            </a:r>
            <a:r>
              <a:rPr lang="en-GB" sz="3300" dirty="0">
                <a:solidFill>
                  <a:srgbClr val="93C23D"/>
                </a:solidFill>
              </a:rPr>
              <a:t>Claire O’Hanlon MBE</a:t>
            </a:r>
          </a:p>
          <a:p>
            <a:endParaRPr lang="en-US" dirty="0"/>
          </a:p>
        </p:txBody>
      </p:sp>
      <p:sp>
        <p:nvSpPr>
          <p:cNvPr id="4" name="Text Placeholder 3">
            <a:extLst>
              <a:ext uri="{FF2B5EF4-FFF2-40B4-BE49-F238E27FC236}">
                <a16:creationId xmlns:a16="http://schemas.microsoft.com/office/drawing/2014/main" id="{79451B06-D322-4733-8DB8-9AD781047D27}"/>
              </a:ext>
            </a:extLst>
          </p:cNvPr>
          <p:cNvSpPr>
            <a:spLocks noGrp="1"/>
          </p:cNvSpPr>
          <p:nvPr>
            <p:ph type="body" sz="quarter" idx="20"/>
          </p:nvPr>
        </p:nvSpPr>
        <p:spPr>
          <a:xfrm>
            <a:off x="5834479" y="1676400"/>
            <a:ext cx="6262271" cy="4108185"/>
          </a:xfrm>
        </p:spPr>
        <p:txBody>
          <a:bodyPr>
            <a:normAutofit/>
          </a:bodyPr>
          <a:lstStyle/>
          <a:p>
            <a:pPr marL="0" indent="0"/>
            <a:r>
              <a:rPr lang="en-GB" sz="2000" dirty="0">
                <a:solidFill>
                  <a:srgbClr val="09446A"/>
                </a:solidFill>
                <a:latin typeface="Calibri" panose="020F0502020204030204" pitchFamily="34" charset="0"/>
                <a:cs typeface="Times New Roman" panose="02020603050405020304" pitchFamily="18" charset="0"/>
              </a:rPr>
              <a:t>Claire O’Hanlon’s role as a leader in the voluntary sector has enabled her to create positive social change for people living with muscle wasting conditions in Northern Ireland.</a:t>
            </a:r>
          </a:p>
          <a:p>
            <a:pPr marL="0" indent="0"/>
            <a:r>
              <a:rPr lang="en-GB" sz="2000" dirty="0">
                <a:solidFill>
                  <a:srgbClr val="09446A"/>
                </a:solidFill>
                <a:latin typeface="Calibri" panose="020F0502020204030204" pitchFamily="34" charset="0"/>
                <a:cs typeface="Times New Roman" panose="02020603050405020304" pitchFamily="18" charset="0"/>
              </a:rPr>
              <a:t> She created her own awareness and fundraising initiative – </a:t>
            </a:r>
            <a:r>
              <a:rPr lang="en-GB" sz="2000" b="1" dirty="0">
                <a:solidFill>
                  <a:srgbClr val="09446A"/>
                </a:solidFill>
                <a:latin typeface="Calibri" panose="020F0502020204030204" pitchFamily="34" charset="0"/>
                <a:cs typeface="Times New Roman" panose="02020603050405020304" pitchFamily="18" charset="0"/>
                <a:hlinkClick r:id="rId2"/>
              </a:rPr>
              <a:t>Leap for Luke </a:t>
            </a:r>
            <a:r>
              <a:rPr lang="en-GB" sz="2000" dirty="0">
                <a:solidFill>
                  <a:srgbClr val="09446A"/>
                </a:solidFill>
                <a:latin typeface="Calibri" panose="020F0502020204030204" pitchFamily="34" charset="0"/>
                <a:cs typeface="Times New Roman" panose="02020603050405020304" pitchFamily="18" charset="0"/>
              </a:rPr>
              <a:t>– to support people like her son – she has raised over £100,000 to date!</a:t>
            </a:r>
          </a:p>
          <a:p>
            <a:pPr marL="0" indent="0"/>
            <a:r>
              <a:rPr lang="en-GB" sz="2000" dirty="0">
                <a:solidFill>
                  <a:srgbClr val="09446A"/>
                </a:solidFill>
                <a:latin typeface="Calibri" panose="020F0502020204030204" pitchFamily="34" charset="0"/>
                <a:cs typeface="Times New Roman" panose="02020603050405020304" pitchFamily="18" charset="0"/>
              </a:rPr>
              <a:t>She holds a senior leadership role as a Trustee of Muscular Dystrophy UK and campaigns for improved care services for people living with muscle wasting conditions in Northern Ireland. </a:t>
            </a:r>
          </a:p>
          <a:p>
            <a:pPr marL="0" indent="0"/>
            <a:r>
              <a:rPr lang="en-GB" sz="2000" dirty="0">
                <a:solidFill>
                  <a:srgbClr val="09446A"/>
                </a:solidFill>
                <a:latin typeface="Calibri" panose="020F0502020204030204" pitchFamily="34" charset="0"/>
                <a:cs typeface="Times New Roman" panose="02020603050405020304" pitchFamily="18" charset="0"/>
              </a:rPr>
              <a:t>She is a patient advocate in the field of rare disease drug development. </a:t>
            </a:r>
          </a:p>
          <a:p>
            <a:endParaRPr lang="en-US" sz="2800" dirty="0">
              <a:solidFill>
                <a:schemeClr val="tx1"/>
              </a:solidFill>
            </a:endParaRPr>
          </a:p>
        </p:txBody>
      </p:sp>
      <p:sp>
        <p:nvSpPr>
          <p:cNvPr id="6" name="TextBox 5">
            <a:extLst>
              <a:ext uri="{FF2B5EF4-FFF2-40B4-BE49-F238E27FC236}">
                <a16:creationId xmlns:a16="http://schemas.microsoft.com/office/drawing/2014/main" id="{C5648078-C012-4F53-8D77-C7BF88BF50A3}"/>
              </a:ext>
            </a:extLst>
          </p:cNvPr>
          <p:cNvSpPr txBox="1"/>
          <p:nvPr/>
        </p:nvSpPr>
        <p:spPr>
          <a:xfrm>
            <a:off x="1548881" y="5955078"/>
            <a:ext cx="8556171" cy="400110"/>
          </a:xfrm>
          <a:prstGeom prst="rect">
            <a:avLst/>
          </a:prstGeom>
          <a:solidFill>
            <a:srgbClr val="853693"/>
          </a:solidFill>
        </p:spPr>
        <p:txBody>
          <a:bodyPr wrap="square">
            <a:spAutoFit/>
          </a:bodyPr>
          <a:lstStyle/>
          <a:p>
            <a:pPr algn="ctr"/>
            <a:r>
              <a:rPr lang="en-GB" sz="2000" dirty="0">
                <a:solidFill>
                  <a:schemeClr val="bg1"/>
                </a:solidFill>
              </a:rPr>
              <a:t>Using your leadership strengths to Make a Difference!</a:t>
            </a:r>
            <a:endParaRPr lang="en-US" sz="2000" dirty="0">
              <a:solidFill>
                <a:schemeClr val="bg1"/>
              </a:solidFill>
            </a:endParaRPr>
          </a:p>
        </p:txBody>
      </p:sp>
      <p:sp>
        <p:nvSpPr>
          <p:cNvPr id="13" name="TextBox 12">
            <a:extLst>
              <a:ext uri="{FF2B5EF4-FFF2-40B4-BE49-F238E27FC236}">
                <a16:creationId xmlns:a16="http://schemas.microsoft.com/office/drawing/2014/main" id="{3D7BB71E-697C-44D7-BDD8-2C0248B37FE8}"/>
              </a:ext>
            </a:extLst>
          </p:cNvPr>
          <p:cNvSpPr txBox="1"/>
          <p:nvPr/>
        </p:nvSpPr>
        <p:spPr>
          <a:xfrm>
            <a:off x="3642049" y="6406539"/>
            <a:ext cx="4907902" cy="369332"/>
          </a:xfrm>
          <a:prstGeom prst="rect">
            <a:avLst/>
          </a:prstGeom>
          <a:solidFill>
            <a:srgbClr val="93C23D"/>
          </a:solidFill>
        </p:spPr>
        <p:txBody>
          <a:bodyPr wrap="square">
            <a:spAutoFit/>
          </a:bodyPr>
          <a:lstStyle/>
          <a:p>
            <a:pPr algn="ctr"/>
            <a:r>
              <a:rPr lang="hr-BA" dirty="0">
                <a:solidFill>
                  <a:schemeClr val="bg1"/>
                </a:solidFill>
              </a:rPr>
              <a:t>SOURCE: </a:t>
            </a:r>
            <a:r>
              <a:rPr lang="en-GB" dirty="0">
                <a:solidFill>
                  <a:schemeClr val="bg1"/>
                </a:solidFill>
              </a:rPr>
              <a:t>Claire O’Hanlon/Leap for Luke</a:t>
            </a:r>
            <a:endParaRPr lang="en-US" dirty="0">
              <a:solidFill>
                <a:schemeClr val="bg1"/>
              </a:solidFill>
            </a:endParaRPr>
          </a:p>
        </p:txBody>
      </p:sp>
      <p:pic>
        <p:nvPicPr>
          <p:cNvPr id="7" name="Picture Placeholder 4" descr="A person holding a bouquet of flowers&#10;&#10;Description automatically generated with low confidence">
            <a:extLst>
              <a:ext uri="{FF2B5EF4-FFF2-40B4-BE49-F238E27FC236}">
                <a16:creationId xmlns:a16="http://schemas.microsoft.com/office/drawing/2014/main" id="{50EAFD45-A50D-4F76-BD70-4E6F98AF9F3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8806"/>
            <a:ext cx="4780983" cy="5894921"/>
          </a:xfrm>
          <a:custGeom>
            <a:avLst/>
            <a:gdLst>
              <a:gd name="connsiteX0" fmla="*/ 0 w 5276115"/>
              <a:gd name="connsiteY0" fmla="*/ 0 h 6505415"/>
              <a:gd name="connsiteX1" fmla="*/ 4347771 w 5276115"/>
              <a:gd name="connsiteY1" fmla="*/ 0 h 6505415"/>
              <a:gd name="connsiteX2" fmla="*/ 4371844 w 5276115"/>
              <a:gd name="connsiteY2" fmla="*/ 26487 h 6505415"/>
              <a:gd name="connsiteX3" fmla="*/ 5276115 w 5276115"/>
              <a:gd name="connsiteY3" fmla="*/ 2545415 h 6505415"/>
              <a:gd name="connsiteX4" fmla="*/ 1316115 w 5276115"/>
              <a:gd name="connsiteY4" fmla="*/ 6505415 h 6505415"/>
              <a:gd name="connsiteX5" fmla="*/ 138532 w 5276115"/>
              <a:gd name="connsiteY5" fmla="*/ 6327381 h 6505415"/>
              <a:gd name="connsiteX6" fmla="*/ 0 w 5276115"/>
              <a:gd name="connsiteY6" fmla="*/ 6280507 h 650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115" h="6505415">
                <a:moveTo>
                  <a:pt x="0" y="0"/>
                </a:moveTo>
                <a:lnTo>
                  <a:pt x="4347771" y="0"/>
                </a:lnTo>
                <a:lnTo>
                  <a:pt x="4371844" y="26487"/>
                </a:lnTo>
                <a:cubicBezTo>
                  <a:pt x="4936761" y="711009"/>
                  <a:pt x="5276115" y="1588582"/>
                  <a:pt x="5276115" y="2545415"/>
                </a:cubicBezTo>
                <a:cubicBezTo>
                  <a:pt x="5276115" y="4732463"/>
                  <a:pt x="3503163" y="6505415"/>
                  <a:pt x="1316115" y="6505415"/>
                </a:cubicBezTo>
                <a:cubicBezTo>
                  <a:pt x="906044" y="6505415"/>
                  <a:pt x="510530" y="6443085"/>
                  <a:pt x="138532" y="6327381"/>
                </a:cubicBezTo>
                <a:lnTo>
                  <a:pt x="0" y="6280507"/>
                </a:lnTo>
                <a:close/>
              </a:path>
            </a:pathLst>
          </a:custGeom>
        </p:spPr>
      </p:pic>
    </p:spTree>
    <p:extLst>
      <p:ext uri="{BB962C8B-B14F-4D97-AF65-F5344CB8AC3E}">
        <p14:creationId xmlns:p14="http://schemas.microsoft.com/office/powerpoint/2010/main" val="607904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BC5C989-D92E-7A4B-B24E-FA39CB5C46C1}"/>
              </a:ext>
            </a:extLst>
          </p:cNvPr>
          <p:cNvSpPr>
            <a:spLocks noGrp="1"/>
          </p:cNvSpPr>
          <p:nvPr>
            <p:ph type="body" sz="quarter" idx="18"/>
          </p:nvPr>
        </p:nvSpPr>
        <p:spPr>
          <a:xfrm>
            <a:off x="5524500" y="1240676"/>
            <a:ext cx="6515100" cy="5116383"/>
          </a:xfrm>
        </p:spPr>
        <p:txBody>
          <a:bodyPr>
            <a:normAutofit/>
          </a:bodyPr>
          <a:lstStyle/>
          <a:p>
            <a:pPr marL="0" indent="0">
              <a:lnSpc>
                <a:spcPct val="110000"/>
              </a:lnSpc>
            </a:pPr>
            <a:r>
              <a:rPr lang="en-GB" b="1" dirty="0">
                <a:latin typeface="Calibri" panose="020F0502020204030204" pitchFamily="34" charset="0"/>
                <a:cs typeface="Times New Roman" panose="02020603050405020304" pitchFamily="18" charset="0"/>
              </a:rPr>
              <a:t>COMMUNICATE</a:t>
            </a:r>
          </a:p>
          <a:p>
            <a:pPr marL="342900" indent="-342900">
              <a:lnSpc>
                <a:spcPct val="110000"/>
              </a:lnSpc>
              <a:buFont typeface="Wingdings" panose="05000000000000000000" pitchFamily="2" charset="2"/>
              <a:buChar char="ü"/>
            </a:pPr>
            <a:r>
              <a:rPr lang="en-GB" dirty="0">
                <a:latin typeface="Calibri" panose="020F0502020204030204" pitchFamily="34" charset="0"/>
                <a:cs typeface="Times New Roman" panose="02020603050405020304" pitchFamily="18" charset="0"/>
              </a:rPr>
              <a:t>Claire is able to help people to see that they can make a difference in the world and this in turn inspires them to take action. </a:t>
            </a:r>
          </a:p>
          <a:p>
            <a:pPr marL="342900" indent="-342900">
              <a:lnSpc>
                <a:spcPct val="110000"/>
              </a:lnSpc>
              <a:buFont typeface="Wingdings" panose="05000000000000000000" pitchFamily="2" charset="2"/>
              <a:buChar char="ü"/>
            </a:pPr>
            <a:r>
              <a:rPr lang="en-GB" dirty="0">
                <a:latin typeface="Calibri" panose="020F0502020204030204" pitchFamily="34" charset="0"/>
                <a:cs typeface="Times New Roman" panose="02020603050405020304" pitchFamily="18" charset="0"/>
              </a:rPr>
              <a:t>Claire explains the ‘what’ and the ‘why’ to create a sense of urgency for change.</a:t>
            </a:r>
          </a:p>
          <a:p>
            <a:pPr marL="342900" indent="-342900">
              <a:lnSpc>
                <a:spcPct val="110000"/>
              </a:lnSpc>
              <a:buFont typeface="Wingdings" panose="05000000000000000000" pitchFamily="2" charset="2"/>
              <a:buChar char="ü"/>
            </a:pPr>
            <a:r>
              <a:rPr lang="en-GB" dirty="0">
                <a:latin typeface="Calibri" panose="020F0502020204030204" pitchFamily="34" charset="0"/>
                <a:cs typeface="Times New Roman" panose="02020603050405020304" pitchFamily="18" charset="0"/>
              </a:rPr>
              <a:t>By helping others to understand why the goal is important, and the role they play in achieving the goal, it becomes much easier to influence people to help create the change.</a:t>
            </a:r>
          </a:p>
        </p:txBody>
      </p:sp>
      <p:sp>
        <p:nvSpPr>
          <p:cNvPr id="11" name="Text Placeholder 10">
            <a:extLst>
              <a:ext uri="{FF2B5EF4-FFF2-40B4-BE49-F238E27FC236}">
                <a16:creationId xmlns:a16="http://schemas.microsoft.com/office/drawing/2014/main" id="{70BE1C9D-8AEC-354A-9E70-F406CCB062A9}"/>
              </a:ext>
            </a:extLst>
          </p:cNvPr>
          <p:cNvSpPr>
            <a:spLocks noGrp="1"/>
          </p:cNvSpPr>
          <p:nvPr>
            <p:ph type="body" sz="quarter" idx="16"/>
          </p:nvPr>
        </p:nvSpPr>
        <p:spPr>
          <a:xfrm>
            <a:off x="5674895" y="361875"/>
            <a:ext cx="5350934" cy="580518"/>
          </a:xfrm>
        </p:spPr>
        <p:txBody>
          <a:bodyPr>
            <a:normAutofit lnSpcReduction="10000"/>
          </a:bodyPr>
          <a:lstStyle/>
          <a:p>
            <a:r>
              <a:rPr lang="hr-BA" dirty="0"/>
              <a:t>How it was done</a:t>
            </a:r>
            <a:endParaRPr lang="en-US" dirty="0"/>
          </a:p>
          <a:p>
            <a:endParaRPr lang="en-US" dirty="0"/>
          </a:p>
        </p:txBody>
      </p:sp>
      <p:pic>
        <p:nvPicPr>
          <p:cNvPr id="5" name="Picture Placeholder 4">
            <a:extLst>
              <a:ext uri="{FF2B5EF4-FFF2-40B4-BE49-F238E27FC236}">
                <a16:creationId xmlns:a16="http://schemas.microsoft.com/office/drawing/2014/main" id="{1F287993-EF01-4C33-B9C7-D58D13F0A9A5}"/>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p:blipFill>
        <p:spPr>
          <a:xfrm>
            <a:off x="0" y="8806"/>
            <a:ext cx="5276115" cy="6505415"/>
          </a:xfrm>
        </p:spPr>
      </p:pic>
    </p:spTree>
    <p:extLst>
      <p:ext uri="{BB962C8B-B14F-4D97-AF65-F5344CB8AC3E}">
        <p14:creationId xmlns:p14="http://schemas.microsoft.com/office/powerpoint/2010/main" val="1282514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BC5C989-D92E-7A4B-B24E-FA39CB5C46C1}"/>
              </a:ext>
            </a:extLst>
          </p:cNvPr>
          <p:cNvSpPr>
            <a:spLocks noGrp="1"/>
          </p:cNvSpPr>
          <p:nvPr>
            <p:ph type="body" sz="quarter" idx="18"/>
          </p:nvPr>
        </p:nvSpPr>
        <p:spPr>
          <a:xfrm>
            <a:off x="5353050" y="1231151"/>
            <a:ext cx="6654466" cy="5116383"/>
          </a:xfrm>
        </p:spPr>
        <p:txBody>
          <a:bodyPr>
            <a:normAutofit lnSpcReduction="10000"/>
          </a:bodyPr>
          <a:lstStyle/>
          <a:p>
            <a:pPr marL="0" indent="0">
              <a:lnSpc>
                <a:spcPct val="110000"/>
              </a:lnSpc>
            </a:pPr>
            <a:r>
              <a:rPr lang="en-GB" b="1" dirty="0">
                <a:latin typeface="Calibri" panose="020F0502020204030204" pitchFamily="34" charset="0"/>
                <a:cs typeface="Times New Roman" panose="02020603050405020304" pitchFamily="18" charset="0"/>
              </a:rPr>
              <a:t>COLLABORATE</a:t>
            </a:r>
          </a:p>
          <a:p>
            <a:pPr marL="342900" indent="-342900">
              <a:lnSpc>
                <a:spcPct val="110000"/>
              </a:lnSpc>
              <a:buFont typeface="Wingdings" panose="05000000000000000000" pitchFamily="2" charset="2"/>
              <a:buChar char="ü"/>
            </a:pPr>
            <a:r>
              <a:rPr lang="en-GB" dirty="0">
                <a:latin typeface="Calibri" panose="020F0502020204030204" pitchFamily="34" charset="0"/>
                <a:cs typeface="Times New Roman" panose="02020603050405020304" pitchFamily="18" charset="0"/>
              </a:rPr>
              <a:t>Be </a:t>
            </a:r>
            <a:r>
              <a:rPr lang="hr-BA" dirty="0">
                <a:latin typeface="Calibri" panose="020F0502020204030204" pitchFamily="34" charset="0"/>
                <a:cs typeface="Times New Roman" panose="02020603050405020304" pitchFamily="18" charset="0"/>
              </a:rPr>
              <a:t>others-centered</a:t>
            </a:r>
            <a:r>
              <a:rPr lang="en-GB" dirty="0">
                <a:latin typeface="Calibri" panose="020F0502020204030204" pitchFamily="34" charset="0"/>
                <a:cs typeface="Times New Roman" panose="02020603050405020304" pitchFamily="18" charset="0"/>
              </a:rPr>
              <a:t> – Claire is a Peer Support Volunteer and provides emotional support to newly diagnosed families.</a:t>
            </a:r>
          </a:p>
          <a:p>
            <a:pPr marL="342900" indent="-342900">
              <a:lnSpc>
                <a:spcPct val="110000"/>
              </a:lnSpc>
              <a:buFont typeface="Wingdings" panose="05000000000000000000" pitchFamily="2" charset="2"/>
              <a:buChar char="ü"/>
            </a:pPr>
            <a:r>
              <a:rPr lang="en-GB" dirty="0">
                <a:latin typeface="Calibri" panose="020F0502020204030204" pitchFamily="34" charset="0"/>
                <a:cs typeface="Times New Roman" panose="02020603050405020304" pitchFamily="18" charset="0"/>
              </a:rPr>
              <a:t>Claire brings people together to plan and execute the change that is critical. </a:t>
            </a:r>
          </a:p>
          <a:p>
            <a:pPr marL="0" indent="0">
              <a:lnSpc>
                <a:spcPct val="110000"/>
              </a:lnSpc>
            </a:pPr>
            <a:r>
              <a:rPr lang="en-GB" b="1" dirty="0">
                <a:latin typeface="Calibri" panose="020F0502020204030204" pitchFamily="34" charset="0"/>
                <a:cs typeface="Times New Roman" panose="02020603050405020304" pitchFamily="18" charset="0"/>
              </a:rPr>
              <a:t>COMMIT</a:t>
            </a:r>
          </a:p>
          <a:p>
            <a:pPr marL="342900" indent="-342900">
              <a:lnSpc>
                <a:spcPct val="110000"/>
              </a:lnSpc>
              <a:buFont typeface="Wingdings" panose="05000000000000000000" pitchFamily="2" charset="2"/>
              <a:buChar char="ü"/>
            </a:pPr>
            <a:r>
              <a:rPr lang="en-GB" dirty="0">
                <a:latin typeface="Calibri" panose="020F0502020204030204" pitchFamily="34" charset="0"/>
                <a:cs typeface="Times New Roman" panose="02020603050405020304" pitchFamily="18" charset="0"/>
              </a:rPr>
              <a:t> Claire demonstrates resilience and persistence in the face of adversity. She is willing to step outside of her comfort zone. She has also devoted more of her own time to create change and is focused on the big picture.</a:t>
            </a:r>
            <a:endParaRPr lang="en-US" dirty="0">
              <a:latin typeface="Calibri" panose="020F0502020204030204" pitchFamily="34" charset="0"/>
              <a:cs typeface="Times New Roman" panose="02020603050405020304" pitchFamily="18" charset="0"/>
            </a:endParaRPr>
          </a:p>
        </p:txBody>
      </p:sp>
      <p:sp>
        <p:nvSpPr>
          <p:cNvPr id="11" name="Text Placeholder 10">
            <a:extLst>
              <a:ext uri="{FF2B5EF4-FFF2-40B4-BE49-F238E27FC236}">
                <a16:creationId xmlns:a16="http://schemas.microsoft.com/office/drawing/2014/main" id="{70BE1C9D-8AEC-354A-9E70-F406CCB062A9}"/>
              </a:ext>
            </a:extLst>
          </p:cNvPr>
          <p:cNvSpPr>
            <a:spLocks noGrp="1"/>
          </p:cNvSpPr>
          <p:nvPr>
            <p:ph type="body" sz="quarter" idx="16"/>
          </p:nvPr>
        </p:nvSpPr>
        <p:spPr>
          <a:xfrm>
            <a:off x="5674895" y="361875"/>
            <a:ext cx="5350934" cy="580518"/>
          </a:xfrm>
        </p:spPr>
        <p:txBody>
          <a:bodyPr>
            <a:normAutofit lnSpcReduction="10000"/>
          </a:bodyPr>
          <a:lstStyle/>
          <a:p>
            <a:r>
              <a:rPr lang="hr-BA" dirty="0"/>
              <a:t>How it was done</a:t>
            </a:r>
            <a:endParaRPr lang="en-US" dirty="0"/>
          </a:p>
          <a:p>
            <a:endParaRPr lang="en-US" dirty="0"/>
          </a:p>
        </p:txBody>
      </p:sp>
      <p:pic>
        <p:nvPicPr>
          <p:cNvPr id="5" name="Picture Placeholder 4">
            <a:extLst>
              <a:ext uri="{FF2B5EF4-FFF2-40B4-BE49-F238E27FC236}">
                <a16:creationId xmlns:a16="http://schemas.microsoft.com/office/drawing/2014/main" id="{1F287993-EF01-4C33-B9C7-D58D13F0A9A5}"/>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p:blipFill>
        <p:spPr>
          <a:xfrm>
            <a:off x="0" y="8806"/>
            <a:ext cx="5276115" cy="6505415"/>
          </a:xfrm>
        </p:spPr>
      </p:pic>
    </p:spTree>
    <p:extLst>
      <p:ext uri="{BB962C8B-B14F-4D97-AF65-F5344CB8AC3E}">
        <p14:creationId xmlns:p14="http://schemas.microsoft.com/office/powerpoint/2010/main" val="28143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B24CE-31D2-4622-9AC6-FB0ABDC630E0}"/>
              </a:ext>
            </a:extLst>
          </p:cNvPr>
          <p:cNvSpPr>
            <a:spLocks noGrp="1"/>
          </p:cNvSpPr>
          <p:nvPr>
            <p:ph type="body" sz="quarter" idx="14"/>
          </p:nvPr>
        </p:nvSpPr>
        <p:spPr/>
        <p:txBody>
          <a:bodyPr>
            <a:normAutofit fontScale="85000" lnSpcReduction="20000"/>
          </a:bodyPr>
          <a:lstStyle/>
          <a:p>
            <a:r>
              <a:rPr lang="en-US" dirty="0"/>
              <a:t>”</a:t>
            </a:r>
          </a:p>
        </p:txBody>
      </p:sp>
      <p:sp>
        <p:nvSpPr>
          <p:cNvPr id="3" name="Text Placeholder 2">
            <a:extLst>
              <a:ext uri="{FF2B5EF4-FFF2-40B4-BE49-F238E27FC236}">
                <a16:creationId xmlns:a16="http://schemas.microsoft.com/office/drawing/2014/main" id="{F17D8A40-09FA-43C1-9DBC-D07448494983}"/>
              </a:ext>
            </a:extLst>
          </p:cNvPr>
          <p:cNvSpPr>
            <a:spLocks noGrp="1"/>
          </p:cNvSpPr>
          <p:nvPr>
            <p:ph type="body" sz="quarter" idx="13"/>
          </p:nvPr>
        </p:nvSpPr>
        <p:spPr>
          <a:xfrm>
            <a:off x="3911600" y="1557866"/>
            <a:ext cx="4368800" cy="3742267"/>
          </a:xfrm>
        </p:spPr>
        <p:txBody>
          <a:bodyPr>
            <a:normAutofit/>
          </a:bodyPr>
          <a:lstStyle/>
          <a:p>
            <a:r>
              <a:rPr lang="en-GB" sz="2800" dirty="0">
                <a:solidFill>
                  <a:srgbClr val="92D050"/>
                </a:solidFill>
                <a:effectLst/>
                <a:latin typeface="Calibri" panose="020F0502020204030204" pitchFamily="34" charset="0"/>
                <a:ea typeface="Calibri" panose="020F0502020204030204" pitchFamily="34" charset="0"/>
              </a:rPr>
              <a:t>My greatest strength as a leader is in being able to translate often complex issues into language that everyone can understand</a:t>
            </a:r>
          </a:p>
          <a:p>
            <a:endParaRPr lang="en-GB" sz="2800" dirty="0">
              <a:solidFill>
                <a:srgbClr val="92D050"/>
              </a:solidFill>
              <a:latin typeface="Calibri" panose="020F0502020204030204" pitchFamily="34" charset="0"/>
            </a:endParaRPr>
          </a:p>
          <a:p>
            <a:r>
              <a:rPr lang="en-GB" sz="2800" dirty="0">
                <a:solidFill>
                  <a:srgbClr val="92D050"/>
                </a:solidFill>
                <a:latin typeface="Calibri" panose="020F0502020204030204" pitchFamily="34" charset="0"/>
              </a:rPr>
              <a:t>Claire O’Hanlon MBE</a:t>
            </a:r>
            <a:endParaRPr lang="en-US" sz="2800" dirty="0">
              <a:solidFill>
                <a:srgbClr val="92D050"/>
              </a:solidFill>
            </a:endParaRPr>
          </a:p>
        </p:txBody>
      </p:sp>
      <p:sp>
        <p:nvSpPr>
          <p:cNvPr id="4" name="Text Placeholder 3">
            <a:extLst>
              <a:ext uri="{FF2B5EF4-FFF2-40B4-BE49-F238E27FC236}">
                <a16:creationId xmlns:a16="http://schemas.microsoft.com/office/drawing/2014/main" id="{D63474A4-2BBD-47EC-9EBF-66E6BD32FDA2}"/>
              </a:ext>
            </a:extLst>
          </p:cNvPr>
          <p:cNvSpPr>
            <a:spLocks noGrp="1"/>
          </p:cNvSpPr>
          <p:nvPr>
            <p:ph type="body" sz="quarter" idx="15"/>
          </p:nvPr>
        </p:nvSpPr>
        <p:spPr/>
        <p:txBody>
          <a:bodyPr>
            <a:normAutofit fontScale="92500" lnSpcReduction="10000"/>
          </a:bodyPr>
          <a:lstStyle/>
          <a:p>
            <a:r>
              <a:rPr lang="en-US" dirty="0"/>
              <a:t>“</a:t>
            </a:r>
          </a:p>
        </p:txBody>
      </p:sp>
    </p:spTree>
    <p:extLst>
      <p:ext uri="{BB962C8B-B14F-4D97-AF65-F5344CB8AC3E}">
        <p14:creationId xmlns:p14="http://schemas.microsoft.com/office/powerpoint/2010/main" val="27954780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2998B3-7831-43D4-9318-ED73A421937C}"/>
              </a:ext>
            </a:extLst>
          </p:cNvPr>
          <p:cNvSpPr>
            <a:spLocks noGrp="1"/>
          </p:cNvSpPr>
          <p:nvPr>
            <p:ph type="body" sz="quarter" idx="16"/>
          </p:nvPr>
        </p:nvSpPr>
        <p:spPr/>
        <p:txBody>
          <a:bodyPr/>
          <a:lstStyle/>
          <a:p>
            <a:r>
              <a:rPr lang="hr-BA" dirty="0"/>
              <a:t>Exercises and Activities</a:t>
            </a:r>
            <a:endParaRPr lang="en-US" dirty="0"/>
          </a:p>
        </p:txBody>
      </p:sp>
    </p:spTree>
    <p:extLst>
      <p:ext uri="{BB962C8B-B14F-4D97-AF65-F5344CB8AC3E}">
        <p14:creationId xmlns:p14="http://schemas.microsoft.com/office/powerpoint/2010/main" val="1434663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0C1F9C-351F-024B-9EF6-D50E1F90E691}"/>
              </a:ext>
            </a:extLst>
          </p:cNvPr>
          <p:cNvSpPr>
            <a:spLocks noGrp="1"/>
          </p:cNvSpPr>
          <p:nvPr>
            <p:ph type="body" sz="quarter" idx="18"/>
          </p:nvPr>
        </p:nvSpPr>
        <p:spPr>
          <a:xfrm>
            <a:off x="880533" y="922404"/>
            <a:ext cx="7179734" cy="4219334"/>
          </a:xfrm>
        </p:spPr>
        <p:txBody>
          <a:bodyPr>
            <a:normAutofit/>
          </a:bodyPr>
          <a:lstStyle/>
          <a:p>
            <a:r>
              <a:rPr lang="en-US" sz="2000" dirty="0"/>
              <a:t>To truly identify your leadership strengths you must first identify your core values.  </a:t>
            </a:r>
          </a:p>
          <a:p>
            <a:r>
              <a:rPr lang="en-US" sz="2000" dirty="0"/>
              <a:t>Step 1: Read through every value on this list of 28 core values</a:t>
            </a:r>
          </a:p>
          <a:p>
            <a:endParaRPr lang="en-US" dirty="0"/>
          </a:p>
        </p:txBody>
      </p:sp>
      <p:sp>
        <p:nvSpPr>
          <p:cNvPr id="5" name="Text Placeholder 4">
            <a:extLst>
              <a:ext uri="{FF2B5EF4-FFF2-40B4-BE49-F238E27FC236}">
                <a16:creationId xmlns:a16="http://schemas.microsoft.com/office/drawing/2014/main" id="{3EA317FF-1004-634A-809F-7D62AAF2CFE2}"/>
              </a:ext>
            </a:extLst>
          </p:cNvPr>
          <p:cNvSpPr>
            <a:spLocks noGrp="1"/>
          </p:cNvSpPr>
          <p:nvPr>
            <p:ph type="body" sz="quarter" idx="16"/>
          </p:nvPr>
        </p:nvSpPr>
        <p:spPr>
          <a:xfrm>
            <a:off x="767184" y="79323"/>
            <a:ext cx="7293083" cy="662606"/>
          </a:xfrm>
        </p:spPr>
        <p:txBody>
          <a:bodyPr>
            <a:normAutofit/>
          </a:bodyPr>
          <a:lstStyle/>
          <a:p>
            <a:r>
              <a:rPr lang="en-US" dirty="0"/>
              <a:t>EXERCISE</a:t>
            </a:r>
            <a:r>
              <a:rPr lang="hr-BA" dirty="0"/>
              <a:t>: </a:t>
            </a:r>
            <a:r>
              <a:rPr lang="en-GB" dirty="0"/>
              <a:t>Identify your Core Values</a:t>
            </a:r>
            <a:endParaRPr lang="en-US" dirty="0">
              <a:solidFill>
                <a:srgbClr val="FFC000"/>
              </a:solidFill>
            </a:endParaRPr>
          </a:p>
          <a:p>
            <a:endParaRPr lang="en-US" dirty="0"/>
          </a:p>
          <a:p>
            <a:endParaRPr lang="en-US" sz="1900" b="0" dirty="0"/>
          </a:p>
        </p:txBody>
      </p:sp>
      <p:pic>
        <p:nvPicPr>
          <p:cNvPr id="14" name="Picture Placeholder 13" descr="A picture containing person, indoor, people&#10;&#10;Description automatically generated">
            <a:extLst>
              <a:ext uri="{FF2B5EF4-FFF2-40B4-BE49-F238E27FC236}">
                <a16:creationId xmlns:a16="http://schemas.microsoft.com/office/drawing/2014/main" id="{553E2047-F47B-F648-B0F5-DD7BDE89747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7" name="Picture 6" descr="Graphical user interface, application&#10;&#10;Description automatically generated">
            <a:extLst>
              <a:ext uri="{FF2B5EF4-FFF2-40B4-BE49-F238E27FC236}">
                <a16:creationId xmlns:a16="http://schemas.microsoft.com/office/drawing/2014/main" id="{4E7A56B0-EDF1-4572-B1A5-8EC7425733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184" y="2175029"/>
            <a:ext cx="7678053" cy="3959071"/>
          </a:xfrm>
          <a:prstGeom prst="rect">
            <a:avLst/>
          </a:prstGeom>
        </p:spPr>
      </p:pic>
    </p:spTree>
    <p:extLst>
      <p:ext uri="{BB962C8B-B14F-4D97-AF65-F5344CB8AC3E}">
        <p14:creationId xmlns:p14="http://schemas.microsoft.com/office/powerpoint/2010/main" val="57838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C67872-6DCF-4277-BC8E-0200FF4EA3D4}"/>
              </a:ext>
            </a:extLst>
          </p:cNvPr>
          <p:cNvSpPr>
            <a:spLocks noGrp="1"/>
          </p:cNvSpPr>
          <p:nvPr>
            <p:ph type="body" sz="quarter" idx="13"/>
          </p:nvPr>
        </p:nvSpPr>
        <p:spPr>
          <a:xfrm>
            <a:off x="3611042" y="911181"/>
            <a:ext cx="4957991" cy="4286492"/>
          </a:xfrm>
        </p:spPr>
        <p:txBody>
          <a:bodyPr>
            <a:normAutofit fontScale="62500" lnSpcReduction="20000"/>
          </a:bodyPr>
          <a:lstStyle/>
          <a:p>
            <a:pPr>
              <a:lnSpc>
                <a:spcPct val="120000"/>
              </a:lnSpc>
            </a:pPr>
            <a:r>
              <a:rPr lang="en-US" dirty="0"/>
              <a:t>I believe that it sucks when people who can change the world don't, because they feel like they can’t!</a:t>
            </a:r>
            <a:endParaRPr lang="hr-BA" dirty="0"/>
          </a:p>
          <a:p>
            <a:pPr>
              <a:lnSpc>
                <a:spcPct val="120000"/>
              </a:lnSpc>
            </a:pPr>
            <a:r>
              <a:rPr lang="en-US" dirty="0"/>
              <a:t>I was the shyest kid in school</a:t>
            </a:r>
            <a:r>
              <a:rPr lang="hr-BA" dirty="0"/>
              <a:t>.</a:t>
            </a:r>
            <a:r>
              <a:rPr lang="en-US" dirty="0"/>
              <a:t> I'm still an introvert but I'm not shy. As an introvert, I'm able to stand on a stage with the mic in my hand, I've started my own business, I deliver training to countless entrepreneurs, I've raised thousands for charity, I'm a Trustee of a UK wide charity, I've curated a TEDx event and I've helped thousands of people to start their businesses over the last 15 years.</a:t>
            </a:r>
            <a:br>
              <a:rPr lang="en-US" dirty="0"/>
            </a:br>
            <a:r>
              <a:rPr lang="en-US" dirty="0"/>
              <a:t>If I can do that, imagine what you can do! </a:t>
            </a:r>
            <a:endParaRPr lang="en-IE" dirty="0"/>
          </a:p>
        </p:txBody>
      </p:sp>
      <p:sp>
        <p:nvSpPr>
          <p:cNvPr id="5" name="TextBox 4">
            <a:extLst>
              <a:ext uri="{FF2B5EF4-FFF2-40B4-BE49-F238E27FC236}">
                <a16:creationId xmlns:a16="http://schemas.microsoft.com/office/drawing/2014/main" id="{DBA9A3B5-BE1A-1F86-AC4C-C6E802D04E60}"/>
              </a:ext>
            </a:extLst>
          </p:cNvPr>
          <p:cNvSpPr txBox="1"/>
          <p:nvPr/>
        </p:nvSpPr>
        <p:spPr>
          <a:xfrm>
            <a:off x="4469359" y="5197673"/>
            <a:ext cx="3404778" cy="307777"/>
          </a:xfrm>
          <a:prstGeom prst="rect">
            <a:avLst/>
          </a:prstGeom>
          <a:noFill/>
        </p:spPr>
        <p:txBody>
          <a:bodyPr wrap="none" rtlCol="0">
            <a:spAutoFit/>
          </a:bodyPr>
          <a:lstStyle/>
          <a:p>
            <a:r>
              <a:rPr lang="en-US" sz="1400" b="1" dirty="0">
                <a:solidFill>
                  <a:schemeClr val="bg1"/>
                </a:solidFill>
              </a:rPr>
              <a:t>Claire O'Hanlon</a:t>
            </a:r>
            <a:r>
              <a:rPr lang="hr-BA" sz="1400" b="1" dirty="0">
                <a:solidFill>
                  <a:schemeClr val="bg1"/>
                </a:solidFill>
              </a:rPr>
              <a:t>, founder of </a:t>
            </a:r>
            <a:r>
              <a:rPr lang="hr-BA" sz="1400" b="1" u="sng" dirty="0">
                <a:solidFill>
                  <a:schemeClr val="accent1">
                    <a:lumMod val="20000"/>
                    <a:lumOff val="80000"/>
                  </a:schemeClr>
                </a:solidFill>
                <a:hlinkClick r:id="rId2">
                  <a:extLst>
                    <a:ext uri="{A12FA001-AC4F-418D-AE19-62706E023703}">
                      <ahyp:hlinkClr xmlns:ahyp="http://schemas.microsoft.com/office/drawing/2018/hyperlinkcolor" val="tx"/>
                    </a:ext>
                  </a:extLst>
                </a:hlinkClick>
              </a:rPr>
              <a:t>the </a:t>
            </a:r>
            <a:r>
              <a:rPr lang="en-US" sz="1400" b="1" u="sng" dirty="0" err="1">
                <a:solidFill>
                  <a:schemeClr val="accent1">
                    <a:lumMod val="20000"/>
                    <a:lumOff val="80000"/>
                  </a:schemeClr>
                </a:solidFill>
                <a:hlinkClick r:id="rId2">
                  <a:extLst>
                    <a:ext uri="{A12FA001-AC4F-418D-AE19-62706E023703}">
                      <ahyp:hlinkClr xmlns:ahyp="http://schemas.microsoft.com/office/drawing/2018/hyperlinkcolor" val="tx"/>
                    </a:ext>
                  </a:extLst>
                </a:hlinkClick>
              </a:rPr>
              <a:t>ShyPreneur</a:t>
            </a:r>
            <a:endParaRPr lang="en-US" sz="1400" b="1" u="sng" dirty="0">
              <a:solidFill>
                <a:schemeClr val="accent1">
                  <a:lumMod val="20000"/>
                  <a:lumOff val="80000"/>
                </a:schemeClr>
              </a:solidFill>
            </a:endParaRPr>
          </a:p>
        </p:txBody>
      </p:sp>
    </p:spTree>
    <p:extLst>
      <p:ext uri="{BB962C8B-B14F-4D97-AF65-F5344CB8AC3E}">
        <p14:creationId xmlns:p14="http://schemas.microsoft.com/office/powerpoint/2010/main" val="180699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E757C51C-F7BC-40A4-A43C-7887DBA69B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46567" y="0"/>
            <a:ext cx="2545433" cy="3276600"/>
          </a:xfrm>
          <a:prstGeom prst="rect">
            <a:avLst/>
          </a:prstGeom>
        </p:spPr>
      </p:pic>
      <p:sp>
        <p:nvSpPr>
          <p:cNvPr id="2" name="Text Placeholder 1">
            <a:extLst>
              <a:ext uri="{FF2B5EF4-FFF2-40B4-BE49-F238E27FC236}">
                <a16:creationId xmlns:a16="http://schemas.microsoft.com/office/drawing/2014/main" id="{3F5D6F61-BF78-4D16-9EF8-5DACC9BB7399}"/>
              </a:ext>
            </a:extLst>
          </p:cNvPr>
          <p:cNvSpPr>
            <a:spLocks noGrp="1"/>
          </p:cNvSpPr>
          <p:nvPr>
            <p:ph type="body" sz="quarter" idx="18"/>
          </p:nvPr>
        </p:nvSpPr>
        <p:spPr>
          <a:xfrm>
            <a:off x="734713" y="1497969"/>
            <a:ext cx="9037938" cy="4628570"/>
          </a:xfrm>
        </p:spPr>
        <p:txBody>
          <a:bodyPr>
            <a:normAutofit/>
          </a:bodyPr>
          <a:lstStyle/>
          <a:p>
            <a:pPr marL="342900" indent="-342900">
              <a:buFont typeface="Wingdings" panose="05000000000000000000" pitchFamily="2" charset="2"/>
              <a:buChar char="ü"/>
            </a:pPr>
            <a:r>
              <a:rPr lang="en-US" sz="2000" dirty="0"/>
              <a:t>Step 2:</a:t>
            </a:r>
          </a:p>
          <a:p>
            <a:r>
              <a:rPr lang="en-GB" sz="2000" dirty="0"/>
              <a:t>Select 8 values which resonate with you the most. </a:t>
            </a:r>
          </a:p>
          <a:p>
            <a:r>
              <a:rPr lang="en-GB" sz="2000" dirty="0"/>
              <a:t>Do not over-think this process but do take your time.</a:t>
            </a:r>
          </a:p>
          <a:p>
            <a:pPr>
              <a:lnSpc>
                <a:spcPct val="107000"/>
              </a:lnSpc>
              <a:spcAft>
                <a:spcPts val="800"/>
              </a:spcAft>
            </a:pPr>
            <a:r>
              <a:rPr lang="en-GB" sz="2000" dirty="0"/>
              <a:t>If you have a value word that is not in the list, please write it down.  There is power and meaning in your own words.</a:t>
            </a:r>
            <a:r>
              <a:rPr lang="en-US" sz="2000" dirty="0"/>
              <a:t> </a:t>
            </a:r>
          </a:p>
          <a:p>
            <a:pPr marL="0" indent="0">
              <a:lnSpc>
                <a:spcPct val="107000"/>
              </a:lnSpc>
              <a:spcAft>
                <a:spcPts val="800"/>
              </a:spcAft>
            </a:pPr>
            <a:r>
              <a:rPr lang="en-US" sz="2000" b="1" dirty="0"/>
              <a:t>TIP: Select values that you currently hold.  You do not need to rank these values in order. </a:t>
            </a:r>
            <a:endParaRPr lang="en-GB" sz="2000" b="1" dirty="0"/>
          </a:p>
          <a:p>
            <a:endParaRPr lang="en-US" dirty="0"/>
          </a:p>
          <a:p>
            <a:endParaRPr lang="en-US" dirty="0"/>
          </a:p>
        </p:txBody>
      </p:sp>
      <p:sp>
        <p:nvSpPr>
          <p:cNvPr id="3" name="Text Placeholder 2">
            <a:extLst>
              <a:ext uri="{FF2B5EF4-FFF2-40B4-BE49-F238E27FC236}">
                <a16:creationId xmlns:a16="http://schemas.microsoft.com/office/drawing/2014/main" id="{67437412-03E9-43B2-B1F1-A3A0B860969F}"/>
              </a:ext>
            </a:extLst>
          </p:cNvPr>
          <p:cNvSpPr>
            <a:spLocks noGrp="1"/>
          </p:cNvSpPr>
          <p:nvPr>
            <p:ph type="body" sz="quarter" idx="16"/>
          </p:nvPr>
        </p:nvSpPr>
        <p:spPr>
          <a:xfrm>
            <a:off x="734713" y="731461"/>
            <a:ext cx="11087173" cy="1025550"/>
          </a:xfrm>
        </p:spPr>
        <p:txBody>
          <a:bodyPr>
            <a:normAutofit/>
          </a:bodyPr>
          <a:lstStyle/>
          <a:p>
            <a:r>
              <a:rPr lang="en-US" dirty="0"/>
              <a:t>EXERCISE</a:t>
            </a:r>
            <a:r>
              <a:rPr lang="hr-BA" dirty="0"/>
              <a:t>: </a:t>
            </a:r>
            <a:r>
              <a:rPr lang="en-GB" dirty="0"/>
              <a:t>Identify your Core Values</a:t>
            </a:r>
            <a:endParaRPr lang="en-US" dirty="0">
              <a:solidFill>
                <a:srgbClr val="FFC000"/>
              </a:solidFill>
            </a:endParaRPr>
          </a:p>
          <a:p>
            <a:endParaRPr lang="en-US" dirty="0"/>
          </a:p>
          <a:p>
            <a:endParaRPr lang="en-US" dirty="0"/>
          </a:p>
        </p:txBody>
      </p:sp>
      <p:graphicFrame>
        <p:nvGraphicFramePr>
          <p:cNvPr id="4" name="Table 4">
            <a:extLst>
              <a:ext uri="{FF2B5EF4-FFF2-40B4-BE49-F238E27FC236}">
                <a16:creationId xmlns:a16="http://schemas.microsoft.com/office/drawing/2014/main" id="{428F50CC-4800-4CB6-8C3C-82A6D648095F}"/>
              </a:ext>
            </a:extLst>
          </p:cNvPr>
          <p:cNvGraphicFramePr>
            <a:graphicFrameLocks noGrp="1"/>
          </p:cNvGraphicFramePr>
          <p:nvPr>
            <p:extLst>
              <p:ext uri="{D42A27DB-BD31-4B8C-83A1-F6EECF244321}">
                <p14:modId xmlns:p14="http://schemas.microsoft.com/office/powerpoint/2010/main" val="4216192346"/>
              </p:ext>
            </p:extLst>
          </p:nvPr>
        </p:nvGraphicFramePr>
        <p:xfrm>
          <a:off x="1261118" y="4506083"/>
          <a:ext cx="8128000" cy="1707895"/>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357529857"/>
                    </a:ext>
                  </a:extLst>
                </a:gridCol>
              </a:tblGrid>
              <a:tr h="1707895">
                <a:tc>
                  <a:txBody>
                    <a:bodyPr/>
                    <a:lstStyle/>
                    <a:p>
                      <a:r>
                        <a:rPr lang="en-GB" sz="2000" b="0" i="0" kern="1200" spc="0" dirty="0">
                          <a:solidFill>
                            <a:srgbClr val="09446A"/>
                          </a:solidFill>
                          <a:latin typeface="+mn-lt"/>
                          <a:ea typeface="+mn-ea"/>
                          <a:cs typeface="+mn-cs"/>
                        </a:rPr>
                        <a:t>My 8 Values:</a:t>
                      </a:r>
                    </a:p>
                  </a:txBody>
                  <a:tcPr>
                    <a:pattFill prst="pct20">
                      <a:fgClr>
                        <a:schemeClr val="accent1"/>
                      </a:fgClr>
                      <a:bgClr>
                        <a:schemeClr val="bg1"/>
                      </a:bgClr>
                    </a:pattFill>
                  </a:tcPr>
                </a:tc>
                <a:extLst>
                  <a:ext uri="{0D108BD9-81ED-4DB2-BD59-A6C34878D82A}">
                    <a16:rowId xmlns:a16="http://schemas.microsoft.com/office/drawing/2014/main" val="1820800462"/>
                  </a:ext>
                </a:extLst>
              </a:tr>
            </a:tbl>
          </a:graphicData>
        </a:graphic>
      </p:graphicFrame>
    </p:spTree>
    <p:extLst>
      <p:ext uri="{BB962C8B-B14F-4D97-AF65-F5344CB8AC3E}">
        <p14:creationId xmlns:p14="http://schemas.microsoft.com/office/powerpoint/2010/main" val="1363779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5D6F61-BF78-4D16-9EF8-5DACC9BB7399}"/>
              </a:ext>
            </a:extLst>
          </p:cNvPr>
          <p:cNvSpPr>
            <a:spLocks noGrp="1"/>
          </p:cNvSpPr>
          <p:nvPr>
            <p:ph type="body" sz="quarter" idx="18"/>
          </p:nvPr>
        </p:nvSpPr>
        <p:spPr>
          <a:xfrm>
            <a:off x="734714" y="1497969"/>
            <a:ext cx="8533112" cy="4628570"/>
          </a:xfrm>
        </p:spPr>
        <p:txBody>
          <a:bodyPr>
            <a:normAutofit/>
          </a:bodyPr>
          <a:lstStyle/>
          <a:p>
            <a:pPr marL="342900" indent="-342900">
              <a:buFont typeface="Wingdings" panose="05000000000000000000" pitchFamily="2" charset="2"/>
              <a:buChar char="ü"/>
            </a:pPr>
            <a:r>
              <a:rPr lang="en-US" sz="2000" dirty="0"/>
              <a:t>Step 3:</a:t>
            </a:r>
          </a:p>
          <a:p>
            <a:r>
              <a:rPr lang="en-US" sz="2000" dirty="0"/>
              <a:t>Remove</a:t>
            </a:r>
            <a:r>
              <a:rPr lang="en-GB" sz="2000" dirty="0"/>
              <a:t> 4 to have your 4 core values remaining.</a:t>
            </a:r>
          </a:p>
          <a:p>
            <a:pPr>
              <a:spcAft>
                <a:spcPts val="2100"/>
              </a:spcAft>
            </a:pPr>
            <a:r>
              <a:rPr lang="en-GB" sz="2000" dirty="0"/>
              <a:t>This can be a difficult task! Remember, this doesn’t mean that those eliminate are no longer important to you.  It simply means they are not in your top 4.</a:t>
            </a:r>
          </a:p>
          <a:p>
            <a:pPr>
              <a:spcAft>
                <a:spcPts val="2100"/>
              </a:spcAft>
            </a:pPr>
            <a:r>
              <a:rPr lang="en-GB" sz="2000" dirty="0"/>
              <a:t>These values will become the cornerstones of your leadership journey. You are now more aware of what truly matters to you as a leader!</a:t>
            </a:r>
            <a:endParaRPr lang="en-US" dirty="0"/>
          </a:p>
        </p:txBody>
      </p:sp>
      <p:sp>
        <p:nvSpPr>
          <p:cNvPr id="3" name="Text Placeholder 2">
            <a:extLst>
              <a:ext uri="{FF2B5EF4-FFF2-40B4-BE49-F238E27FC236}">
                <a16:creationId xmlns:a16="http://schemas.microsoft.com/office/drawing/2014/main" id="{67437412-03E9-43B2-B1F1-A3A0B860969F}"/>
              </a:ext>
            </a:extLst>
          </p:cNvPr>
          <p:cNvSpPr>
            <a:spLocks noGrp="1"/>
          </p:cNvSpPr>
          <p:nvPr>
            <p:ph type="body" sz="quarter" idx="16"/>
          </p:nvPr>
        </p:nvSpPr>
        <p:spPr>
          <a:xfrm>
            <a:off x="734713" y="731461"/>
            <a:ext cx="11087173" cy="1025550"/>
          </a:xfrm>
        </p:spPr>
        <p:txBody>
          <a:bodyPr>
            <a:normAutofit/>
          </a:bodyPr>
          <a:lstStyle/>
          <a:p>
            <a:r>
              <a:rPr lang="en-US" dirty="0"/>
              <a:t>EXERCISE</a:t>
            </a:r>
            <a:r>
              <a:rPr lang="hr-BA" dirty="0"/>
              <a:t>: </a:t>
            </a:r>
            <a:r>
              <a:rPr lang="en-GB" dirty="0"/>
              <a:t>Identify your Core Values</a:t>
            </a:r>
            <a:endParaRPr lang="en-US" dirty="0">
              <a:solidFill>
                <a:srgbClr val="FFC000"/>
              </a:solidFill>
            </a:endParaRPr>
          </a:p>
          <a:p>
            <a:endParaRPr lang="en-US" dirty="0"/>
          </a:p>
          <a:p>
            <a:endParaRPr lang="en-US" dirty="0"/>
          </a:p>
        </p:txBody>
      </p:sp>
      <p:graphicFrame>
        <p:nvGraphicFramePr>
          <p:cNvPr id="4" name="Table 4">
            <a:extLst>
              <a:ext uri="{FF2B5EF4-FFF2-40B4-BE49-F238E27FC236}">
                <a16:creationId xmlns:a16="http://schemas.microsoft.com/office/drawing/2014/main" id="{428F50CC-4800-4CB6-8C3C-82A6D648095F}"/>
              </a:ext>
            </a:extLst>
          </p:cNvPr>
          <p:cNvGraphicFramePr>
            <a:graphicFrameLocks noGrp="1"/>
          </p:cNvGraphicFramePr>
          <p:nvPr>
            <p:extLst>
              <p:ext uri="{D42A27DB-BD31-4B8C-83A1-F6EECF244321}">
                <p14:modId xmlns:p14="http://schemas.microsoft.com/office/powerpoint/2010/main" val="2830538247"/>
              </p:ext>
            </p:extLst>
          </p:nvPr>
        </p:nvGraphicFramePr>
        <p:xfrm>
          <a:off x="734713" y="4337936"/>
          <a:ext cx="8128000" cy="1707895"/>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357529857"/>
                    </a:ext>
                  </a:extLst>
                </a:gridCol>
              </a:tblGrid>
              <a:tr h="1707895">
                <a:tc>
                  <a:txBody>
                    <a:bodyPr/>
                    <a:lstStyle/>
                    <a:p>
                      <a:r>
                        <a:rPr lang="en-GB" sz="2000" b="0" i="0" kern="1200" spc="0" dirty="0">
                          <a:solidFill>
                            <a:srgbClr val="09446A"/>
                          </a:solidFill>
                          <a:latin typeface="+mn-lt"/>
                          <a:ea typeface="+mn-ea"/>
                          <a:cs typeface="+mn-cs"/>
                        </a:rPr>
                        <a:t>My 4 Core Values:</a:t>
                      </a:r>
                    </a:p>
                  </a:txBody>
                  <a:tcPr>
                    <a:pattFill prst="pct20">
                      <a:fgClr>
                        <a:schemeClr val="accent1"/>
                      </a:fgClr>
                      <a:bgClr>
                        <a:schemeClr val="bg1"/>
                      </a:bgClr>
                    </a:pattFill>
                  </a:tcPr>
                </a:tc>
                <a:extLst>
                  <a:ext uri="{0D108BD9-81ED-4DB2-BD59-A6C34878D82A}">
                    <a16:rowId xmlns:a16="http://schemas.microsoft.com/office/drawing/2014/main" val="1820800462"/>
                  </a:ext>
                </a:extLst>
              </a:tr>
            </a:tbl>
          </a:graphicData>
        </a:graphic>
      </p:graphicFrame>
      <p:pic>
        <p:nvPicPr>
          <p:cNvPr id="8" name="Picture 7" descr="Map&#10;&#10;Description automatically generated">
            <a:extLst>
              <a:ext uri="{FF2B5EF4-FFF2-40B4-BE49-F238E27FC236}">
                <a16:creationId xmlns:a16="http://schemas.microsoft.com/office/drawing/2014/main" id="{683458E7-997F-4E5C-8BAF-F2D138E5F3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46567" y="0"/>
            <a:ext cx="2545433" cy="3276600"/>
          </a:xfrm>
          <a:prstGeom prst="rect">
            <a:avLst/>
          </a:prstGeom>
        </p:spPr>
      </p:pic>
    </p:spTree>
    <p:extLst>
      <p:ext uri="{BB962C8B-B14F-4D97-AF65-F5344CB8AC3E}">
        <p14:creationId xmlns:p14="http://schemas.microsoft.com/office/powerpoint/2010/main" val="2990972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9E450B-AD20-44A9-ABB9-823C76E65CF8}"/>
              </a:ext>
            </a:extLst>
          </p:cNvPr>
          <p:cNvSpPr>
            <a:spLocks noGrp="1"/>
          </p:cNvSpPr>
          <p:nvPr>
            <p:ph type="body" sz="quarter" idx="17"/>
          </p:nvPr>
        </p:nvSpPr>
        <p:spPr>
          <a:xfrm>
            <a:off x="2492157" y="119899"/>
            <a:ext cx="4264244" cy="3238260"/>
          </a:xfrm>
        </p:spPr>
        <p:txBody>
          <a:bodyPr>
            <a:normAutofit/>
          </a:bodyPr>
          <a:lstStyle/>
          <a:p>
            <a:r>
              <a:rPr lang="hr-BA" sz="2800" dirty="0"/>
              <a:t>CTR + C</a:t>
            </a:r>
            <a:r>
              <a:rPr lang="en-US" sz="2800" dirty="0"/>
              <a:t>lick on the image on the right to discover y</a:t>
            </a:r>
            <a:r>
              <a:rPr lang="en-GB" sz="2800" dirty="0"/>
              <a:t>our strengths and your opportunities for growth as a daring leader.</a:t>
            </a:r>
            <a:r>
              <a:rPr lang="en-US" sz="2800" dirty="0"/>
              <a:t> </a:t>
            </a:r>
            <a:endParaRPr lang="en-US" dirty="0"/>
          </a:p>
        </p:txBody>
      </p:sp>
      <p:sp>
        <p:nvSpPr>
          <p:cNvPr id="3" name="Text Placeholder 2">
            <a:extLst>
              <a:ext uri="{FF2B5EF4-FFF2-40B4-BE49-F238E27FC236}">
                <a16:creationId xmlns:a16="http://schemas.microsoft.com/office/drawing/2014/main" id="{3987558D-FE3B-453D-89CB-E08987663813}"/>
              </a:ext>
            </a:extLst>
          </p:cNvPr>
          <p:cNvSpPr>
            <a:spLocks noGrp="1"/>
          </p:cNvSpPr>
          <p:nvPr>
            <p:ph type="body" sz="quarter" idx="18"/>
          </p:nvPr>
        </p:nvSpPr>
        <p:spPr>
          <a:xfrm>
            <a:off x="345233" y="699702"/>
            <a:ext cx="1800808" cy="1810677"/>
          </a:xfrm>
        </p:spPr>
        <p:txBody>
          <a:bodyPr>
            <a:normAutofit/>
          </a:bodyPr>
          <a:lstStyle/>
          <a:p>
            <a:pPr algn="ctr"/>
            <a:r>
              <a:rPr lang="en-US" sz="3600" dirty="0"/>
              <a:t>Do </a:t>
            </a:r>
            <a:r>
              <a:rPr lang="hr-BA" sz="3600" dirty="0"/>
              <a:t>&amp;</a:t>
            </a:r>
            <a:r>
              <a:rPr lang="en-US" sz="3600" dirty="0"/>
              <a:t> </a:t>
            </a:r>
            <a:endParaRPr lang="hr-BA" sz="3600" dirty="0"/>
          </a:p>
          <a:p>
            <a:pPr algn="ctr"/>
            <a:r>
              <a:rPr lang="en-US" sz="3600" dirty="0"/>
              <a:t>learn</a:t>
            </a:r>
          </a:p>
          <a:p>
            <a:endParaRPr lang="en-US" sz="3600" dirty="0"/>
          </a:p>
        </p:txBody>
      </p:sp>
      <p:pic>
        <p:nvPicPr>
          <p:cNvPr id="12" name="Picture Placeholder 11" descr="Text&#10;&#10;Description automatically generated with low confidence">
            <a:hlinkClick r:id="rId2"/>
            <a:extLst>
              <a:ext uri="{FF2B5EF4-FFF2-40B4-BE49-F238E27FC236}">
                <a16:creationId xmlns:a16="http://schemas.microsoft.com/office/drawing/2014/main" id="{8F04B238-C383-4C10-A74B-03481B7F9348}"/>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a:xfrm>
            <a:off x="6756401" y="1151285"/>
            <a:ext cx="5435599" cy="5706715"/>
          </a:xfrm>
        </p:spPr>
      </p:pic>
      <p:sp>
        <p:nvSpPr>
          <p:cNvPr id="5" name="TextBox 4">
            <a:extLst>
              <a:ext uri="{FF2B5EF4-FFF2-40B4-BE49-F238E27FC236}">
                <a16:creationId xmlns:a16="http://schemas.microsoft.com/office/drawing/2014/main" id="{F3C02C5D-111B-48E3-B219-50D8171750DF}"/>
              </a:ext>
            </a:extLst>
          </p:cNvPr>
          <p:cNvSpPr txBox="1"/>
          <p:nvPr/>
        </p:nvSpPr>
        <p:spPr>
          <a:xfrm>
            <a:off x="298425" y="5546888"/>
            <a:ext cx="4967845" cy="369332"/>
          </a:xfrm>
          <a:prstGeom prst="rect">
            <a:avLst/>
          </a:prstGeom>
          <a:noFill/>
        </p:spPr>
        <p:txBody>
          <a:bodyPr wrap="square" rtlCol="0">
            <a:spAutoFit/>
          </a:bodyPr>
          <a:lstStyle/>
          <a:p>
            <a:r>
              <a:rPr lang="hr-BA" dirty="0">
                <a:solidFill>
                  <a:srgbClr val="E78631"/>
                </a:solidFill>
              </a:rPr>
              <a:t>https://daretolead.brenebrown.com/assessment/</a:t>
            </a:r>
            <a:endParaRPr lang="en-US" dirty="0">
              <a:solidFill>
                <a:srgbClr val="E78631"/>
              </a:solidFill>
            </a:endParaRPr>
          </a:p>
        </p:txBody>
      </p:sp>
      <p:sp>
        <p:nvSpPr>
          <p:cNvPr id="6" name="Text Placeholder 2">
            <a:extLst>
              <a:ext uri="{FF2B5EF4-FFF2-40B4-BE49-F238E27FC236}">
                <a16:creationId xmlns:a16="http://schemas.microsoft.com/office/drawing/2014/main" id="{FA053977-65B9-4CD5-942D-93C52E447081}"/>
              </a:ext>
            </a:extLst>
          </p:cNvPr>
          <p:cNvSpPr txBox="1">
            <a:spLocks/>
          </p:cNvSpPr>
          <p:nvPr/>
        </p:nvSpPr>
        <p:spPr>
          <a:xfrm>
            <a:off x="298425" y="4699108"/>
            <a:ext cx="5635062" cy="10802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GB" sz="2000" dirty="0">
                <a:solidFill>
                  <a:srgbClr val="09446A"/>
                </a:solidFill>
              </a:rPr>
              <a:t>The Daring Leadership assessment from </a:t>
            </a:r>
            <a:r>
              <a:rPr lang="en-GB" sz="2000" dirty="0" err="1">
                <a:solidFill>
                  <a:srgbClr val="09446A"/>
                </a:solidFill>
              </a:rPr>
              <a:t>Brené</a:t>
            </a:r>
            <a:r>
              <a:rPr lang="en-GB" sz="2000" dirty="0">
                <a:solidFill>
                  <a:srgbClr val="09446A"/>
                </a:solidFill>
              </a:rPr>
              <a:t> Brown is an assessment of four skill sets that are 100% teachable. Use this activity to explore your vulnerability, self-awareness and courage! </a:t>
            </a:r>
            <a:endParaRPr lang="en-US" sz="2000" dirty="0">
              <a:solidFill>
                <a:srgbClr val="09446A"/>
              </a:solidFill>
            </a:endParaRPr>
          </a:p>
        </p:txBody>
      </p:sp>
    </p:spTree>
    <p:extLst>
      <p:ext uri="{BB962C8B-B14F-4D97-AF65-F5344CB8AC3E}">
        <p14:creationId xmlns:p14="http://schemas.microsoft.com/office/powerpoint/2010/main" val="3333856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E60626-340C-4091-8C18-42FF2BDBA00B}"/>
              </a:ext>
            </a:extLst>
          </p:cNvPr>
          <p:cNvSpPr>
            <a:spLocks noGrp="1"/>
          </p:cNvSpPr>
          <p:nvPr>
            <p:ph type="body" sz="quarter" idx="19"/>
          </p:nvPr>
        </p:nvSpPr>
        <p:spPr/>
        <p:txBody>
          <a:bodyPr>
            <a:normAutofit fontScale="62500" lnSpcReduction="20000"/>
          </a:bodyPr>
          <a:lstStyle/>
          <a:p>
            <a:r>
              <a:rPr lang="hr-BA" dirty="0"/>
              <a:t>CASE STUDY: </a:t>
            </a:r>
            <a:r>
              <a:rPr lang="en-US" dirty="0"/>
              <a:t>A President with a Purpose</a:t>
            </a:r>
          </a:p>
          <a:p>
            <a:endParaRPr lang="en-US" dirty="0"/>
          </a:p>
        </p:txBody>
      </p:sp>
      <p:sp>
        <p:nvSpPr>
          <p:cNvPr id="4" name="Text Placeholder 3">
            <a:extLst>
              <a:ext uri="{FF2B5EF4-FFF2-40B4-BE49-F238E27FC236}">
                <a16:creationId xmlns:a16="http://schemas.microsoft.com/office/drawing/2014/main" id="{6BAED736-3935-42CD-AFBC-696D508EB138}"/>
              </a:ext>
            </a:extLst>
          </p:cNvPr>
          <p:cNvSpPr>
            <a:spLocks noGrp="1"/>
          </p:cNvSpPr>
          <p:nvPr>
            <p:ph type="body" sz="quarter" idx="20"/>
          </p:nvPr>
        </p:nvSpPr>
        <p:spPr>
          <a:xfrm>
            <a:off x="503238" y="1624369"/>
            <a:ext cx="4811712" cy="851567"/>
          </a:xfrm>
        </p:spPr>
        <p:txBody>
          <a:bodyPr>
            <a:normAutofit lnSpcReduction="10000"/>
          </a:bodyPr>
          <a:lstStyle/>
          <a:p>
            <a:pPr marL="0" indent="0"/>
            <a:r>
              <a:rPr lang="en-GB" sz="2800" b="1" dirty="0">
                <a:solidFill>
                  <a:srgbClr val="93C23D"/>
                </a:solidFill>
              </a:rPr>
              <a:t>Shining a light on leadership strengths</a:t>
            </a:r>
            <a:endParaRPr lang="en-US" sz="2800" b="1" dirty="0">
              <a:solidFill>
                <a:srgbClr val="93C23D"/>
              </a:solidFill>
            </a:endParaRPr>
          </a:p>
        </p:txBody>
      </p:sp>
      <p:pic>
        <p:nvPicPr>
          <p:cNvPr id="15" name="Picture Placeholder 14" descr="A person in a red shirt&#10;&#10;Description automatically generated with low confidence">
            <a:extLst>
              <a:ext uri="{FF2B5EF4-FFF2-40B4-BE49-F238E27FC236}">
                <a16:creationId xmlns:a16="http://schemas.microsoft.com/office/drawing/2014/main" id="{B77EFB86-F864-40D5-A2FA-B85717961201}"/>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51069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6956CD-D855-426B-8562-97AFDD99A98E}"/>
              </a:ext>
            </a:extLst>
          </p:cNvPr>
          <p:cNvSpPr>
            <a:spLocks noGrp="1"/>
          </p:cNvSpPr>
          <p:nvPr>
            <p:ph type="body" sz="quarter" idx="15"/>
          </p:nvPr>
        </p:nvSpPr>
        <p:spPr/>
        <p:txBody>
          <a:bodyPr/>
          <a:lstStyle/>
          <a:p>
            <a:r>
              <a:rPr lang="en-GB" dirty="0"/>
              <a:t>MARY ROBINSON</a:t>
            </a:r>
            <a:endParaRPr lang="en-US" dirty="0"/>
          </a:p>
        </p:txBody>
      </p:sp>
      <p:sp>
        <p:nvSpPr>
          <p:cNvPr id="3" name="Text Placeholder 2">
            <a:extLst>
              <a:ext uri="{FF2B5EF4-FFF2-40B4-BE49-F238E27FC236}">
                <a16:creationId xmlns:a16="http://schemas.microsoft.com/office/drawing/2014/main" id="{7E2998B3-7831-43D4-9318-ED73A421937C}"/>
              </a:ext>
            </a:extLst>
          </p:cNvPr>
          <p:cNvSpPr>
            <a:spLocks noGrp="1"/>
          </p:cNvSpPr>
          <p:nvPr>
            <p:ph type="body" sz="quarter" idx="16"/>
          </p:nvPr>
        </p:nvSpPr>
        <p:spPr/>
        <p:txBody>
          <a:bodyPr>
            <a:normAutofit fontScale="77500" lnSpcReduction="20000"/>
          </a:bodyPr>
          <a:lstStyle/>
          <a:p>
            <a:r>
              <a:rPr lang="en-GB" dirty="0"/>
              <a:t>Identifying Leadership Strengths</a:t>
            </a:r>
            <a:endParaRPr lang="en-US" dirty="0"/>
          </a:p>
        </p:txBody>
      </p:sp>
    </p:spTree>
    <p:extLst>
      <p:ext uri="{BB962C8B-B14F-4D97-AF65-F5344CB8AC3E}">
        <p14:creationId xmlns:p14="http://schemas.microsoft.com/office/powerpoint/2010/main" val="1050330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99EB4F-A641-41E6-9C2B-D9CF25840F73}"/>
              </a:ext>
            </a:extLst>
          </p:cNvPr>
          <p:cNvSpPr>
            <a:spLocks noGrp="1"/>
          </p:cNvSpPr>
          <p:nvPr>
            <p:ph type="body" sz="quarter" idx="18"/>
          </p:nvPr>
        </p:nvSpPr>
        <p:spPr>
          <a:xfrm>
            <a:off x="734713" y="1907840"/>
            <a:ext cx="10834984" cy="3856390"/>
          </a:xfrm>
        </p:spPr>
        <p:txBody>
          <a:bodyPr>
            <a:normAutofit fontScale="92500"/>
          </a:bodyPr>
          <a:lstStyle/>
          <a:p>
            <a:pPr marL="342900" indent="-342900">
              <a:buFont typeface="Arial" panose="020B0604020202020204" pitchFamily="34" charset="0"/>
              <a:buChar char="•"/>
            </a:pPr>
            <a:r>
              <a:rPr lang="en-GB" dirty="0"/>
              <a:t>Born Mary Bourke in May 21, 1944, Ballina, County Mayo, Ireland, she is widely regarded as a transformative figure for Ireland, and for the Irish presidency.</a:t>
            </a:r>
          </a:p>
          <a:p>
            <a:pPr marL="342900" indent="-342900">
              <a:buFont typeface="Arial" panose="020B0604020202020204" pitchFamily="34" charset="0"/>
              <a:buChar char="•"/>
            </a:pPr>
            <a:r>
              <a:rPr lang="en-GB" dirty="0"/>
              <a:t>Irish lawyer, politician, and diplomat who served as president of Ireland (1990–97), </a:t>
            </a:r>
            <a:r>
              <a:rPr lang="en-GB" b="1" dirty="0"/>
              <a:t>the first woman to hold that post</a:t>
            </a:r>
            <a:r>
              <a:rPr lang="en-GB" dirty="0"/>
              <a:t>. </a:t>
            </a:r>
          </a:p>
          <a:p>
            <a:pPr marL="342900" indent="-342900">
              <a:buFont typeface="Arial" panose="020B0604020202020204" pitchFamily="34" charset="0"/>
              <a:buChar char="•"/>
            </a:pPr>
            <a:r>
              <a:rPr lang="en-GB" dirty="0"/>
              <a:t>She later was United Nations High Commissioner for Human Rights (UNHCHR; 1997–2002).</a:t>
            </a:r>
          </a:p>
          <a:p>
            <a:pPr marL="342900" indent="-342900">
              <a:buFont typeface="Arial" panose="020B0604020202020204" pitchFamily="34" charset="0"/>
              <a:buChar char="•"/>
            </a:pPr>
            <a:r>
              <a:rPr lang="en-GB" dirty="0"/>
              <a:t>She is also a founding member of the Council of Women World Leaders. </a:t>
            </a:r>
          </a:p>
          <a:p>
            <a:pPr marL="0" indent="0"/>
            <a:r>
              <a:rPr lang="en-GB" dirty="0"/>
              <a:t>Throughout her career, Mary Robinson has occupied many prominent roles and has worked on issues as varied as climate change, women’s rights and poverty alleviation.</a:t>
            </a:r>
          </a:p>
          <a:p>
            <a:pPr marL="0" indent="0"/>
            <a:r>
              <a:rPr lang="en-GB" dirty="0"/>
              <a:t> Implicit in her efforts to better humanity is a belief in the idea that the world can be better, and a sense of what she can do to make it that way.</a:t>
            </a:r>
            <a:r>
              <a:rPr lang="hr-BA" dirty="0"/>
              <a:t>	</a:t>
            </a:r>
          </a:p>
          <a:p>
            <a:endParaRPr lang="en-US" dirty="0"/>
          </a:p>
        </p:txBody>
      </p:sp>
      <p:sp>
        <p:nvSpPr>
          <p:cNvPr id="3" name="Text Placeholder 2">
            <a:extLst>
              <a:ext uri="{FF2B5EF4-FFF2-40B4-BE49-F238E27FC236}">
                <a16:creationId xmlns:a16="http://schemas.microsoft.com/office/drawing/2014/main" id="{DB0BA8E3-BB80-4775-8168-41E33E32E64A}"/>
              </a:ext>
            </a:extLst>
          </p:cNvPr>
          <p:cNvSpPr>
            <a:spLocks noGrp="1"/>
          </p:cNvSpPr>
          <p:nvPr>
            <p:ph type="body" sz="quarter" idx="16"/>
          </p:nvPr>
        </p:nvSpPr>
        <p:spPr>
          <a:xfrm>
            <a:off x="734714" y="607781"/>
            <a:ext cx="10834985" cy="1070190"/>
          </a:xfrm>
        </p:spPr>
        <p:txBody>
          <a:bodyPr>
            <a:normAutofit fontScale="92500" lnSpcReduction="10000"/>
          </a:bodyPr>
          <a:lstStyle/>
          <a:p>
            <a:r>
              <a:rPr lang="en-GB" dirty="0"/>
              <a:t>A President with a Purpose</a:t>
            </a:r>
          </a:p>
          <a:p>
            <a:r>
              <a:rPr lang="en-GB" dirty="0"/>
              <a:t>Who is Mary Robinson?</a:t>
            </a:r>
          </a:p>
          <a:p>
            <a:endParaRPr lang="en-GB" dirty="0"/>
          </a:p>
          <a:p>
            <a:endParaRPr lang="en-GB" dirty="0"/>
          </a:p>
        </p:txBody>
      </p:sp>
    </p:spTree>
    <p:extLst>
      <p:ext uri="{BB962C8B-B14F-4D97-AF65-F5344CB8AC3E}">
        <p14:creationId xmlns:p14="http://schemas.microsoft.com/office/powerpoint/2010/main" val="17891748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99EB4F-A641-41E6-9C2B-D9CF25840F73}"/>
              </a:ext>
            </a:extLst>
          </p:cNvPr>
          <p:cNvSpPr>
            <a:spLocks noGrp="1"/>
          </p:cNvSpPr>
          <p:nvPr>
            <p:ph type="body" sz="quarter" idx="18"/>
          </p:nvPr>
        </p:nvSpPr>
        <p:spPr>
          <a:xfrm>
            <a:off x="734714" y="1757011"/>
            <a:ext cx="10834984" cy="4481864"/>
          </a:xfrm>
        </p:spPr>
        <p:txBody>
          <a:bodyPr>
            <a:normAutofit fontScale="92500"/>
          </a:bodyPr>
          <a:lstStyle/>
          <a:p>
            <a:pPr marL="0" indent="0"/>
            <a:r>
              <a:rPr lang="en-GB" b="1" dirty="0"/>
              <a:t>Charisma</a:t>
            </a:r>
            <a:r>
              <a:rPr lang="en-GB" dirty="0"/>
              <a:t> and </a:t>
            </a:r>
            <a:r>
              <a:rPr lang="en-GB" b="1" dirty="0"/>
              <a:t>commitment</a:t>
            </a:r>
            <a:r>
              <a:rPr lang="en-GB" dirty="0"/>
              <a:t> are some of the many leadership strengths of Mary Robinson. Driven by issues and a burning sense of injustice she was led to run for the presidency.</a:t>
            </a:r>
          </a:p>
          <a:p>
            <a:pPr marL="0" indent="0"/>
            <a:r>
              <a:rPr lang="en-GB" dirty="0"/>
              <a:t>As a c</a:t>
            </a:r>
            <a:r>
              <a:rPr lang="en-US" dirty="0" err="1"/>
              <a:t>harismatic</a:t>
            </a:r>
            <a:r>
              <a:rPr lang="en-US" dirty="0"/>
              <a:t> leader, </a:t>
            </a:r>
            <a:r>
              <a:rPr lang="en-US" dirty="0" err="1"/>
              <a:t>i</a:t>
            </a:r>
            <a:r>
              <a:rPr lang="en-GB" dirty="0"/>
              <a:t>n her time as President, Robinson revitalised the office of the President.</a:t>
            </a:r>
            <a:endParaRPr lang="en-US" dirty="0"/>
          </a:p>
          <a:p>
            <a:pPr marL="0" indent="0"/>
            <a:r>
              <a:rPr lang="en-US" dirty="0"/>
              <a:t>Her strong commitment</a:t>
            </a:r>
            <a:r>
              <a:rPr lang="en-GB" dirty="0"/>
              <a:t> to human rights was evident in many of her actions:</a:t>
            </a:r>
          </a:p>
          <a:p>
            <a:pPr marL="342900" indent="-342900">
              <a:buFont typeface="Arial" panose="020B0604020202020204" pitchFamily="34" charset="0"/>
              <a:buChar char="•"/>
            </a:pPr>
            <a:r>
              <a:rPr lang="en-GB" dirty="0"/>
              <a:t>She was the first head of state to visit Somalia after it suffered from civil war and famine in 1992</a:t>
            </a:r>
          </a:p>
          <a:p>
            <a:pPr marL="342900" indent="-342900">
              <a:buFont typeface="Arial" panose="020B0604020202020204" pitchFamily="34" charset="0"/>
              <a:buChar char="•"/>
            </a:pPr>
            <a:r>
              <a:rPr lang="en-GB" dirty="0"/>
              <a:t>the first to visit Rwanda after the genocide in that country in 1994</a:t>
            </a:r>
          </a:p>
          <a:p>
            <a:pPr marL="342900" indent="-342900">
              <a:buFont typeface="Arial" panose="020B0604020202020204" pitchFamily="34" charset="0"/>
              <a:buChar char="•"/>
            </a:pPr>
            <a:r>
              <a:rPr lang="en-GB" dirty="0"/>
              <a:t>the first UNHCHR to visit China</a:t>
            </a:r>
          </a:p>
          <a:p>
            <a:pPr marL="0" indent="0"/>
            <a:r>
              <a:rPr lang="en-GB" dirty="0"/>
              <a:t>She did not compromise in order to maintain her popularity — she became the first Irish president to meet Queen Elizabeth II and the first to shake hands with Gerry Adams in Belfast in 1993, creating huge controversy and condemnation for herself.</a:t>
            </a:r>
            <a:endParaRPr lang="en-US" dirty="0"/>
          </a:p>
        </p:txBody>
      </p:sp>
      <p:sp>
        <p:nvSpPr>
          <p:cNvPr id="3" name="Text Placeholder 2">
            <a:extLst>
              <a:ext uri="{FF2B5EF4-FFF2-40B4-BE49-F238E27FC236}">
                <a16:creationId xmlns:a16="http://schemas.microsoft.com/office/drawing/2014/main" id="{DB0BA8E3-BB80-4775-8168-41E33E32E64A}"/>
              </a:ext>
            </a:extLst>
          </p:cNvPr>
          <p:cNvSpPr>
            <a:spLocks noGrp="1"/>
          </p:cNvSpPr>
          <p:nvPr>
            <p:ph type="body" sz="quarter" idx="16"/>
          </p:nvPr>
        </p:nvSpPr>
        <p:spPr/>
        <p:txBody>
          <a:bodyPr>
            <a:normAutofit lnSpcReduction="10000"/>
          </a:bodyPr>
          <a:lstStyle/>
          <a:p>
            <a:r>
              <a:rPr lang="en-GB" dirty="0">
                <a:solidFill>
                  <a:srgbClr val="93C23D"/>
                </a:solidFill>
              </a:rPr>
              <a:t>A President with a Purpose</a:t>
            </a:r>
            <a:endParaRPr lang="en-US" dirty="0">
              <a:solidFill>
                <a:srgbClr val="93C23D"/>
              </a:solidFill>
            </a:endParaRPr>
          </a:p>
        </p:txBody>
      </p:sp>
    </p:spTree>
    <p:extLst>
      <p:ext uri="{BB962C8B-B14F-4D97-AF65-F5344CB8AC3E}">
        <p14:creationId xmlns:p14="http://schemas.microsoft.com/office/powerpoint/2010/main" val="2622195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99EB4F-A641-41E6-9C2B-D9CF25840F73}"/>
              </a:ext>
            </a:extLst>
          </p:cNvPr>
          <p:cNvSpPr>
            <a:spLocks noGrp="1"/>
          </p:cNvSpPr>
          <p:nvPr>
            <p:ph type="body" sz="quarter" idx="18"/>
          </p:nvPr>
        </p:nvSpPr>
        <p:spPr>
          <a:xfrm>
            <a:off x="734714" y="1400174"/>
            <a:ext cx="10834984" cy="5038725"/>
          </a:xfrm>
        </p:spPr>
        <p:txBody>
          <a:bodyPr>
            <a:normAutofit fontScale="92500" lnSpcReduction="20000"/>
          </a:bodyPr>
          <a:lstStyle/>
          <a:p>
            <a:pPr marL="0" indent="0" algn="ctr"/>
            <a:r>
              <a:rPr lang="en-GB" b="1" dirty="0"/>
              <a:t>“You have a voice, I will make it heard.” </a:t>
            </a:r>
          </a:p>
          <a:p>
            <a:pPr marL="0" indent="0"/>
            <a:r>
              <a:rPr lang="en-GB" dirty="0"/>
              <a:t>One of her strongest leadership qualities is reflected in her presidential campaign slogan - her ability to listen. People felt a connection to this woman who listened to their needs.</a:t>
            </a:r>
          </a:p>
          <a:p>
            <a:pPr marL="0" indent="0"/>
            <a:r>
              <a:rPr lang="en-GB" dirty="0"/>
              <a:t>Mary Robinson’s leadership relied on her ability to energise and reflect the mood of the Irish people.</a:t>
            </a:r>
          </a:p>
          <a:p>
            <a:pPr marL="0" indent="0"/>
            <a:r>
              <a:rPr lang="en-GB" dirty="0"/>
              <a:t>She believed in the power of ‘story’ as an effective tool to raise social consciousness.</a:t>
            </a:r>
          </a:p>
          <a:p>
            <a:pPr marL="0" indent="0"/>
            <a:r>
              <a:rPr lang="en-GB" dirty="0"/>
              <a:t>Throughout her long career there is a steadfast commitment evident in her actions and endeavours: her commitment to improving the human condition through human rights.</a:t>
            </a:r>
          </a:p>
          <a:p>
            <a:pPr marL="0" indent="0"/>
            <a:r>
              <a:rPr lang="en-GB" dirty="0"/>
              <a:t>Mary Robinson inspires us to:</a:t>
            </a:r>
          </a:p>
          <a:p>
            <a:pPr marL="342900" indent="-342900">
              <a:buFont typeface="Arial" panose="020B0604020202020204" pitchFamily="34" charset="0"/>
              <a:buChar char="•"/>
            </a:pPr>
            <a:r>
              <a:rPr lang="en-GB" dirty="0"/>
              <a:t>Listen at all times</a:t>
            </a:r>
          </a:p>
          <a:p>
            <a:pPr marL="342900" indent="-342900">
              <a:buFont typeface="Arial" panose="020B0604020202020204" pitchFamily="34" charset="0"/>
              <a:buChar char="•"/>
            </a:pPr>
            <a:r>
              <a:rPr lang="en-GB" dirty="0"/>
              <a:t>Follow your individual path of leadership</a:t>
            </a:r>
          </a:p>
          <a:p>
            <a:pPr marL="342900" indent="-342900">
              <a:buFont typeface="Arial" panose="020B0604020202020204" pitchFamily="34" charset="0"/>
              <a:buChar char="•"/>
            </a:pPr>
            <a:r>
              <a:rPr lang="en-GB" dirty="0"/>
              <a:t>Be guided by your own inner moral compass</a:t>
            </a:r>
          </a:p>
          <a:p>
            <a:pPr marL="342900" indent="-342900">
              <a:buFont typeface="Arial" panose="020B0604020202020204" pitchFamily="34" charset="0"/>
              <a:buChar char="•"/>
            </a:pPr>
            <a:r>
              <a:rPr lang="en-GB" dirty="0"/>
              <a:t>Be committed</a:t>
            </a:r>
          </a:p>
          <a:p>
            <a:pPr marL="342900" indent="-342900">
              <a:buFont typeface="Arial" panose="020B0604020202020204" pitchFamily="34" charset="0"/>
              <a:buChar char="•"/>
            </a:pPr>
            <a:r>
              <a:rPr lang="en-GB" dirty="0"/>
              <a:t>Align your vision with your values</a:t>
            </a:r>
          </a:p>
          <a:p>
            <a:pPr marL="342900" indent="-342900">
              <a:buFont typeface="Arial" panose="020B0604020202020204" pitchFamily="34" charset="0"/>
              <a:buChar char="•"/>
            </a:pPr>
            <a:r>
              <a:rPr lang="en-US" dirty="0"/>
              <a:t>Have integrity and determination</a:t>
            </a:r>
          </a:p>
        </p:txBody>
      </p:sp>
      <p:sp>
        <p:nvSpPr>
          <p:cNvPr id="3" name="Text Placeholder 2">
            <a:extLst>
              <a:ext uri="{FF2B5EF4-FFF2-40B4-BE49-F238E27FC236}">
                <a16:creationId xmlns:a16="http://schemas.microsoft.com/office/drawing/2014/main" id="{DB0BA8E3-BB80-4775-8168-41E33E32E64A}"/>
              </a:ext>
            </a:extLst>
          </p:cNvPr>
          <p:cNvSpPr>
            <a:spLocks noGrp="1"/>
          </p:cNvSpPr>
          <p:nvPr>
            <p:ph type="body" sz="quarter" idx="16"/>
          </p:nvPr>
        </p:nvSpPr>
        <p:spPr/>
        <p:txBody>
          <a:bodyPr>
            <a:normAutofit lnSpcReduction="10000"/>
          </a:bodyPr>
          <a:lstStyle/>
          <a:p>
            <a:r>
              <a:rPr lang="en-GB" dirty="0">
                <a:solidFill>
                  <a:srgbClr val="93C23D"/>
                </a:solidFill>
              </a:rPr>
              <a:t>A President with a Purpose</a:t>
            </a:r>
            <a:endParaRPr lang="en-US" dirty="0">
              <a:solidFill>
                <a:srgbClr val="93C23D"/>
              </a:solidFill>
            </a:endParaRPr>
          </a:p>
        </p:txBody>
      </p:sp>
    </p:spTree>
    <p:extLst>
      <p:ext uri="{BB962C8B-B14F-4D97-AF65-F5344CB8AC3E}">
        <p14:creationId xmlns:p14="http://schemas.microsoft.com/office/powerpoint/2010/main" val="2372041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B24CE-31D2-4622-9AC6-FB0ABDC630E0}"/>
              </a:ext>
            </a:extLst>
          </p:cNvPr>
          <p:cNvSpPr>
            <a:spLocks noGrp="1"/>
          </p:cNvSpPr>
          <p:nvPr>
            <p:ph type="body" sz="quarter" idx="14"/>
          </p:nvPr>
        </p:nvSpPr>
        <p:spPr>
          <a:xfrm>
            <a:off x="7317831" y="4727323"/>
            <a:ext cx="785328" cy="1056986"/>
          </a:xfrm>
        </p:spPr>
        <p:txBody>
          <a:bodyPr>
            <a:normAutofit/>
          </a:bodyPr>
          <a:lstStyle/>
          <a:p>
            <a:r>
              <a:rPr lang="hr-BA" sz="5400" dirty="0"/>
              <a:t>„</a:t>
            </a:r>
            <a:endParaRPr lang="en-US" sz="5400" dirty="0"/>
          </a:p>
        </p:txBody>
      </p:sp>
      <p:sp>
        <p:nvSpPr>
          <p:cNvPr id="3" name="Text Placeholder 2">
            <a:extLst>
              <a:ext uri="{FF2B5EF4-FFF2-40B4-BE49-F238E27FC236}">
                <a16:creationId xmlns:a16="http://schemas.microsoft.com/office/drawing/2014/main" id="{F17D8A40-09FA-43C1-9DBC-D07448494983}"/>
              </a:ext>
            </a:extLst>
          </p:cNvPr>
          <p:cNvSpPr>
            <a:spLocks noGrp="1"/>
          </p:cNvSpPr>
          <p:nvPr>
            <p:ph type="body" sz="quarter" idx="13"/>
          </p:nvPr>
        </p:nvSpPr>
        <p:spPr>
          <a:xfrm>
            <a:off x="4020288" y="1203349"/>
            <a:ext cx="4368800" cy="4212684"/>
          </a:xfrm>
        </p:spPr>
        <p:txBody>
          <a:bodyPr>
            <a:normAutofit/>
          </a:bodyPr>
          <a:lstStyle/>
          <a:p>
            <a:pPr>
              <a:lnSpc>
                <a:spcPct val="120000"/>
              </a:lnSpc>
            </a:pPr>
            <a:r>
              <a:rPr lang="en-GB" sz="2000" b="0" i="1" dirty="0">
                <a:effectLst/>
                <a:latin typeface="charter"/>
              </a:rPr>
              <a:t>I must be a President for all the people, but more than that, I want to be a President for all the people. Because I was elected by men and women of all parties and none…and above all by the women of Ireland, </a:t>
            </a:r>
            <a:r>
              <a:rPr lang="en-GB" sz="2000" b="0" i="1" dirty="0" err="1">
                <a:effectLst/>
                <a:latin typeface="charter"/>
              </a:rPr>
              <a:t>mná</a:t>
            </a:r>
            <a:r>
              <a:rPr lang="en-GB" sz="2000" b="0" i="1" dirty="0">
                <a:effectLst/>
                <a:latin typeface="charter"/>
              </a:rPr>
              <a:t> </a:t>
            </a:r>
            <a:r>
              <a:rPr lang="en-GB" sz="2000" b="0" i="1" dirty="0" err="1">
                <a:effectLst/>
                <a:latin typeface="charter"/>
              </a:rPr>
              <a:t>na</a:t>
            </a:r>
            <a:r>
              <a:rPr lang="en-GB" sz="2000" b="0" i="1" dirty="0">
                <a:effectLst/>
                <a:latin typeface="charter"/>
              </a:rPr>
              <a:t> </a:t>
            </a:r>
            <a:r>
              <a:rPr lang="en-GB" sz="2000" b="0" i="1" dirty="0" err="1">
                <a:effectLst/>
                <a:latin typeface="charter"/>
              </a:rPr>
              <a:t>hÉireann</a:t>
            </a:r>
            <a:r>
              <a:rPr lang="en-GB" sz="2000" b="0" i="1" dirty="0">
                <a:effectLst/>
                <a:latin typeface="charter"/>
              </a:rPr>
              <a:t>, who instead of rocking the cradle, rocked the system and who came out massively to make their mark on the ballot paper and on a new Ireland (Mary Robinson, victory speech).</a:t>
            </a:r>
            <a:endParaRPr lang="en-US" sz="2000" dirty="0"/>
          </a:p>
        </p:txBody>
      </p:sp>
      <p:sp>
        <p:nvSpPr>
          <p:cNvPr id="4" name="Text Placeholder 3">
            <a:extLst>
              <a:ext uri="{FF2B5EF4-FFF2-40B4-BE49-F238E27FC236}">
                <a16:creationId xmlns:a16="http://schemas.microsoft.com/office/drawing/2014/main" id="{D63474A4-2BBD-47EC-9EBF-66E6BD32FDA2}"/>
              </a:ext>
            </a:extLst>
          </p:cNvPr>
          <p:cNvSpPr>
            <a:spLocks noGrp="1"/>
          </p:cNvSpPr>
          <p:nvPr>
            <p:ph type="body" sz="quarter" idx="15"/>
          </p:nvPr>
        </p:nvSpPr>
        <p:spPr>
          <a:xfrm>
            <a:off x="3858184" y="592516"/>
            <a:ext cx="2613204" cy="1221666"/>
          </a:xfrm>
        </p:spPr>
        <p:txBody>
          <a:bodyPr>
            <a:normAutofit/>
          </a:bodyPr>
          <a:lstStyle/>
          <a:p>
            <a:r>
              <a:rPr lang="hr-BA" sz="6000" dirty="0"/>
              <a:t>„</a:t>
            </a:r>
            <a:endParaRPr lang="en-US" sz="6000" dirty="0"/>
          </a:p>
        </p:txBody>
      </p:sp>
    </p:spTree>
    <p:extLst>
      <p:ext uri="{BB962C8B-B14F-4D97-AF65-F5344CB8AC3E}">
        <p14:creationId xmlns:p14="http://schemas.microsoft.com/office/powerpoint/2010/main" val="2601891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8D98DCD-35EB-0F48-8590-A68F8A13BBFB}"/>
              </a:ext>
            </a:extLst>
          </p:cNvPr>
          <p:cNvSpPr>
            <a:spLocks noGrp="1"/>
          </p:cNvSpPr>
          <p:nvPr>
            <p:ph type="body" sz="quarter" idx="20"/>
          </p:nvPr>
        </p:nvSpPr>
        <p:spPr>
          <a:xfrm>
            <a:off x="7515225" y="1201758"/>
            <a:ext cx="3886200" cy="3514724"/>
          </a:xfrm>
        </p:spPr>
        <p:txBody>
          <a:bodyPr>
            <a:normAutofit fontScale="92500" lnSpcReduction="10000"/>
          </a:bodyPr>
          <a:lstStyle/>
          <a:p>
            <a:pPr algn="ctr"/>
            <a:r>
              <a:rPr lang="hr-BA" sz="4000" b="1" dirty="0">
                <a:solidFill>
                  <a:srgbClr val="93C23D"/>
                </a:solidFill>
              </a:rPr>
              <a:t>NEXT: </a:t>
            </a:r>
          </a:p>
          <a:p>
            <a:pPr algn="ctr"/>
            <a:r>
              <a:rPr lang="hr-BA" sz="4000" b="1" dirty="0"/>
              <a:t>Module 3</a:t>
            </a:r>
          </a:p>
          <a:p>
            <a:pPr algn="ctr"/>
            <a:r>
              <a:rPr lang="en-US" sz="4000" dirty="0"/>
              <a:t>Feminist leadership and female gender qualities for leadership</a:t>
            </a:r>
            <a:endParaRPr lang="hr-BA" sz="4000" dirty="0"/>
          </a:p>
          <a:p>
            <a:pPr algn="ctr"/>
            <a:endParaRPr lang="en-US" sz="3600" dirty="0"/>
          </a:p>
        </p:txBody>
      </p:sp>
      <p:sp>
        <p:nvSpPr>
          <p:cNvPr id="11" name="Text Placeholder 10">
            <a:extLst>
              <a:ext uri="{FF2B5EF4-FFF2-40B4-BE49-F238E27FC236}">
                <a16:creationId xmlns:a16="http://schemas.microsoft.com/office/drawing/2014/main" id="{600990AF-2005-7B4A-AA6C-DDE6E2F6DCC2}"/>
              </a:ext>
            </a:extLst>
          </p:cNvPr>
          <p:cNvSpPr>
            <a:spLocks noGrp="1"/>
          </p:cNvSpPr>
          <p:nvPr>
            <p:ph type="body" sz="quarter" idx="27"/>
          </p:nvPr>
        </p:nvSpPr>
        <p:spPr>
          <a:xfrm>
            <a:off x="580368" y="5759198"/>
            <a:ext cx="4570494" cy="954106"/>
          </a:xfrm>
        </p:spPr>
        <p:txBody>
          <a:bodyPr>
            <a:normAutofit/>
          </a:bodyPr>
          <a:lstStyle/>
          <a:p>
            <a:r>
              <a:rPr lang="en-US" dirty="0">
                <a:solidFill>
                  <a:srgbClr val="853693"/>
                </a:solidFill>
                <a:hlinkClick r:id="rId2">
                  <a:extLst>
                    <a:ext uri="{A12FA001-AC4F-418D-AE19-62706E023703}">
                      <ahyp:hlinkClr xmlns:ahyp="http://schemas.microsoft.com/office/drawing/2018/hyperlinkcolor" val="tx"/>
                    </a:ext>
                  </a:extLst>
                </a:hlinkClick>
              </a:rPr>
              <a:t>www.</a:t>
            </a:r>
            <a:r>
              <a:rPr lang="en-US" sz="3600" b="1" dirty="0">
                <a:solidFill>
                  <a:srgbClr val="853693"/>
                </a:solidFill>
                <a:hlinkClick r:id="rId2">
                  <a:extLst>
                    <a:ext uri="{A12FA001-AC4F-418D-AE19-62706E023703}">
                      <ahyp:hlinkClr xmlns:ahyp="http://schemas.microsoft.com/office/drawing/2018/hyperlinkcolor" val="tx"/>
                    </a:ext>
                  </a:extLst>
                </a:hlinkClick>
              </a:rPr>
              <a:t>shineproject</a:t>
            </a:r>
            <a:r>
              <a:rPr lang="en-US" dirty="0">
                <a:solidFill>
                  <a:srgbClr val="853693"/>
                </a:solidFill>
                <a:hlinkClick r:id="rId2">
                  <a:extLst>
                    <a:ext uri="{A12FA001-AC4F-418D-AE19-62706E023703}">
                      <ahyp:hlinkClr xmlns:ahyp="http://schemas.microsoft.com/office/drawing/2018/hyperlinkcolor" val="tx"/>
                    </a:ext>
                  </a:extLst>
                </a:hlinkClick>
              </a:rPr>
              <a:t>.eu</a:t>
            </a:r>
            <a:r>
              <a:rPr lang="hr-BA" dirty="0">
                <a:solidFill>
                  <a:srgbClr val="853693"/>
                </a:solidFill>
              </a:rPr>
              <a:t> </a:t>
            </a:r>
            <a:endParaRPr lang="en-US" dirty="0">
              <a:solidFill>
                <a:srgbClr val="853693"/>
              </a:solidFill>
            </a:endParaRPr>
          </a:p>
        </p:txBody>
      </p:sp>
      <p:sp>
        <p:nvSpPr>
          <p:cNvPr id="2" name="TextBox 1">
            <a:extLst>
              <a:ext uri="{FF2B5EF4-FFF2-40B4-BE49-F238E27FC236}">
                <a16:creationId xmlns:a16="http://schemas.microsoft.com/office/drawing/2014/main" id="{18358CB9-EFD1-4A8C-8F1F-25895B8882B1}"/>
              </a:ext>
            </a:extLst>
          </p:cNvPr>
          <p:cNvSpPr txBox="1"/>
          <p:nvPr/>
        </p:nvSpPr>
        <p:spPr>
          <a:xfrm>
            <a:off x="580368" y="2815755"/>
            <a:ext cx="5883932" cy="2492990"/>
          </a:xfrm>
          <a:prstGeom prst="rect">
            <a:avLst/>
          </a:prstGeom>
          <a:noFill/>
        </p:spPr>
        <p:txBody>
          <a:bodyPr wrap="square" rtlCol="0">
            <a:spAutoFit/>
          </a:bodyPr>
          <a:lstStyle/>
          <a:p>
            <a:r>
              <a:rPr lang="hr-BA" sz="2600" b="1" dirty="0">
                <a:solidFill>
                  <a:srgbClr val="09446A"/>
                </a:solidFill>
              </a:rPr>
              <a:t>THANK YOU </a:t>
            </a:r>
            <a:r>
              <a:rPr lang="hr-BA" sz="2600" dirty="0">
                <a:solidFill>
                  <a:srgbClr val="09446A"/>
                </a:solidFill>
              </a:rPr>
              <a:t>for finishing Module 2 of the Shine Open Education Resources. </a:t>
            </a:r>
          </a:p>
          <a:p>
            <a:endParaRPr lang="hr-BA" sz="2600" dirty="0">
              <a:solidFill>
                <a:srgbClr val="09446A"/>
              </a:solidFill>
            </a:endParaRPr>
          </a:p>
          <a:p>
            <a:r>
              <a:rPr lang="hr-BA" sz="2600" dirty="0">
                <a:solidFill>
                  <a:srgbClr val="09446A"/>
                </a:solidFill>
              </a:rPr>
              <a:t>We are confident you are on your path to securing a visible role in the </a:t>
            </a:r>
            <a:r>
              <a:rPr lang="en-IE" sz="2600" dirty="0">
                <a:solidFill>
                  <a:srgbClr val="09446A"/>
                </a:solidFill>
              </a:rPr>
              <a:t>third </a:t>
            </a:r>
            <a:r>
              <a:rPr lang="hr-BA" sz="2600" dirty="0">
                <a:solidFill>
                  <a:srgbClr val="09446A"/>
                </a:solidFill>
              </a:rPr>
              <a:t>sector leadership.</a:t>
            </a:r>
            <a:r>
              <a:rPr lang="en-IE" sz="2600" dirty="0">
                <a:solidFill>
                  <a:srgbClr val="09446A"/>
                </a:solidFill>
              </a:rPr>
              <a:t> </a:t>
            </a:r>
            <a:r>
              <a:rPr lang="hr-BA" sz="2600" b="1" dirty="0">
                <a:solidFill>
                  <a:srgbClr val="93C23D"/>
                </a:solidFill>
              </a:rPr>
              <a:t>CONGRATULATIONS! </a:t>
            </a:r>
            <a:endParaRPr lang="en-US" sz="2600" b="1" dirty="0">
              <a:solidFill>
                <a:srgbClr val="93C23D"/>
              </a:solidFill>
            </a:endParaRPr>
          </a:p>
        </p:txBody>
      </p:sp>
    </p:spTree>
    <p:extLst>
      <p:ext uri="{BB962C8B-B14F-4D97-AF65-F5344CB8AC3E}">
        <p14:creationId xmlns:p14="http://schemas.microsoft.com/office/powerpoint/2010/main" val="416982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sign&#10;&#10;Description automatically generated">
            <a:extLst>
              <a:ext uri="{FF2B5EF4-FFF2-40B4-BE49-F238E27FC236}">
                <a16:creationId xmlns:a16="http://schemas.microsoft.com/office/drawing/2014/main" id="{4220E9BE-F597-4916-AC40-EDDCEA3FCCBF}"/>
              </a:ext>
            </a:extLst>
          </p:cNvPr>
          <p:cNvPicPr>
            <a:picLocks noGrp="1" noChangeAspect="1"/>
          </p:cNvPicPr>
          <p:nvPr>
            <p:ph type="pic" sz="quarter" idx="17"/>
          </p:nvPr>
        </p:nvPicPr>
        <p:blipFill rotWithShape="1">
          <a:blip r:embed="rId2" cstate="screen">
            <a:extLst>
              <a:ext uri="{28A0092B-C50C-407E-A947-70E740481C1C}">
                <a14:useLocalDpi xmlns:a14="http://schemas.microsoft.com/office/drawing/2010/main"/>
              </a:ext>
            </a:extLst>
          </a:blip>
          <a:srcRect/>
          <a:stretch/>
        </p:blipFill>
        <p:spPr>
          <a:xfrm>
            <a:off x="0" y="8806"/>
            <a:ext cx="5276115" cy="6505415"/>
          </a:xfrm>
        </p:spPr>
      </p:pic>
      <p:sp>
        <p:nvSpPr>
          <p:cNvPr id="3" name="Text Placeholder 2">
            <a:extLst>
              <a:ext uri="{FF2B5EF4-FFF2-40B4-BE49-F238E27FC236}">
                <a16:creationId xmlns:a16="http://schemas.microsoft.com/office/drawing/2014/main" id="{C93EAFB2-80F8-4EBB-B26D-2AC784B83D75}"/>
              </a:ext>
            </a:extLst>
          </p:cNvPr>
          <p:cNvSpPr>
            <a:spLocks noGrp="1"/>
          </p:cNvSpPr>
          <p:nvPr>
            <p:ph type="body" sz="quarter" idx="18"/>
          </p:nvPr>
        </p:nvSpPr>
        <p:spPr>
          <a:xfrm>
            <a:off x="5831305" y="1676183"/>
            <a:ext cx="5615629" cy="3856390"/>
          </a:xfrm>
        </p:spPr>
        <p:txBody>
          <a:bodyPr>
            <a:normAutofit fontScale="92500" lnSpcReduction="10000"/>
          </a:bodyPr>
          <a:lstStyle/>
          <a:p>
            <a:pPr indent="0"/>
            <a:r>
              <a:rPr lang="en-US" dirty="0"/>
              <a:t>It's an essential question every leader must ask themselves.</a:t>
            </a:r>
          </a:p>
          <a:p>
            <a:pPr indent="0"/>
            <a:endParaRPr lang="en-US" sz="900" dirty="0"/>
          </a:p>
          <a:p>
            <a:pPr indent="0"/>
            <a:r>
              <a:rPr lang="en-US" dirty="0"/>
              <a:t>Every leader faces challenges and situations every day that test their patience, skills, and mindset. There is no magical, drama-free team. What separates strong </a:t>
            </a:r>
            <a:r>
              <a:rPr lang="hr-BA" dirty="0"/>
              <a:t>leaders</a:t>
            </a:r>
            <a:r>
              <a:rPr lang="en-US" dirty="0"/>
              <a:t> from weak </a:t>
            </a:r>
            <a:r>
              <a:rPr lang="hr-BA" dirty="0"/>
              <a:t>leaders</a:t>
            </a:r>
            <a:r>
              <a:rPr lang="en-US" dirty="0"/>
              <a:t> is </a:t>
            </a:r>
            <a:r>
              <a:rPr lang="en-US" b="1" dirty="0"/>
              <a:t>how they handle the challenges they face every day.</a:t>
            </a:r>
          </a:p>
          <a:p>
            <a:pPr indent="0"/>
            <a:endParaRPr lang="en-US" sz="900" dirty="0"/>
          </a:p>
          <a:p>
            <a:pPr indent="0"/>
            <a:r>
              <a:rPr lang="hr-BA" dirty="0"/>
              <a:t>Here </a:t>
            </a:r>
            <a:r>
              <a:rPr lang="en-US" dirty="0"/>
              <a:t>we take a look at </a:t>
            </a:r>
            <a:r>
              <a:rPr lang="en-US" b="1" dirty="0"/>
              <a:t>5 situations </a:t>
            </a:r>
            <a:r>
              <a:rPr lang="en-US" dirty="0"/>
              <a:t>that are handled very differently by leaders depending on their approaches.</a:t>
            </a:r>
            <a:endParaRPr lang="en-IE" dirty="0"/>
          </a:p>
        </p:txBody>
      </p:sp>
      <p:sp>
        <p:nvSpPr>
          <p:cNvPr id="4" name="Text Placeholder 3">
            <a:extLst>
              <a:ext uri="{FF2B5EF4-FFF2-40B4-BE49-F238E27FC236}">
                <a16:creationId xmlns:a16="http://schemas.microsoft.com/office/drawing/2014/main" id="{C0C43BF9-4955-4649-9109-0D4CD74A2F28}"/>
              </a:ext>
            </a:extLst>
          </p:cNvPr>
          <p:cNvSpPr>
            <a:spLocks noGrp="1"/>
          </p:cNvSpPr>
          <p:nvPr>
            <p:ph type="body" sz="quarter" idx="16"/>
          </p:nvPr>
        </p:nvSpPr>
        <p:spPr>
          <a:xfrm>
            <a:off x="6096000" y="256673"/>
            <a:ext cx="5350934" cy="1243264"/>
          </a:xfrm>
        </p:spPr>
        <p:txBody>
          <a:bodyPr>
            <a:normAutofit/>
          </a:bodyPr>
          <a:lstStyle/>
          <a:p>
            <a:r>
              <a:rPr lang="en-US" dirty="0"/>
              <a:t>What do good/strong Leaders do differently?</a:t>
            </a:r>
            <a:endParaRPr lang="en-IE" dirty="0"/>
          </a:p>
        </p:txBody>
      </p:sp>
    </p:spTree>
    <p:extLst>
      <p:ext uri="{BB962C8B-B14F-4D97-AF65-F5344CB8AC3E}">
        <p14:creationId xmlns:p14="http://schemas.microsoft.com/office/powerpoint/2010/main" val="2987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29684A-A206-4D84-8B42-8C9D18975D20}"/>
              </a:ext>
            </a:extLst>
          </p:cNvPr>
          <p:cNvSpPr>
            <a:spLocks noGrp="1"/>
          </p:cNvSpPr>
          <p:nvPr>
            <p:ph type="body" sz="quarter" idx="18"/>
          </p:nvPr>
        </p:nvSpPr>
        <p:spPr>
          <a:xfrm>
            <a:off x="411246" y="1263516"/>
            <a:ext cx="4666080" cy="748242"/>
          </a:xfrm>
        </p:spPr>
        <p:txBody>
          <a:bodyPr/>
          <a:lstStyle/>
          <a:p>
            <a:r>
              <a:rPr lang="en-US" dirty="0"/>
              <a:t>Are they Challenges or Opportunities?</a:t>
            </a:r>
            <a:endParaRPr lang="en-IE" dirty="0"/>
          </a:p>
        </p:txBody>
      </p:sp>
      <p:sp>
        <p:nvSpPr>
          <p:cNvPr id="3" name="Text Placeholder 2">
            <a:extLst>
              <a:ext uri="{FF2B5EF4-FFF2-40B4-BE49-F238E27FC236}">
                <a16:creationId xmlns:a16="http://schemas.microsoft.com/office/drawing/2014/main" id="{1C99AACD-C80D-4FDE-9117-712B1308BC7F}"/>
              </a:ext>
            </a:extLst>
          </p:cNvPr>
          <p:cNvSpPr>
            <a:spLocks noGrp="1"/>
          </p:cNvSpPr>
          <p:nvPr>
            <p:ph type="body" sz="quarter" idx="16"/>
          </p:nvPr>
        </p:nvSpPr>
        <p:spPr>
          <a:xfrm>
            <a:off x="411246" y="429619"/>
            <a:ext cx="9350375" cy="582221"/>
          </a:xfrm>
        </p:spPr>
        <p:txBody>
          <a:bodyPr>
            <a:normAutofit lnSpcReduction="10000"/>
          </a:bodyPr>
          <a:lstStyle/>
          <a:p>
            <a:r>
              <a:rPr lang="en-US" dirty="0"/>
              <a:t>5 Situations that can be dealt with differently…</a:t>
            </a:r>
            <a:endParaRPr lang="en-IE" dirty="0"/>
          </a:p>
        </p:txBody>
      </p:sp>
      <p:sp>
        <p:nvSpPr>
          <p:cNvPr id="4" name="Text Placeholder 3">
            <a:extLst>
              <a:ext uri="{FF2B5EF4-FFF2-40B4-BE49-F238E27FC236}">
                <a16:creationId xmlns:a16="http://schemas.microsoft.com/office/drawing/2014/main" id="{4757898F-8491-4B71-9363-7AFC609ED36D}"/>
              </a:ext>
            </a:extLst>
          </p:cNvPr>
          <p:cNvSpPr>
            <a:spLocks noGrp="1"/>
          </p:cNvSpPr>
          <p:nvPr>
            <p:ph type="body" sz="quarter" idx="21"/>
          </p:nvPr>
        </p:nvSpPr>
        <p:spPr>
          <a:xfrm>
            <a:off x="2499036" y="2699417"/>
            <a:ext cx="1740791" cy="1046840"/>
          </a:xfrm>
        </p:spPr>
        <p:txBody>
          <a:bodyPr>
            <a:normAutofit lnSpcReduction="10000"/>
          </a:bodyPr>
          <a:lstStyle/>
          <a:p>
            <a:r>
              <a:rPr lang="en-US" dirty="0"/>
              <a:t>A new idea from your team</a:t>
            </a:r>
            <a:endParaRPr lang="en-IE" dirty="0"/>
          </a:p>
        </p:txBody>
      </p:sp>
      <p:sp>
        <p:nvSpPr>
          <p:cNvPr id="5" name="Text Placeholder 4">
            <a:extLst>
              <a:ext uri="{FF2B5EF4-FFF2-40B4-BE49-F238E27FC236}">
                <a16:creationId xmlns:a16="http://schemas.microsoft.com/office/drawing/2014/main" id="{F53457C6-F56D-4137-BC01-E3F17E1361D9}"/>
              </a:ext>
            </a:extLst>
          </p:cNvPr>
          <p:cNvSpPr>
            <a:spLocks noGrp="1"/>
          </p:cNvSpPr>
          <p:nvPr>
            <p:ph type="body" sz="quarter" idx="26"/>
          </p:nvPr>
        </p:nvSpPr>
        <p:spPr>
          <a:xfrm>
            <a:off x="4417946" y="3550987"/>
            <a:ext cx="1853076" cy="1325407"/>
          </a:xfrm>
        </p:spPr>
        <p:txBody>
          <a:bodyPr>
            <a:normAutofit lnSpcReduction="10000"/>
          </a:bodyPr>
          <a:lstStyle/>
          <a:p>
            <a:r>
              <a:rPr lang="en-US" dirty="0"/>
              <a:t>Difficult Questions from your team</a:t>
            </a:r>
            <a:endParaRPr lang="en-IE" dirty="0"/>
          </a:p>
        </p:txBody>
      </p:sp>
      <p:sp>
        <p:nvSpPr>
          <p:cNvPr id="6" name="Text Placeholder 5">
            <a:extLst>
              <a:ext uri="{FF2B5EF4-FFF2-40B4-BE49-F238E27FC236}">
                <a16:creationId xmlns:a16="http://schemas.microsoft.com/office/drawing/2014/main" id="{7636E6D8-BDE5-4F25-8E86-F586C87E9FAD}"/>
              </a:ext>
            </a:extLst>
          </p:cNvPr>
          <p:cNvSpPr>
            <a:spLocks noGrp="1"/>
          </p:cNvSpPr>
          <p:nvPr>
            <p:ph type="body" sz="quarter" idx="28"/>
          </p:nvPr>
        </p:nvSpPr>
        <p:spPr/>
        <p:txBody>
          <a:bodyPr/>
          <a:lstStyle/>
          <a:p>
            <a:r>
              <a:rPr lang="hr-BA" dirty="0"/>
              <a:t>Cherishing</a:t>
            </a:r>
            <a:r>
              <a:rPr lang="en-US" dirty="0"/>
              <a:t> diversity</a:t>
            </a:r>
            <a:endParaRPr lang="en-IE" dirty="0"/>
          </a:p>
        </p:txBody>
      </p:sp>
      <p:sp>
        <p:nvSpPr>
          <p:cNvPr id="7" name="Text Placeholder 6">
            <a:extLst>
              <a:ext uri="{FF2B5EF4-FFF2-40B4-BE49-F238E27FC236}">
                <a16:creationId xmlns:a16="http://schemas.microsoft.com/office/drawing/2014/main" id="{B0E5614C-D5E9-4E30-BE9A-2924524C1FB6}"/>
              </a:ext>
            </a:extLst>
          </p:cNvPr>
          <p:cNvSpPr>
            <a:spLocks noGrp="1"/>
          </p:cNvSpPr>
          <p:nvPr>
            <p:ph type="body" sz="quarter" idx="30"/>
          </p:nvPr>
        </p:nvSpPr>
        <p:spPr>
          <a:xfrm>
            <a:off x="9139457" y="2355857"/>
            <a:ext cx="2333958" cy="1195130"/>
          </a:xfrm>
        </p:spPr>
        <p:txBody>
          <a:bodyPr>
            <a:normAutofit/>
          </a:bodyPr>
          <a:lstStyle/>
          <a:p>
            <a:r>
              <a:rPr lang="hr-BA" dirty="0"/>
              <a:t>Supporting </a:t>
            </a:r>
            <a:r>
              <a:rPr lang="en-US" dirty="0"/>
              <a:t>the team when needed</a:t>
            </a:r>
            <a:endParaRPr lang="en-IE" dirty="0"/>
          </a:p>
        </p:txBody>
      </p:sp>
      <p:sp>
        <p:nvSpPr>
          <p:cNvPr id="8" name="Text Placeholder 7">
            <a:extLst>
              <a:ext uri="{FF2B5EF4-FFF2-40B4-BE49-F238E27FC236}">
                <a16:creationId xmlns:a16="http://schemas.microsoft.com/office/drawing/2014/main" id="{F51891B1-1678-414E-A15A-19BCBCAC8225}"/>
              </a:ext>
            </a:extLst>
          </p:cNvPr>
          <p:cNvSpPr>
            <a:spLocks noGrp="1"/>
          </p:cNvSpPr>
          <p:nvPr>
            <p:ph type="body" sz="quarter" idx="32"/>
          </p:nvPr>
        </p:nvSpPr>
        <p:spPr>
          <a:xfrm>
            <a:off x="5645112" y="2048132"/>
            <a:ext cx="1740791" cy="1046840"/>
          </a:xfrm>
        </p:spPr>
        <p:txBody>
          <a:bodyPr>
            <a:normAutofit lnSpcReduction="10000"/>
          </a:bodyPr>
          <a:lstStyle/>
          <a:p>
            <a:r>
              <a:rPr lang="en-US" dirty="0"/>
              <a:t>Managing the unknown</a:t>
            </a:r>
            <a:endParaRPr lang="en-IE" dirty="0"/>
          </a:p>
        </p:txBody>
      </p:sp>
      <p:sp>
        <p:nvSpPr>
          <p:cNvPr id="9" name="Text Placeholder 8">
            <a:extLst>
              <a:ext uri="{FF2B5EF4-FFF2-40B4-BE49-F238E27FC236}">
                <a16:creationId xmlns:a16="http://schemas.microsoft.com/office/drawing/2014/main" id="{1E3240F9-8391-4770-8A38-ABB1FED44667}"/>
              </a:ext>
            </a:extLst>
          </p:cNvPr>
          <p:cNvSpPr>
            <a:spLocks noGrp="1"/>
          </p:cNvSpPr>
          <p:nvPr>
            <p:ph type="body" sz="quarter" idx="34"/>
          </p:nvPr>
        </p:nvSpPr>
        <p:spPr/>
        <p:txBody>
          <a:bodyPr/>
          <a:lstStyle/>
          <a:p>
            <a:r>
              <a:rPr lang="en-US" dirty="0"/>
              <a:t>1</a:t>
            </a:r>
            <a:endParaRPr lang="en-IE" dirty="0"/>
          </a:p>
        </p:txBody>
      </p:sp>
      <p:sp>
        <p:nvSpPr>
          <p:cNvPr id="10" name="Text Placeholder 9">
            <a:extLst>
              <a:ext uri="{FF2B5EF4-FFF2-40B4-BE49-F238E27FC236}">
                <a16:creationId xmlns:a16="http://schemas.microsoft.com/office/drawing/2014/main" id="{BA3256D0-FBF7-4370-A062-6C76A7BD965D}"/>
              </a:ext>
            </a:extLst>
          </p:cNvPr>
          <p:cNvSpPr>
            <a:spLocks noGrp="1"/>
          </p:cNvSpPr>
          <p:nvPr>
            <p:ph type="body" sz="quarter" idx="38"/>
          </p:nvPr>
        </p:nvSpPr>
        <p:spPr/>
        <p:txBody>
          <a:bodyPr/>
          <a:lstStyle/>
          <a:p>
            <a:r>
              <a:rPr lang="en-US" dirty="0"/>
              <a:t>5</a:t>
            </a:r>
            <a:endParaRPr lang="en-IE" dirty="0"/>
          </a:p>
        </p:txBody>
      </p:sp>
      <p:sp>
        <p:nvSpPr>
          <p:cNvPr id="11" name="Text Placeholder 10">
            <a:extLst>
              <a:ext uri="{FF2B5EF4-FFF2-40B4-BE49-F238E27FC236}">
                <a16:creationId xmlns:a16="http://schemas.microsoft.com/office/drawing/2014/main" id="{A1ADABD4-AABC-44A9-AF99-CE0493D6EDB2}"/>
              </a:ext>
            </a:extLst>
          </p:cNvPr>
          <p:cNvSpPr>
            <a:spLocks noGrp="1"/>
          </p:cNvSpPr>
          <p:nvPr>
            <p:ph type="body" sz="quarter" idx="35"/>
          </p:nvPr>
        </p:nvSpPr>
        <p:spPr/>
        <p:txBody>
          <a:bodyPr/>
          <a:lstStyle/>
          <a:p>
            <a:r>
              <a:rPr lang="en-US" dirty="0"/>
              <a:t>2</a:t>
            </a:r>
            <a:endParaRPr lang="en-IE" dirty="0"/>
          </a:p>
        </p:txBody>
      </p:sp>
      <p:sp>
        <p:nvSpPr>
          <p:cNvPr id="12" name="Text Placeholder 11">
            <a:extLst>
              <a:ext uri="{FF2B5EF4-FFF2-40B4-BE49-F238E27FC236}">
                <a16:creationId xmlns:a16="http://schemas.microsoft.com/office/drawing/2014/main" id="{163415C8-99AC-47FA-AFCB-3DFC85197131}"/>
              </a:ext>
            </a:extLst>
          </p:cNvPr>
          <p:cNvSpPr>
            <a:spLocks noGrp="1"/>
          </p:cNvSpPr>
          <p:nvPr>
            <p:ph type="body" sz="quarter" idx="36"/>
          </p:nvPr>
        </p:nvSpPr>
        <p:spPr/>
        <p:txBody>
          <a:bodyPr/>
          <a:lstStyle/>
          <a:p>
            <a:r>
              <a:rPr lang="en-US" dirty="0"/>
              <a:t>3</a:t>
            </a:r>
            <a:endParaRPr lang="en-IE" dirty="0"/>
          </a:p>
        </p:txBody>
      </p:sp>
      <p:sp>
        <p:nvSpPr>
          <p:cNvPr id="13" name="Text Placeholder 12">
            <a:extLst>
              <a:ext uri="{FF2B5EF4-FFF2-40B4-BE49-F238E27FC236}">
                <a16:creationId xmlns:a16="http://schemas.microsoft.com/office/drawing/2014/main" id="{5F35B989-6C33-4FAC-9AB5-4599FF58842E}"/>
              </a:ext>
            </a:extLst>
          </p:cNvPr>
          <p:cNvSpPr>
            <a:spLocks noGrp="1"/>
          </p:cNvSpPr>
          <p:nvPr>
            <p:ph type="body" sz="quarter" idx="39"/>
          </p:nvPr>
        </p:nvSpPr>
        <p:spPr/>
        <p:txBody>
          <a:bodyPr/>
          <a:lstStyle/>
          <a:p>
            <a:r>
              <a:rPr lang="en-US" dirty="0"/>
              <a:t>4</a:t>
            </a:r>
            <a:endParaRPr lang="en-IE" dirty="0"/>
          </a:p>
        </p:txBody>
      </p:sp>
    </p:spTree>
    <p:extLst>
      <p:ext uri="{BB962C8B-B14F-4D97-AF65-F5344CB8AC3E}">
        <p14:creationId xmlns:p14="http://schemas.microsoft.com/office/powerpoint/2010/main" val="420042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2A9282-AA2A-468D-BB23-BF11FCECE5A0}"/>
              </a:ext>
            </a:extLst>
          </p:cNvPr>
          <p:cNvSpPr>
            <a:spLocks noGrp="1"/>
          </p:cNvSpPr>
          <p:nvPr>
            <p:ph type="body" sz="quarter" idx="20"/>
          </p:nvPr>
        </p:nvSpPr>
        <p:spPr>
          <a:xfrm>
            <a:off x="6353298" y="1752218"/>
            <a:ext cx="5132263" cy="3722513"/>
          </a:xfrm>
        </p:spPr>
        <p:txBody>
          <a:bodyPr/>
          <a:lstStyle/>
          <a:p>
            <a:r>
              <a:rPr lang="en-US" b="1" dirty="0"/>
              <a:t>Bad Leader Approach: </a:t>
            </a:r>
            <a:r>
              <a:rPr lang="en-US" dirty="0"/>
              <a:t>While they may not have meant to, it feels annoying that they're trying to tell me what to do. I'm either going to ignore what they said, come up with some excuses to not act on it, or find something to criticize them about.</a:t>
            </a:r>
          </a:p>
          <a:p>
            <a:r>
              <a:rPr lang="en-US" b="1" dirty="0"/>
              <a:t>The Result: </a:t>
            </a:r>
            <a:r>
              <a:rPr lang="en-US" dirty="0"/>
              <a:t>Your team member will learn making suggestions isn't worth the effort. Much will go unsaid, good ideas will lay dormant, and your team is likely to complain about you behind your back</a:t>
            </a:r>
            <a:endParaRPr lang="en-IE" dirty="0"/>
          </a:p>
        </p:txBody>
      </p:sp>
      <p:sp>
        <p:nvSpPr>
          <p:cNvPr id="3" name="Text Placeholder 2">
            <a:extLst>
              <a:ext uri="{FF2B5EF4-FFF2-40B4-BE49-F238E27FC236}">
                <a16:creationId xmlns:a16="http://schemas.microsoft.com/office/drawing/2014/main" id="{5447D38B-E361-4751-8094-C1245CEEF797}"/>
              </a:ext>
            </a:extLst>
          </p:cNvPr>
          <p:cNvSpPr>
            <a:spLocks noGrp="1"/>
          </p:cNvSpPr>
          <p:nvPr>
            <p:ph type="body" sz="quarter" idx="22"/>
          </p:nvPr>
        </p:nvSpPr>
        <p:spPr>
          <a:xfrm>
            <a:off x="369461" y="304800"/>
            <a:ext cx="5158622" cy="1039546"/>
          </a:xfrm>
        </p:spPr>
        <p:txBody>
          <a:bodyPr>
            <a:normAutofit fontScale="92500"/>
          </a:bodyPr>
          <a:lstStyle/>
          <a:p>
            <a:r>
              <a:rPr lang="en-US" b="1" dirty="0"/>
              <a:t>How you receive an idea/ feedback from your team…</a:t>
            </a:r>
            <a:endParaRPr lang="en-IE" b="1" dirty="0"/>
          </a:p>
        </p:txBody>
      </p:sp>
      <p:sp>
        <p:nvSpPr>
          <p:cNvPr id="4" name="Text Placeholder 3">
            <a:extLst>
              <a:ext uri="{FF2B5EF4-FFF2-40B4-BE49-F238E27FC236}">
                <a16:creationId xmlns:a16="http://schemas.microsoft.com/office/drawing/2014/main" id="{46DAF1B9-6D5C-4026-BF42-06C5BD9DF63A}"/>
              </a:ext>
            </a:extLst>
          </p:cNvPr>
          <p:cNvSpPr>
            <a:spLocks noGrp="1"/>
          </p:cNvSpPr>
          <p:nvPr>
            <p:ph type="body" sz="quarter" idx="24"/>
          </p:nvPr>
        </p:nvSpPr>
        <p:spPr>
          <a:xfrm>
            <a:off x="5528083" y="640364"/>
            <a:ext cx="1154422" cy="857158"/>
          </a:xfrm>
        </p:spPr>
        <p:txBody>
          <a:bodyPr/>
          <a:lstStyle/>
          <a:p>
            <a:r>
              <a:rPr lang="en-US" dirty="0"/>
              <a:t>1</a:t>
            </a:r>
            <a:endParaRPr lang="en-IE" dirty="0"/>
          </a:p>
        </p:txBody>
      </p:sp>
      <p:sp>
        <p:nvSpPr>
          <p:cNvPr id="5" name="Text Placeholder 4">
            <a:extLst>
              <a:ext uri="{FF2B5EF4-FFF2-40B4-BE49-F238E27FC236}">
                <a16:creationId xmlns:a16="http://schemas.microsoft.com/office/drawing/2014/main" id="{C31A0D27-440C-4F62-BC6D-8C4B5725790C}"/>
              </a:ext>
            </a:extLst>
          </p:cNvPr>
          <p:cNvSpPr>
            <a:spLocks noGrp="1"/>
          </p:cNvSpPr>
          <p:nvPr>
            <p:ph type="body" sz="quarter" idx="25"/>
          </p:nvPr>
        </p:nvSpPr>
        <p:spPr>
          <a:xfrm>
            <a:off x="879423" y="1395481"/>
            <a:ext cx="5132263" cy="4654215"/>
          </a:xfrm>
        </p:spPr>
        <p:txBody>
          <a:bodyPr/>
          <a:lstStyle/>
          <a:p>
            <a:r>
              <a:rPr lang="en-US" b="1" dirty="0"/>
              <a:t>Good Leader Approach: </a:t>
            </a:r>
            <a:r>
              <a:rPr lang="en-US" dirty="0"/>
              <a:t>It's never fun to face harsh truths, but you embrace </a:t>
            </a:r>
            <a:r>
              <a:rPr lang="hr-BA" dirty="0"/>
              <a:t>them</a:t>
            </a:r>
            <a:r>
              <a:rPr lang="en-US" dirty="0"/>
              <a:t>. You </a:t>
            </a:r>
            <a:r>
              <a:rPr lang="en-US" dirty="0" err="1"/>
              <a:t>recognise</a:t>
            </a:r>
            <a:r>
              <a:rPr lang="en-US" dirty="0"/>
              <a:t> that your team needs to feel comfortable bringing concerns and ideas to you, so you thank them for the feedback. You also ask a few questions to be sure you understand their suggestion fully.</a:t>
            </a:r>
          </a:p>
          <a:p>
            <a:r>
              <a:rPr lang="en-US" b="1" dirty="0"/>
              <a:t>The Result: </a:t>
            </a:r>
            <a:r>
              <a:rPr lang="en-US" dirty="0"/>
              <a:t>Your team member feels heard, and you gain </a:t>
            </a:r>
            <a:r>
              <a:rPr lang="hr-BA" dirty="0"/>
              <a:t>a </a:t>
            </a:r>
            <a:r>
              <a:rPr lang="en-US" dirty="0"/>
              <a:t>new understanding of why you may want to bump an issue or opportunity up your priority list.</a:t>
            </a:r>
            <a:r>
              <a:rPr lang="hr-BA" dirty="0"/>
              <a:t> There should be a resolution or an action coming out of this.</a:t>
            </a:r>
            <a:endParaRPr lang="en-IE" dirty="0"/>
          </a:p>
        </p:txBody>
      </p:sp>
      <p:sp>
        <p:nvSpPr>
          <p:cNvPr id="7" name="TextBox 6">
            <a:extLst>
              <a:ext uri="{FF2B5EF4-FFF2-40B4-BE49-F238E27FC236}">
                <a16:creationId xmlns:a16="http://schemas.microsoft.com/office/drawing/2014/main" id="{1CDE57A9-6CA8-48A2-861F-CF7AD5BC5181}"/>
              </a:ext>
            </a:extLst>
          </p:cNvPr>
          <p:cNvSpPr txBox="1"/>
          <p:nvPr/>
        </p:nvSpPr>
        <p:spPr>
          <a:xfrm>
            <a:off x="6851634" y="304800"/>
            <a:ext cx="5158622" cy="1200329"/>
          </a:xfrm>
          <a:prstGeom prst="rect">
            <a:avLst/>
          </a:prstGeom>
          <a:solidFill>
            <a:srgbClr val="7030A0"/>
          </a:solidFill>
        </p:spPr>
        <p:txBody>
          <a:bodyPr wrap="square">
            <a:spAutoFit/>
          </a:bodyPr>
          <a:lstStyle/>
          <a:p>
            <a:r>
              <a:rPr lang="en-US" b="1" dirty="0">
                <a:solidFill>
                  <a:schemeClr val="bg1"/>
                </a:solidFill>
              </a:rPr>
              <a:t>Sample </a:t>
            </a:r>
            <a:r>
              <a:rPr lang="en-US" b="1" i="0" dirty="0">
                <a:solidFill>
                  <a:schemeClr val="bg1"/>
                </a:solidFill>
                <a:effectLst/>
              </a:rPr>
              <a:t>situation:</a:t>
            </a:r>
            <a:r>
              <a:rPr lang="en-US" b="0" i="0" dirty="0">
                <a:solidFill>
                  <a:schemeClr val="bg1"/>
                </a:solidFill>
                <a:effectLst/>
              </a:rPr>
              <a:t> An employee comes to you with a suggestion to help the team. As their leader, it's something you probably already should have done but haven't gotten around to.</a:t>
            </a:r>
            <a:endParaRPr lang="en-IE" dirty="0">
              <a:solidFill>
                <a:schemeClr val="bg1"/>
              </a:solidFill>
            </a:endParaRPr>
          </a:p>
        </p:txBody>
      </p:sp>
      <p:grpSp>
        <p:nvGrpSpPr>
          <p:cNvPr id="8" name="Google Shape;591;p39">
            <a:extLst>
              <a:ext uri="{FF2B5EF4-FFF2-40B4-BE49-F238E27FC236}">
                <a16:creationId xmlns:a16="http://schemas.microsoft.com/office/drawing/2014/main" id="{DC67315E-338E-476B-B9D2-1C69E7786095}"/>
              </a:ext>
            </a:extLst>
          </p:cNvPr>
          <p:cNvGrpSpPr/>
          <p:nvPr/>
        </p:nvGrpSpPr>
        <p:grpSpPr>
          <a:xfrm>
            <a:off x="191840" y="2066543"/>
            <a:ext cx="345971" cy="325505"/>
            <a:chOff x="5972700" y="2330200"/>
            <a:chExt cx="411625" cy="387275"/>
          </a:xfrm>
          <a:solidFill>
            <a:srgbClr val="7030A0"/>
          </a:solidFill>
        </p:grpSpPr>
        <p:sp>
          <p:nvSpPr>
            <p:cNvPr id="9" name="Google Shape;592;p39">
              <a:extLst>
                <a:ext uri="{FF2B5EF4-FFF2-40B4-BE49-F238E27FC236}">
                  <a16:creationId xmlns:a16="http://schemas.microsoft.com/office/drawing/2014/main" id="{27B1922A-1477-4CBB-B429-F96C81D574B5}"/>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93;p39">
              <a:extLst>
                <a:ext uri="{FF2B5EF4-FFF2-40B4-BE49-F238E27FC236}">
                  <a16:creationId xmlns:a16="http://schemas.microsoft.com/office/drawing/2014/main" id="{73DFC715-B1A2-4B58-B6C0-F57CCA76DDF0}"/>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34864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8D3C2A-F1C4-4A13-9481-FD972F3B95C8}"/>
              </a:ext>
            </a:extLst>
          </p:cNvPr>
          <p:cNvSpPr>
            <a:spLocks noGrp="1"/>
          </p:cNvSpPr>
          <p:nvPr>
            <p:ph type="body" sz="quarter" idx="18"/>
          </p:nvPr>
        </p:nvSpPr>
        <p:spPr>
          <a:xfrm>
            <a:off x="465221" y="1640703"/>
            <a:ext cx="5252673" cy="3867704"/>
          </a:xfrm>
        </p:spPr>
        <p:txBody>
          <a:bodyPr/>
          <a:lstStyle/>
          <a:p>
            <a:pPr indent="0"/>
            <a:r>
              <a:rPr lang="en-US" dirty="0"/>
              <a:t>Feedback from your team is the lifeblood of good management and leadership; they see so much you don't get the chance to, given all your responsibilities. If you've made a few mistakes and need to work on your team being more comfortable giving you feedback, </a:t>
            </a:r>
            <a:r>
              <a:rPr lang="en-US" dirty="0">
                <a:solidFill>
                  <a:srgbClr val="92D050"/>
                </a:solidFill>
                <a:hlinkClick r:id="rId2">
                  <a:extLst>
                    <a:ext uri="{A12FA001-AC4F-418D-AE19-62706E023703}">
                      <ahyp:hlinkClr xmlns:ahyp="http://schemas.microsoft.com/office/drawing/2018/hyperlinkcolor" val="tx"/>
                    </a:ext>
                  </a:extLst>
                </a:hlinkClick>
              </a:rPr>
              <a:t>this post can help you get more feedback from them. </a:t>
            </a:r>
            <a:endParaRPr lang="en-IE" dirty="0">
              <a:solidFill>
                <a:srgbClr val="92D050"/>
              </a:solidFill>
            </a:endParaRPr>
          </a:p>
        </p:txBody>
      </p:sp>
      <p:sp>
        <p:nvSpPr>
          <p:cNvPr id="3" name="Text Placeholder 2">
            <a:extLst>
              <a:ext uri="{FF2B5EF4-FFF2-40B4-BE49-F238E27FC236}">
                <a16:creationId xmlns:a16="http://schemas.microsoft.com/office/drawing/2014/main" id="{37A766D3-3DD7-45E1-9533-8C1800DCD545}"/>
              </a:ext>
            </a:extLst>
          </p:cNvPr>
          <p:cNvSpPr>
            <a:spLocks noGrp="1"/>
          </p:cNvSpPr>
          <p:nvPr>
            <p:ph type="body" sz="quarter" idx="16"/>
          </p:nvPr>
        </p:nvSpPr>
        <p:spPr/>
        <p:txBody>
          <a:bodyPr>
            <a:normAutofit lnSpcReduction="10000"/>
          </a:bodyPr>
          <a:lstStyle/>
          <a:p>
            <a:r>
              <a:rPr lang="en-US" b="1" dirty="0"/>
              <a:t>Feedback</a:t>
            </a:r>
            <a:endParaRPr lang="en-IE" b="1" dirty="0"/>
          </a:p>
        </p:txBody>
      </p:sp>
      <p:pic>
        <p:nvPicPr>
          <p:cNvPr id="6" name="Picture Placeholder 5" descr="Hand placing stars">
            <a:extLst>
              <a:ext uri="{FF2B5EF4-FFF2-40B4-BE49-F238E27FC236}">
                <a16:creationId xmlns:a16="http://schemas.microsoft.com/office/drawing/2014/main" id="{0FE63CD5-8BC4-411A-BAD6-3EC215B87102}"/>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2602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6102</TotalTime>
  <Words>5816</Words>
  <Application>Microsoft Office PowerPoint</Application>
  <PresentationFormat>Widescreen</PresentationFormat>
  <Paragraphs>321</Paragraphs>
  <Slides>59</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Calibri</vt:lpstr>
      <vt:lpstr>Calibri Light</vt:lpstr>
      <vt:lpstr>charter</vt:lpstr>
      <vt:lpstr>Droid Sans</vt:lpstr>
      <vt:lpstr>Montserrat Light</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Murtagh</dc:creator>
  <cp:lastModifiedBy>Sanja Ivandic</cp:lastModifiedBy>
  <cp:revision>26</cp:revision>
  <dcterms:created xsi:type="dcterms:W3CDTF">2021-10-20T10:54:12Z</dcterms:created>
  <dcterms:modified xsi:type="dcterms:W3CDTF">2022-08-03T11:57:13Z</dcterms:modified>
</cp:coreProperties>
</file>