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936" r:id="rId2"/>
    <p:sldMasterId id="2147483950" r:id="rId3"/>
  </p:sldMasterIdLst>
  <p:notesMasterIdLst>
    <p:notesMasterId r:id="rId86"/>
  </p:notesMasterIdLst>
  <p:handoutMasterIdLst>
    <p:handoutMasterId r:id="rId87"/>
  </p:handoutMasterIdLst>
  <p:sldIdLst>
    <p:sldId id="4286" r:id="rId4"/>
    <p:sldId id="4350" r:id="rId5"/>
    <p:sldId id="4333" r:id="rId6"/>
    <p:sldId id="4327" r:id="rId7"/>
    <p:sldId id="4367" r:id="rId8"/>
    <p:sldId id="4361" r:id="rId9"/>
    <p:sldId id="4386" r:id="rId10"/>
    <p:sldId id="4387" r:id="rId11"/>
    <p:sldId id="4388" r:id="rId12"/>
    <p:sldId id="4390" r:id="rId13"/>
    <p:sldId id="266" r:id="rId14"/>
    <p:sldId id="4328" r:id="rId15"/>
    <p:sldId id="4294" r:id="rId16"/>
    <p:sldId id="4359" r:id="rId17"/>
    <p:sldId id="4391" r:id="rId18"/>
    <p:sldId id="402" r:id="rId19"/>
    <p:sldId id="4309" r:id="rId20"/>
    <p:sldId id="4385" r:id="rId21"/>
    <p:sldId id="4364" r:id="rId22"/>
    <p:sldId id="351" r:id="rId23"/>
    <p:sldId id="4329" r:id="rId24"/>
    <p:sldId id="4415" r:id="rId25"/>
    <p:sldId id="4416" r:id="rId26"/>
    <p:sldId id="4315" r:id="rId27"/>
    <p:sldId id="4395" r:id="rId28"/>
    <p:sldId id="4362" r:id="rId29"/>
    <p:sldId id="256" r:id="rId30"/>
    <p:sldId id="4373" r:id="rId31"/>
    <p:sldId id="4374" r:id="rId32"/>
    <p:sldId id="262" r:id="rId33"/>
    <p:sldId id="4339" r:id="rId34"/>
    <p:sldId id="4393" r:id="rId35"/>
    <p:sldId id="4394" r:id="rId36"/>
    <p:sldId id="4331" r:id="rId37"/>
    <p:sldId id="4396" r:id="rId38"/>
    <p:sldId id="4397" r:id="rId39"/>
    <p:sldId id="4398" r:id="rId40"/>
    <p:sldId id="4313" r:id="rId41"/>
    <p:sldId id="4399" r:id="rId42"/>
    <p:sldId id="4389" r:id="rId43"/>
    <p:sldId id="4400" r:id="rId44"/>
    <p:sldId id="4401" r:id="rId45"/>
    <p:sldId id="4402" r:id="rId46"/>
    <p:sldId id="4403" r:id="rId47"/>
    <p:sldId id="4404" r:id="rId48"/>
    <p:sldId id="4405" r:id="rId49"/>
    <p:sldId id="4332" r:id="rId50"/>
    <p:sldId id="4409" r:id="rId51"/>
    <p:sldId id="257" r:id="rId52"/>
    <p:sldId id="258" r:id="rId53"/>
    <p:sldId id="260" r:id="rId54"/>
    <p:sldId id="261" r:id="rId55"/>
    <p:sldId id="4406" r:id="rId56"/>
    <p:sldId id="4407" r:id="rId57"/>
    <p:sldId id="4410" r:id="rId58"/>
    <p:sldId id="4382" r:id="rId59"/>
    <p:sldId id="4293" r:id="rId60"/>
    <p:sldId id="4411" r:id="rId61"/>
    <p:sldId id="4412" r:id="rId62"/>
    <p:sldId id="4377" r:id="rId63"/>
    <p:sldId id="4378" r:id="rId64"/>
    <p:sldId id="4379" r:id="rId65"/>
    <p:sldId id="301" r:id="rId66"/>
    <p:sldId id="4413" r:id="rId67"/>
    <p:sldId id="400" r:id="rId68"/>
    <p:sldId id="385" r:id="rId69"/>
    <p:sldId id="386" r:id="rId70"/>
    <p:sldId id="403" r:id="rId71"/>
    <p:sldId id="4369" r:id="rId72"/>
    <p:sldId id="4358" r:id="rId73"/>
    <p:sldId id="4318" r:id="rId74"/>
    <p:sldId id="4360" r:id="rId75"/>
    <p:sldId id="4414" r:id="rId76"/>
    <p:sldId id="4365" r:id="rId77"/>
    <p:sldId id="4319" r:id="rId78"/>
    <p:sldId id="4368" r:id="rId79"/>
    <p:sldId id="4322" r:id="rId80"/>
    <p:sldId id="4323" r:id="rId81"/>
    <p:sldId id="4324" r:id="rId82"/>
    <p:sldId id="4325" r:id="rId83"/>
    <p:sldId id="4326" r:id="rId84"/>
    <p:sldId id="426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6667F7AF-DD60-ECDA-EDCD-D37545CDAE02}" name="Sanja Ivandic" initials="SI" userId="5aeb1d9e921380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46A"/>
    <a:srgbClr val="452771"/>
    <a:srgbClr val="80318E"/>
    <a:srgbClr val="93C23D"/>
    <a:srgbClr val="87AB81"/>
    <a:srgbClr val="853693"/>
    <a:srgbClr val="A6377D"/>
    <a:srgbClr val="38622F"/>
    <a:srgbClr val="9D5EA9"/>
    <a:srgbClr val="C31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102" autoAdjust="0"/>
    <p:restoredTop sz="94663"/>
  </p:normalViewPr>
  <p:slideViewPr>
    <p:cSldViewPr snapToGrid="0" snapToObjects="1">
      <p:cViewPr varScale="1">
        <p:scale>
          <a:sx n="72" d="100"/>
          <a:sy n="72" d="100"/>
        </p:scale>
        <p:origin x="58" y="322"/>
      </p:cViewPr>
      <p:guideLst/>
    </p:cSldViewPr>
  </p:slideViewPr>
  <p:notesTextViewPr>
    <p:cViewPr>
      <p:scale>
        <a:sx n="1" d="1"/>
        <a:sy n="1" d="1"/>
      </p:scale>
      <p:origin x="0" y="0"/>
    </p:cViewPr>
  </p:notesTextViewPr>
  <p:sorterViewPr>
    <p:cViewPr>
      <p:scale>
        <a:sx n="200" d="100"/>
        <a:sy n="200" d="100"/>
      </p:scale>
      <p:origin x="0" y="-26918"/>
    </p:cViewPr>
  </p:sorterViewPr>
  <p:notesViewPr>
    <p:cSldViewPr snapToGrid="0" snapToObjects="1">
      <p:cViewPr varScale="1">
        <p:scale>
          <a:sx n="61" d="100"/>
          <a:sy n="61" d="100"/>
        </p:scale>
        <p:origin x="3168"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02485-D63B-49B0-84A3-E767D5C7F20D}" type="doc">
      <dgm:prSet loTypeId="urn:microsoft.com/office/officeart/2005/8/layout/cycle8" loCatId="cycle" qsTypeId="urn:microsoft.com/office/officeart/2005/8/quickstyle/simple2" qsCatId="simple" csTypeId="urn:microsoft.com/office/officeart/2005/8/colors/accent1_2" csCatId="accent1" phldr="1"/>
      <dgm:spPr/>
    </dgm:pt>
    <dgm:pt modelId="{4C3B6F08-0E85-4E88-BEA0-5ED8398B4B3F}">
      <dgm:prSet phldrT="[Text]"/>
      <dgm:spPr/>
      <dgm:t>
        <a:bodyPr/>
        <a:lstStyle/>
        <a:p>
          <a:r>
            <a:rPr lang="hr-BA" dirty="0"/>
            <a:t>Mind</a:t>
          </a:r>
          <a:endParaRPr lang="en-US" dirty="0"/>
        </a:p>
      </dgm:t>
    </dgm:pt>
    <dgm:pt modelId="{AE616AB7-5968-4A9B-BDBF-5F890123647D}" type="parTrans" cxnId="{C751F5E9-687B-4DBD-A7A6-D1B278B8E523}">
      <dgm:prSet/>
      <dgm:spPr/>
      <dgm:t>
        <a:bodyPr/>
        <a:lstStyle/>
        <a:p>
          <a:endParaRPr lang="en-US"/>
        </a:p>
      </dgm:t>
    </dgm:pt>
    <dgm:pt modelId="{5DD896E2-5214-4D73-B1EE-FE54B1C09E3B}" type="sibTrans" cxnId="{C751F5E9-687B-4DBD-A7A6-D1B278B8E523}">
      <dgm:prSet/>
      <dgm:spPr/>
      <dgm:t>
        <a:bodyPr/>
        <a:lstStyle/>
        <a:p>
          <a:endParaRPr lang="en-US"/>
        </a:p>
      </dgm:t>
    </dgm:pt>
    <dgm:pt modelId="{CD1F9ACE-AE17-4F3D-8732-B8C9CCF32281}">
      <dgm:prSet phldrT="[Text]"/>
      <dgm:spPr/>
      <dgm:t>
        <a:bodyPr/>
        <a:lstStyle/>
        <a:p>
          <a:r>
            <a:rPr lang="hr-BA" dirty="0"/>
            <a:t>Spirit</a:t>
          </a:r>
          <a:endParaRPr lang="en-US" dirty="0"/>
        </a:p>
      </dgm:t>
    </dgm:pt>
    <dgm:pt modelId="{6A70F5FE-6803-42D3-B799-707926C650AA}" type="parTrans" cxnId="{930E440B-3A0D-4514-9471-04B319C6B8BF}">
      <dgm:prSet/>
      <dgm:spPr/>
      <dgm:t>
        <a:bodyPr/>
        <a:lstStyle/>
        <a:p>
          <a:endParaRPr lang="en-US"/>
        </a:p>
      </dgm:t>
    </dgm:pt>
    <dgm:pt modelId="{4123450D-98BD-497C-BAF3-5C41B5DA2E1C}" type="sibTrans" cxnId="{930E440B-3A0D-4514-9471-04B319C6B8BF}">
      <dgm:prSet/>
      <dgm:spPr/>
      <dgm:t>
        <a:bodyPr/>
        <a:lstStyle/>
        <a:p>
          <a:endParaRPr lang="en-US"/>
        </a:p>
      </dgm:t>
    </dgm:pt>
    <dgm:pt modelId="{204998EE-14D4-4779-9EC7-8D1253EFB860}">
      <dgm:prSet phldrT="[Text]"/>
      <dgm:spPr/>
      <dgm:t>
        <a:bodyPr/>
        <a:lstStyle/>
        <a:p>
          <a:r>
            <a:rPr lang="hr-BA" dirty="0"/>
            <a:t>Body</a:t>
          </a:r>
          <a:endParaRPr lang="en-US" dirty="0"/>
        </a:p>
      </dgm:t>
    </dgm:pt>
    <dgm:pt modelId="{A6B4DF58-DF34-4402-978E-44652EDE165C}" type="parTrans" cxnId="{754ECF49-5CD0-48B3-A3DC-C746E5A981C1}">
      <dgm:prSet/>
      <dgm:spPr/>
      <dgm:t>
        <a:bodyPr/>
        <a:lstStyle/>
        <a:p>
          <a:endParaRPr lang="en-US"/>
        </a:p>
      </dgm:t>
    </dgm:pt>
    <dgm:pt modelId="{61EB900E-927F-4726-9D98-B308D343B744}" type="sibTrans" cxnId="{754ECF49-5CD0-48B3-A3DC-C746E5A981C1}">
      <dgm:prSet/>
      <dgm:spPr/>
      <dgm:t>
        <a:bodyPr/>
        <a:lstStyle/>
        <a:p>
          <a:endParaRPr lang="en-US"/>
        </a:p>
      </dgm:t>
    </dgm:pt>
    <dgm:pt modelId="{52147473-F515-4269-931F-9051738E6F39}" type="pres">
      <dgm:prSet presAssocID="{CC702485-D63B-49B0-84A3-E767D5C7F20D}" presName="compositeShape" presStyleCnt="0">
        <dgm:presLayoutVars>
          <dgm:chMax val="7"/>
          <dgm:dir/>
          <dgm:resizeHandles val="exact"/>
        </dgm:presLayoutVars>
      </dgm:prSet>
      <dgm:spPr/>
    </dgm:pt>
    <dgm:pt modelId="{B12FF45F-7A6B-45DC-ABF5-E94121770F9C}" type="pres">
      <dgm:prSet presAssocID="{CC702485-D63B-49B0-84A3-E767D5C7F20D}" presName="wedge1" presStyleLbl="node1" presStyleIdx="0" presStyleCnt="3"/>
      <dgm:spPr/>
    </dgm:pt>
    <dgm:pt modelId="{C3B543BB-8D0D-45DA-BD4F-821320C5470B}" type="pres">
      <dgm:prSet presAssocID="{CC702485-D63B-49B0-84A3-E767D5C7F20D}" presName="dummy1a" presStyleCnt="0"/>
      <dgm:spPr/>
    </dgm:pt>
    <dgm:pt modelId="{EB408039-D02A-49A8-BBC3-8D12EF6F6361}" type="pres">
      <dgm:prSet presAssocID="{CC702485-D63B-49B0-84A3-E767D5C7F20D}" presName="dummy1b" presStyleCnt="0"/>
      <dgm:spPr/>
    </dgm:pt>
    <dgm:pt modelId="{506E17D1-2BBA-4477-AF3A-E7A63AA4D2F4}" type="pres">
      <dgm:prSet presAssocID="{CC702485-D63B-49B0-84A3-E767D5C7F20D}" presName="wedge1Tx" presStyleLbl="node1" presStyleIdx="0" presStyleCnt="3">
        <dgm:presLayoutVars>
          <dgm:chMax val="0"/>
          <dgm:chPref val="0"/>
          <dgm:bulletEnabled val="1"/>
        </dgm:presLayoutVars>
      </dgm:prSet>
      <dgm:spPr/>
    </dgm:pt>
    <dgm:pt modelId="{6C8A76C2-981B-4B35-8CF8-9D7BC1463578}" type="pres">
      <dgm:prSet presAssocID="{CC702485-D63B-49B0-84A3-E767D5C7F20D}" presName="wedge2" presStyleLbl="node1" presStyleIdx="1" presStyleCnt="3"/>
      <dgm:spPr/>
    </dgm:pt>
    <dgm:pt modelId="{6A713FCC-1A4D-490F-8BDA-8B7C4563794F}" type="pres">
      <dgm:prSet presAssocID="{CC702485-D63B-49B0-84A3-E767D5C7F20D}" presName="dummy2a" presStyleCnt="0"/>
      <dgm:spPr/>
    </dgm:pt>
    <dgm:pt modelId="{6D0460DA-1C74-4F5B-86C0-1CEE4FB8C428}" type="pres">
      <dgm:prSet presAssocID="{CC702485-D63B-49B0-84A3-E767D5C7F20D}" presName="dummy2b" presStyleCnt="0"/>
      <dgm:spPr/>
    </dgm:pt>
    <dgm:pt modelId="{2EA4C4AE-1948-41D1-930E-A7F75A010725}" type="pres">
      <dgm:prSet presAssocID="{CC702485-D63B-49B0-84A3-E767D5C7F20D}" presName="wedge2Tx" presStyleLbl="node1" presStyleIdx="1" presStyleCnt="3">
        <dgm:presLayoutVars>
          <dgm:chMax val="0"/>
          <dgm:chPref val="0"/>
          <dgm:bulletEnabled val="1"/>
        </dgm:presLayoutVars>
      </dgm:prSet>
      <dgm:spPr/>
    </dgm:pt>
    <dgm:pt modelId="{16ACD6C5-A040-4A58-965B-75AFDC6AF89B}" type="pres">
      <dgm:prSet presAssocID="{CC702485-D63B-49B0-84A3-E767D5C7F20D}" presName="wedge3" presStyleLbl="node1" presStyleIdx="2" presStyleCnt="3"/>
      <dgm:spPr/>
    </dgm:pt>
    <dgm:pt modelId="{93470E6A-FB51-4803-B0B9-7144845AF9CA}" type="pres">
      <dgm:prSet presAssocID="{CC702485-D63B-49B0-84A3-E767D5C7F20D}" presName="dummy3a" presStyleCnt="0"/>
      <dgm:spPr/>
    </dgm:pt>
    <dgm:pt modelId="{BB906C6B-E08F-4B46-8CE4-6CB88AADA6B9}" type="pres">
      <dgm:prSet presAssocID="{CC702485-D63B-49B0-84A3-E767D5C7F20D}" presName="dummy3b" presStyleCnt="0"/>
      <dgm:spPr/>
    </dgm:pt>
    <dgm:pt modelId="{3DCB3D46-1698-4572-A206-ABAD62912681}" type="pres">
      <dgm:prSet presAssocID="{CC702485-D63B-49B0-84A3-E767D5C7F20D}" presName="wedge3Tx" presStyleLbl="node1" presStyleIdx="2" presStyleCnt="3">
        <dgm:presLayoutVars>
          <dgm:chMax val="0"/>
          <dgm:chPref val="0"/>
          <dgm:bulletEnabled val="1"/>
        </dgm:presLayoutVars>
      </dgm:prSet>
      <dgm:spPr/>
    </dgm:pt>
    <dgm:pt modelId="{CA146D91-88D4-43EA-B91D-EE634E584688}" type="pres">
      <dgm:prSet presAssocID="{5DD896E2-5214-4D73-B1EE-FE54B1C09E3B}" presName="arrowWedge1" presStyleLbl="fgSibTrans2D1" presStyleIdx="0" presStyleCnt="3"/>
      <dgm:spPr/>
    </dgm:pt>
    <dgm:pt modelId="{9D98D37B-3600-49D0-934A-D87E9CCAAF92}" type="pres">
      <dgm:prSet presAssocID="{4123450D-98BD-497C-BAF3-5C41B5DA2E1C}" presName="arrowWedge2" presStyleLbl="fgSibTrans2D1" presStyleIdx="1" presStyleCnt="3"/>
      <dgm:spPr/>
    </dgm:pt>
    <dgm:pt modelId="{B93110A6-6579-487C-9F8D-2571ECB37FDB}" type="pres">
      <dgm:prSet presAssocID="{61EB900E-927F-4726-9D98-B308D343B744}" presName="arrowWedge3" presStyleLbl="fgSibTrans2D1" presStyleIdx="2" presStyleCnt="3"/>
      <dgm:spPr/>
    </dgm:pt>
  </dgm:ptLst>
  <dgm:cxnLst>
    <dgm:cxn modelId="{90FC3501-5F6D-4A78-ADBE-2401D74B8C69}" type="presOf" srcId="{CD1F9ACE-AE17-4F3D-8732-B8C9CCF32281}" destId="{6C8A76C2-981B-4B35-8CF8-9D7BC1463578}" srcOrd="0" destOrd="0" presId="urn:microsoft.com/office/officeart/2005/8/layout/cycle8"/>
    <dgm:cxn modelId="{9BB9AD02-5908-435B-9427-B46E358F5E67}" type="presOf" srcId="{204998EE-14D4-4779-9EC7-8D1253EFB860}" destId="{16ACD6C5-A040-4A58-965B-75AFDC6AF89B}" srcOrd="0" destOrd="0" presId="urn:microsoft.com/office/officeart/2005/8/layout/cycle8"/>
    <dgm:cxn modelId="{930E440B-3A0D-4514-9471-04B319C6B8BF}" srcId="{CC702485-D63B-49B0-84A3-E767D5C7F20D}" destId="{CD1F9ACE-AE17-4F3D-8732-B8C9CCF32281}" srcOrd="1" destOrd="0" parTransId="{6A70F5FE-6803-42D3-B799-707926C650AA}" sibTransId="{4123450D-98BD-497C-BAF3-5C41B5DA2E1C}"/>
    <dgm:cxn modelId="{754ECF49-5CD0-48B3-A3DC-C746E5A981C1}" srcId="{CC702485-D63B-49B0-84A3-E767D5C7F20D}" destId="{204998EE-14D4-4779-9EC7-8D1253EFB860}" srcOrd="2" destOrd="0" parTransId="{A6B4DF58-DF34-4402-978E-44652EDE165C}" sibTransId="{61EB900E-927F-4726-9D98-B308D343B744}"/>
    <dgm:cxn modelId="{E82F7651-648B-48F4-B457-72027C821F48}" type="presOf" srcId="{4C3B6F08-0E85-4E88-BEA0-5ED8398B4B3F}" destId="{B12FF45F-7A6B-45DC-ABF5-E94121770F9C}" srcOrd="0" destOrd="0" presId="urn:microsoft.com/office/officeart/2005/8/layout/cycle8"/>
    <dgm:cxn modelId="{3B141276-EDAA-47DA-AE38-DA68F289132E}" type="presOf" srcId="{CC702485-D63B-49B0-84A3-E767D5C7F20D}" destId="{52147473-F515-4269-931F-9051738E6F39}" srcOrd="0" destOrd="0" presId="urn:microsoft.com/office/officeart/2005/8/layout/cycle8"/>
    <dgm:cxn modelId="{658EDD83-2105-419C-A9BE-9C64A0E3389F}" type="presOf" srcId="{4C3B6F08-0E85-4E88-BEA0-5ED8398B4B3F}" destId="{506E17D1-2BBA-4477-AF3A-E7A63AA4D2F4}" srcOrd="1" destOrd="0" presId="urn:microsoft.com/office/officeart/2005/8/layout/cycle8"/>
    <dgm:cxn modelId="{5B6E9AB2-F54C-4B33-9BD1-E3732C925612}" type="presOf" srcId="{CD1F9ACE-AE17-4F3D-8732-B8C9CCF32281}" destId="{2EA4C4AE-1948-41D1-930E-A7F75A010725}" srcOrd="1" destOrd="0" presId="urn:microsoft.com/office/officeart/2005/8/layout/cycle8"/>
    <dgm:cxn modelId="{5B5151D4-8563-4208-A4DE-14594A7E96B6}" type="presOf" srcId="{204998EE-14D4-4779-9EC7-8D1253EFB860}" destId="{3DCB3D46-1698-4572-A206-ABAD62912681}" srcOrd="1" destOrd="0" presId="urn:microsoft.com/office/officeart/2005/8/layout/cycle8"/>
    <dgm:cxn modelId="{C751F5E9-687B-4DBD-A7A6-D1B278B8E523}" srcId="{CC702485-D63B-49B0-84A3-E767D5C7F20D}" destId="{4C3B6F08-0E85-4E88-BEA0-5ED8398B4B3F}" srcOrd="0" destOrd="0" parTransId="{AE616AB7-5968-4A9B-BDBF-5F890123647D}" sibTransId="{5DD896E2-5214-4D73-B1EE-FE54B1C09E3B}"/>
    <dgm:cxn modelId="{A4BFA370-AF02-475E-8812-EE53CAE4E8F0}" type="presParOf" srcId="{52147473-F515-4269-931F-9051738E6F39}" destId="{B12FF45F-7A6B-45DC-ABF5-E94121770F9C}" srcOrd="0" destOrd="0" presId="urn:microsoft.com/office/officeart/2005/8/layout/cycle8"/>
    <dgm:cxn modelId="{89B3718A-27B9-49D6-8567-75EAB5138A19}" type="presParOf" srcId="{52147473-F515-4269-931F-9051738E6F39}" destId="{C3B543BB-8D0D-45DA-BD4F-821320C5470B}" srcOrd="1" destOrd="0" presId="urn:microsoft.com/office/officeart/2005/8/layout/cycle8"/>
    <dgm:cxn modelId="{C3D39525-5F1B-4BB9-B00B-6FB9B6B42346}" type="presParOf" srcId="{52147473-F515-4269-931F-9051738E6F39}" destId="{EB408039-D02A-49A8-BBC3-8D12EF6F6361}" srcOrd="2" destOrd="0" presId="urn:microsoft.com/office/officeart/2005/8/layout/cycle8"/>
    <dgm:cxn modelId="{728BD1CB-DC6C-4596-B305-72B57A039E02}" type="presParOf" srcId="{52147473-F515-4269-931F-9051738E6F39}" destId="{506E17D1-2BBA-4477-AF3A-E7A63AA4D2F4}" srcOrd="3" destOrd="0" presId="urn:microsoft.com/office/officeart/2005/8/layout/cycle8"/>
    <dgm:cxn modelId="{3A8B317B-9F7D-4619-832B-7AE6929D1F7D}" type="presParOf" srcId="{52147473-F515-4269-931F-9051738E6F39}" destId="{6C8A76C2-981B-4B35-8CF8-9D7BC1463578}" srcOrd="4" destOrd="0" presId="urn:microsoft.com/office/officeart/2005/8/layout/cycle8"/>
    <dgm:cxn modelId="{D2DF5C7B-0C85-47BF-A86B-DF34F3CA0394}" type="presParOf" srcId="{52147473-F515-4269-931F-9051738E6F39}" destId="{6A713FCC-1A4D-490F-8BDA-8B7C4563794F}" srcOrd="5" destOrd="0" presId="urn:microsoft.com/office/officeart/2005/8/layout/cycle8"/>
    <dgm:cxn modelId="{13C1F597-EB45-4364-8360-55F2DAFE5AA0}" type="presParOf" srcId="{52147473-F515-4269-931F-9051738E6F39}" destId="{6D0460DA-1C74-4F5B-86C0-1CEE4FB8C428}" srcOrd="6" destOrd="0" presId="urn:microsoft.com/office/officeart/2005/8/layout/cycle8"/>
    <dgm:cxn modelId="{67949F6B-96FA-4451-B9A1-D1A42785BEDD}" type="presParOf" srcId="{52147473-F515-4269-931F-9051738E6F39}" destId="{2EA4C4AE-1948-41D1-930E-A7F75A010725}" srcOrd="7" destOrd="0" presId="urn:microsoft.com/office/officeart/2005/8/layout/cycle8"/>
    <dgm:cxn modelId="{019B84DB-6CFC-44EF-9653-FACADF9D9988}" type="presParOf" srcId="{52147473-F515-4269-931F-9051738E6F39}" destId="{16ACD6C5-A040-4A58-965B-75AFDC6AF89B}" srcOrd="8" destOrd="0" presId="urn:microsoft.com/office/officeart/2005/8/layout/cycle8"/>
    <dgm:cxn modelId="{CFD824EA-84A1-42C8-A1EC-15A3BA2EF33B}" type="presParOf" srcId="{52147473-F515-4269-931F-9051738E6F39}" destId="{93470E6A-FB51-4803-B0B9-7144845AF9CA}" srcOrd="9" destOrd="0" presId="urn:microsoft.com/office/officeart/2005/8/layout/cycle8"/>
    <dgm:cxn modelId="{75C561F6-090E-400D-96C7-0433E07C241F}" type="presParOf" srcId="{52147473-F515-4269-931F-9051738E6F39}" destId="{BB906C6B-E08F-4B46-8CE4-6CB88AADA6B9}" srcOrd="10" destOrd="0" presId="urn:microsoft.com/office/officeart/2005/8/layout/cycle8"/>
    <dgm:cxn modelId="{DBB3326B-7902-42E3-A809-EEB169053674}" type="presParOf" srcId="{52147473-F515-4269-931F-9051738E6F39}" destId="{3DCB3D46-1698-4572-A206-ABAD62912681}" srcOrd="11" destOrd="0" presId="urn:microsoft.com/office/officeart/2005/8/layout/cycle8"/>
    <dgm:cxn modelId="{BF8A58A1-EB4B-4DB5-BF13-89AB83B502C5}" type="presParOf" srcId="{52147473-F515-4269-931F-9051738E6F39}" destId="{CA146D91-88D4-43EA-B91D-EE634E584688}" srcOrd="12" destOrd="0" presId="urn:microsoft.com/office/officeart/2005/8/layout/cycle8"/>
    <dgm:cxn modelId="{9A40FD76-6049-41E2-B457-DF08B9D8BA45}" type="presParOf" srcId="{52147473-F515-4269-931F-9051738E6F39}" destId="{9D98D37B-3600-49D0-934A-D87E9CCAAF92}" srcOrd="13" destOrd="0" presId="urn:microsoft.com/office/officeart/2005/8/layout/cycle8"/>
    <dgm:cxn modelId="{DCB7F6E8-7E37-45F2-A88E-DEA7F07E253D}" type="presParOf" srcId="{52147473-F515-4269-931F-9051738E6F39}" destId="{B93110A6-6579-487C-9F8D-2571ECB37FD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02485-D63B-49B0-84A3-E767D5C7F20D}" type="doc">
      <dgm:prSet loTypeId="urn:microsoft.com/office/officeart/2005/8/layout/cycle8" loCatId="cycle" qsTypeId="urn:microsoft.com/office/officeart/2005/8/quickstyle/simple2" qsCatId="simple" csTypeId="urn:microsoft.com/office/officeart/2005/8/colors/accent1_2" csCatId="accent1" phldr="1"/>
      <dgm:spPr/>
    </dgm:pt>
    <dgm:pt modelId="{4C3B6F08-0E85-4E88-BEA0-5ED8398B4B3F}">
      <dgm:prSet phldrT="[Text]"/>
      <dgm:spPr/>
      <dgm:t>
        <a:bodyPr/>
        <a:lstStyle/>
        <a:p>
          <a:r>
            <a:rPr lang="hr-BA" dirty="0"/>
            <a:t>Leading Others</a:t>
          </a:r>
          <a:endParaRPr lang="en-US" dirty="0"/>
        </a:p>
      </dgm:t>
    </dgm:pt>
    <dgm:pt modelId="{AE616AB7-5968-4A9B-BDBF-5F890123647D}" type="parTrans" cxnId="{C751F5E9-687B-4DBD-A7A6-D1B278B8E523}">
      <dgm:prSet/>
      <dgm:spPr/>
      <dgm:t>
        <a:bodyPr/>
        <a:lstStyle/>
        <a:p>
          <a:endParaRPr lang="en-US"/>
        </a:p>
      </dgm:t>
    </dgm:pt>
    <dgm:pt modelId="{5DD896E2-5214-4D73-B1EE-FE54B1C09E3B}" type="sibTrans" cxnId="{C751F5E9-687B-4DBD-A7A6-D1B278B8E523}">
      <dgm:prSet/>
      <dgm:spPr/>
      <dgm:t>
        <a:bodyPr/>
        <a:lstStyle/>
        <a:p>
          <a:endParaRPr lang="en-US"/>
        </a:p>
      </dgm:t>
    </dgm:pt>
    <dgm:pt modelId="{CD1F9ACE-AE17-4F3D-8732-B8C9CCF32281}">
      <dgm:prSet phldrT="[Text]"/>
      <dgm:spPr/>
      <dgm:t>
        <a:bodyPr/>
        <a:lstStyle/>
        <a:p>
          <a:r>
            <a:rPr lang="hr-BA" dirty="0"/>
            <a:t>Leading Communities</a:t>
          </a:r>
          <a:endParaRPr lang="en-US" dirty="0"/>
        </a:p>
      </dgm:t>
    </dgm:pt>
    <dgm:pt modelId="{6A70F5FE-6803-42D3-B799-707926C650AA}" type="parTrans" cxnId="{930E440B-3A0D-4514-9471-04B319C6B8BF}">
      <dgm:prSet/>
      <dgm:spPr/>
      <dgm:t>
        <a:bodyPr/>
        <a:lstStyle/>
        <a:p>
          <a:endParaRPr lang="en-US"/>
        </a:p>
      </dgm:t>
    </dgm:pt>
    <dgm:pt modelId="{4123450D-98BD-497C-BAF3-5C41B5DA2E1C}" type="sibTrans" cxnId="{930E440B-3A0D-4514-9471-04B319C6B8BF}">
      <dgm:prSet/>
      <dgm:spPr/>
      <dgm:t>
        <a:bodyPr/>
        <a:lstStyle/>
        <a:p>
          <a:endParaRPr lang="en-US"/>
        </a:p>
      </dgm:t>
    </dgm:pt>
    <dgm:pt modelId="{204998EE-14D4-4779-9EC7-8D1253EFB860}">
      <dgm:prSet phldrT="[Text]"/>
      <dgm:spPr/>
      <dgm:t>
        <a:bodyPr/>
        <a:lstStyle/>
        <a:p>
          <a:r>
            <a:rPr lang="hr-BA" dirty="0"/>
            <a:t>Self Leadership</a:t>
          </a:r>
          <a:endParaRPr lang="en-US" dirty="0"/>
        </a:p>
      </dgm:t>
    </dgm:pt>
    <dgm:pt modelId="{A6B4DF58-DF34-4402-978E-44652EDE165C}" type="parTrans" cxnId="{754ECF49-5CD0-48B3-A3DC-C746E5A981C1}">
      <dgm:prSet/>
      <dgm:spPr/>
      <dgm:t>
        <a:bodyPr/>
        <a:lstStyle/>
        <a:p>
          <a:endParaRPr lang="en-US"/>
        </a:p>
      </dgm:t>
    </dgm:pt>
    <dgm:pt modelId="{61EB900E-927F-4726-9D98-B308D343B744}" type="sibTrans" cxnId="{754ECF49-5CD0-48B3-A3DC-C746E5A981C1}">
      <dgm:prSet/>
      <dgm:spPr/>
      <dgm:t>
        <a:bodyPr/>
        <a:lstStyle/>
        <a:p>
          <a:endParaRPr lang="en-US"/>
        </a:p>
      </dgm:t>
    </dgm:pt>
    <dgm:pt modelId="{52147473-F515-4269-931F-9051738E6F39}" type="pres">
      <dgm:prSet presAssocID="{CC702485-D63B-49B0-84A3-E767D5C7F20D}" presName="compositeShape" presStyleCnt="0">
        <dgm:presLayoutVars>
          <dgm:chMax val="7"/>
          <dgm:dir/>
          <dgm:resizeHandles val="exact"/>
        </dgm:presLayoutVars>
      </dgm:prSet>
      <dgm:spPr/>
    </dgm:pt>
    <dgm:pt modelId="{B12FF45F-7A6B-45DC-ABF5-E94121770F9C}" type="pres">
      <dgm:prSet presAssocID="{CC702485-D63B-49B0-84A3-E767D5C7F20D}" presName="wedge1" presStyleLbl="node1" presStyleIdx="0" presStyleCnt="3"/>
      <dgm:spPr/>
    </dgm:pt>
    <dgm:pt modelId="{C3B543BB-8D0D-45DA-BD4F-821320C5470B}" type="pres">
      <dgm:prSet presAssocID="{CC702485-D63B-49B0-84A3-E767D5C7F20D}" presName="dummy1a" presStyleCnt="0"/>
      <dgm:spPr/>
    </dgm:pt>
    <dgm:pt modelId="{EB408039-D02A-49A8-BBC3-8D12EF6F6361}" type="pres">
      <dgm:prSet presAssocID="{CC702485-D63B-49B0-84A3-E767D5C7F20D}" presName="dummy1b" presStyleCnt="0"/>
      <dgm:spPr/>
    </dgm:pt>
    <dgm:pt modelId="{506E17D1-2BBA-4477-AF3A-E7A63AA4D2F4}" type="pres">
      <dgm:prSet presAssocID="{CC702485-D63B-49B0-84A3-E767D5C7F20D}" presName="wedge1Tx" presStyleLbl="node1" presStyleIdx="0" presStyleCnt="3">
        <dgm:presLayoutVars>
          <dgm:chMax val="0"/>
          <dgm:chPref val="0"/>
          <dgm:bulletEnabled val="1"/>
        </dgm:presLayoutVars>
      </dgm:prSet>
      <dgm:spPr/>
    </dgm:pt>
    <dgm:pt modelId="{6C8A76C2-981B-4B35-8CF8-9D7BC1463578}" type="pres">
      <dgm:prSet presAssocID="{CC702485-D63B-49B0-84A3-E767D5C7F20D}" presName="wedge2" presStyleLbl="node1" presStyleIdx="1" presStyleCnt="3"/>
      <dgm:spPr/>
    </dgm:pt>
    <dgm:pt modelId="{6A713FCC-1A4D-490F-8BDA-8B7C4563794F}" type="pres">
      <dgm:prSet presAssocID="{CC702485-D63B-49B0-84A3-E767D5C7F20D}" presName="dummy2a" presStyleCnt="0"/>
      <dgm:spPr/>
    </dgm:pt>
    <dgm:pt modelId="{6D0460DA-1C74-4F5B-86C0-1CEE4FB8C428}" type="pres">
      <dgm:prSet presAssocID="{CC702485-D63B-49B0-84A3-E767D5C7F20D}" presName="dummy2b" presStyleCnt="0"/>
      <dgm:spPr/>
    </dgm:pt>
    <dgm:pt modelId="{2EA4C4AE-1948-41D1-930E-A7F75A010725}" type="pres">
      <dgm:prSet presAssocID="{CC702485-D63B-49B0-84A3-E767D5C7F20D}" presName="wedge2Tx" presStyleLbl="node1" presStyleIdx="1" presStyleCnt="3">
        <dgm:presLayoutVars>
          <dgm:chMax val="0"/>
          <dgm:chPref val="0"/>
          <dgm:bulletEnabled val="1"/>
        </dgm:presLayoutVars>
      </dgm:prSet>
      <dgm:spPr/>
    </dgm:pt>
    <dgm:pt modelId="{16ACD6C5-A040-4A58-965B-75AFDC6AF89B}" type="pres">
      <dgm:prSet presAssocID="{CC702485-D63B-49B0-84A3-E767D5C7F20D}" presName="wedge3" presStyleLbl="node1" presStyleIdx="2" presStyleCnt="3"/>
      <dgm:spPr/>
    </dgm:pt>
    <dgm:pt modelId="{93470E6A-FB51-4803-B0B9-7144845AF9CA}" type="pres">
      <dgm:prSet presAssocID="{CC702485-D63B-49B0-84A3-E767D5C7F20D}" presName="dummy3a" presStyleCnt="0"/>
      <dgm:spPr/>
    </dgm:pt>
    <dgm:pt modelId="{BB906C6B-E08F-4B46-8CE4-6CB88AADA6B9}" type="pres">
      <dgm:prSet presAssocID="{CC702485-D63B-49B0-84A3-E767D5C7F20D}" presName="dummy3b" presStyleCnt="0"/>
      <dgm:spPr/>
    </dgm:pt>
    <dgm:pt modelId="{3DCB3D46-1698-4572-A206-ABAD62912681}" type="pres">
      <dgm:prSet presAssocID="{CC702485-D63B-49B0-84A3-E767D5C7F20D}" presName="wedge3Tx" presStyleLbl="node1" presStyleIdx="2" presStyleCnt="3">
        <dgm:presLayoutVars>
          <dgm:chMax val="0"/>
          <dgm:chPref val="0"/>
          <dgm:bulletEnabled val="1"/>
        </dgm:presLayoutVars>
      </dgm:prSet>
      <dgm:spPr/>
    </dgm:pt>
    <dgm:pt modelId="{CA146D91-88D4-43EA-B91D-EE634E584688}" type="pres">
      <dgm:prSet presAssocID="{5DD896E2-5214-4D73-B1EE-FE54B1C09E3B}" presName="arrowWedge1" presStyleLbl="fgSibTrans2D1" presStyleIdx="0" presStyleCnt="3"/>
      <dgm:spPr/>
    </dgm:pt>
    <dgm:pt modelId="{9D98D37B-3600-49D0-934A-D87E9CCAAF92}" type="pres">
      <dgm:prSet presAssocID="{4123450D-98BD-497C-BAF3-5C41B5DA2E1C}" presName="arrowWedge2" presStyleLbl="fgSibTrans2D1" presStyleIdx="1" presStyleCnt="3"/>
      <dgm:spPr/>
    </dgm:pt>
    <dgm:pt modelId="{B93110A6-6579-487C-9F8D-2571ECB37FDB}" type="pres">
      <dgm:prSet presAssocID="{61EB900E-927F-4726-9D98-B308D343B744}" presName="arrowWedge3" presStyleLbl="fgSibTrans2D1" presStyleIdx="2" presStyleCnt="3"/>
      <dgm:spPr/>
    </dgm:pt>
  </dgm:ptLst>
  <dgm:cxnLst>
    <dgm:cxn modelId="{90FC3501-5F6D-4A78-ADBE-2401D74B8C69}" type="presOf" srcId="{CD1F9ACE-AE17-4F3D-8732-B8C9CCF32281}" destId="{6C8A76C2-981B-4B35-8CF8-9D7BC1463578}" srcOrd="0" destOrd="0" presId="urn:microsoft.com/office/officeart/2005/8/layout/cycle8"/>
    <dgm:cxn modelId="{9BB9AD02-5908-435B-9427-B46E358F5E67}" type="presOf" srcId="{204998EE-14D4-4779-9EC7-8D1253EFB860}" destId="{16ACD6C5-A040-4A58-965B-75AFDC6AF89B}" srcOrd="0" destOrd="0" presId="urn:microsoft.com/office/officeart/2005/8/layout/cycle8"/>
    <dgm:cxn modelId="{930E440B-3A0D-4514-9471-04B319C6B8BF}" srcId="{CC702485-D63B-49B0-84A3-E767D5C7F20D}" destId="{CD1F9ACE-AE17-4F3D-8732-B8C9CCF32281}" srcOrd="1" destOrd="0" parTransId="{6A70F5FE-6803-42D3-B799-707926C650AA}" sibTransId="{4123450D-98BD-497C-BAF3-5C41B5DA2E1C}"/>
    <dgm:cxn modelId="{754ECF49-5CD0-48B3-A3DC-C746E5A981C1}" srcId="{CC702485-D63B-49B0-84A3-E767D5C7F20D}" destId="{204998EE-14D4-4779-9EC7-8D1253EFB860}" srcOrd="2" destOrd="0" parTransId="{A6B4DF58-DF34-4402-978E-44652EDE165C}" sibTransId="{61EB900E-927F-4726-9D98-B308D343B744}"/>
    <dgm:cxn modelId="{E82F7651-648B-48F4-B457-72027C821F48}" type="presOf" srcId="{4C3B6F08-0E85-4E88-BEA0-5ED8398B4B3F}" destId="{B12FF45F-7A6B-45DC-ABF5-E94121770F9C}" srcOrd="0" destOrd="0" presId="urn:microsoft.com/office/officeart/2005/8/layout/cycle8"/>
    <dgm:cxn modelId="{3B141276-EDAA-47DA-AE38-DA68F289132E}" type="presOf" srcId="{CC702485-D63B-49B0-84A3-E767D5C7F20D}" destId="{52147473-F515-4269-931F-9051738E6F39}" srcOrd="0" destOrd="0" presId="urn:microsoft.com/office/officeart/2005/8/layout/cycle8"/>
    <dgm:cxn modelId="{658EDD83-2105-419C-A9BE-9C64A0E3389F}" type="presOf" srcId="{4C3B6F08-0E85-4E88-BEA0-5ED8398B4B3F}" destId="{506E17D1-2BBA-4477-AF3A-E7A63AA4D2F4}" srcOrd="1" destOrd="0" presId="urn:microsoft.com/office/officeart/2005/8/layout/cycle8"/>
    <dgm:cxn modelId="{5B6E9AB2-F54C-4B33-9BD1-E3732C925612}" type="presOf" srcId="{CD1F9ACE-AE17-4F3D-8732-B8C9CCF32281}" destId="{2EA4C4AE-1948-41D1-930E-A7F75A010725}" srcOrd="1" destOrd="0" presId="urn:microsoft.com/office/officeart/2005/8/layout/cycle8"/>
    <dgm:cxn modelId="{5B5151D4-8563-4208-A4DE-14594A7E96B6}" type="presOf" srcId="{204998EE-14D4-4779-9EC7-8D1253EFB860}" destId="{3DCB3D46-1698-4572-A206-ABAD62912681}" srcOrd="1" destOrd="0" presId="urn:microsoft.com/office/officeart/2005/8/layout/cycle8"/>
    <dgm:cxn modelId="{C751F5E9-687B-4DBD-A7A6-D1B278B8E523}" srcId="{CC702485-D63B-49B0-84A3-E767D5C7F20D}" destId="{4C3B6F08-0E85-4E88-BEA0-5ED8398B4B3F}" srcOrd="0" destOrd="0" parTransId="{AE616AB7-5968-4A9B-BDBF-5F890123647D}" sibTransId="{5DD896E2-5214-4D73-B1EE-FE54B1C09E3B}"/>
    <dgm:cxn modelId="{A4BFA370-AF02-475E-8812-EE53CAE4E8F0}" type="presParOf" srcId="{52147473-F515-4269-931F-9051738E6F39}" destId="{B12FF45F-7A6B-45DC-ABF5-E94121770F9C}" srcOrd="0" destOrd="0" presId="urn:microsoft.com/office/officeart/2005/8/layout/cycle8"/>
    <dgm:cxn modelId="{89B3718A-27B9-49D6-8567-75EAB5138A19}" type="presParOf" srcId="{52147473-F515-4269-931F-9051738E6F39}" destId="{C3B543BB-8D0D-45DA-BD4F-821320C5470B}" srcOrd="1" destOrd="0" presId="urn:microsoft.com/office/officeart/2005/8/layout/cycle8"/>
    <dgm:cxn modelId="{C3D39525-5F1B-4BB9-B00B-6FB9B6B42346}" type="presParOf" srcId="{52147473-F515-4269-931F-9051738E6F39}" destId="{EB408039-D02A-49A8-BBC3-8D12EF6F6361}" srcOrd="2" destOrd="0" presId="urn:microsoft.com/office/officeart/2005/8/layout/cycle8"/>
    <dgm:cxn modelId="{728BD1CB-DC6C-4596-B305-72B57A039E02}" type="presParOf" srcId="{52147473-F515-4269-931F-9051738E6F39}" destId="{506E17D1-2BBA-4477-AF3A-E7A63AA4D2F4}" srcOrd="3" destOrd="0" presId="urn:microsoft.com/office/officeart/2005/8/layout/cycle8"/>
    <dgm:cxn modelId="{3A8B317B-9F7D-4619-832B-7AE6929D1F7D}" type="presParOf" srcId="{52147473-F515-4269-931F-9051738E6F39}" destId="{6C8A76C2-981B-4B35-8CF8-9D7BC1463578}" srcOrd="4" destOrd="0" presId="urn:microsoft.com/office/officeart/2005/8/layout/cycle8"/>
    <dgm:cxn modelId="{D2DF5C7B-0C85-47BF-A86B-DF34F3CA0394}" type="presParOf" srcId="{52147473-F515-4269-931F-9051738E6F39}" destId="{6A713FCC-1A4D-490F-8BDA-8B7C4563794F}" srcOrd="5" destOrd="0" presId="urn:microsoft.com/office/officeart/2005/8/layout/cycle8"/>
    <dgm:cxn modelId="{13C1F597-EB45-4364-8360-55F2DAFE5AA0}" type="presParOf" srcId="{52147473-F515-4269-931F-9051738E6F39}" destId="{6D0460DA-1C74-4F5B-86C0-1CEE4FB8C428}" srcOrd="6" destOrd="0" presId="urn:microsoft.com/office/officeart/2005/8/layout/cycle8"/>
    <dgm:cxn modelId="{67949F6B-96FA-4451-B9A1-D1A42785BEDD}" type="presParOf" srcId="{52147473-F515-4269-931F-9051738E6F39}" destId="{2EA4C4AE-1948-41D1-930E-A7F75A010725}" srcOrd="7" destOrd="0" presId="urn:microsoft.com/office/officeart/2005/8/layout/cycle8"/>
    <dgm:cxn modelId="{019B84DB-6CFC-44EF-9653-FACADF9D9988}" type="presParOf" srcId="{52147473-F515-4269-931F-9051738E6F39}" destId="{16ACD6C5-A040-4A58-965B-75AFDC6AF89B}" srcOrd="8" destOrd="0" presId="urn:microsoft.com/office/officeart/2005/8/layout/cycle8"/>
    <dgm:cxn modelId="{CFD824EA-84A1-42C8-A1EC-15A3BA2EF33B}" type="presParOf" srcId="{52147473-F515-4269-931F-9051738E6F39}" destId="{93470E6A-FB51-4803-B0B9-7144845AF9CA}" srcOrd="9" destOrd="0" presId="urn:microsoft.com/office/officeart/2005/8/layout/cycle8"/>
    <dgm:cxn modelId="{75C561F6-090E-400D-96C7-0433E07C241F}" type="presParOf" srcId="{52147473-F515-4269-931F-9051738E6F39}" destId="{BB906C6B-E08F-4B46-8CE4-6CB88AADA6B9}" srcOrd="10" destOrd="0" presId="urn:microsoft.com/office/officeart/2005/8/layout/cycle8"/>
    <dgm:cxn modelId="{DBB3326B-7902-42E3-A809-EEB169053674}" type="presParOf" srcId="{52147473-F515-4269-931F-9051738E6F39}" destId="{3DCB3D46-1698-4572-A206-ABAD62912681}" srcOrd="11" destOrd="0" presId="urn:microsoft.com/office/officeart/2005/8/layout/cycle8"/>
    <dgm:cxn modelId="{BF8A58A1-EB4B-4DB5-BF13-89AB83B502C5}" type="presParOf" srcId="{52147473-F515-4269-931F-9051738E6F39}" destId="{CA146D91-88D4-43EA-B91D-EE634E584688}" srcOrd="12" destOrd="0" presId="urn:microsoft.com/office/officeart/2005/8/layout/cycle8"/>
    <dgm:cxn modelId="{9A40FD76-6049-41E2-B457-DF08B9D8BA45}" type="presParOf" srcId="{52147473-F515-4269-931F-9051738E6F39}" destId="{9D98D37B-3600-49D0-934A-D87E9CCAAF92}" srcOrd="13" destOrd="0" presId="urn:microsoft.com/office/officeart/2005/8/layout/cycle8"/>
    <dgm:cxn modelId="{DCB7F6E8-7E37-45F2-A88E-DEA7F07E253D}" type="presParOf" srcId="{52147473-F515-4269-931F-9051738E6F39}" destId="{B93110A6-6579-487C-9F8D-2571ECB37FDB}"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FF45F-7A6B-45DC-ABF5-E94121770F9C}">
      <dsp:nvSpPr>
        <dsp:cNvPr id="0" name=""/>
        <dsp:cNvSpPr/>
      </dsp:nvSpPr>
      <dsp:spPr>
        <a:xfrm>
          <a:off x="1475127" y="272071"/>
          <a:ext cx="3515995" cy="3515995"/>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hr-BA" sz="4200" kern="1200" dirty="0"/>
            <a:t>Mind</a:t>
          </a:r>
          <a:endParaRPr lang="en-US" sz="4200" kern="1200" dirty="0"/>
        </a:p>
      </dsp:txBody>
      <dsp:txXfrm>
        <a:off x="3328140" y="1017127"/>
        <a:ext cx="1255712" cy="1046427"/>
      </dsp:txXfrm>
    </dsp:sp>
    <dsp:sp modelId="{6C8A76C2-981B-4B35-8CF8-9D7BC1463578}">
      <dsp:nvSpPr>
        <dsp:cNvPr id="0" name=""/>
        <dsp:cNvSpPr/>
      </dsp:nvSpPr>
      <dsp:spPr>
        <a:xfrm>
          <a:off x="1402714" y="397642"/>
          <a:ext cx="3515995" cy="3515995"/>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hr-BA" sz="4200" kern="1200" dirty="0"/>
            <a:t>Spirit</a:t>
          </a:r>
          <a:endParaRPr lang="en-US" sz="4200" kern="1200" dirty="0"/>
        </a:p>
      </dsp:txBody>
      <dsp:txXfrm>
        <a:off x="2239856" y="2678853"/>
        <a:ext cx="1883569" cy="920855"/>
      </dsp:txXfrm>
    </dsp:sp>
    <dsp:sp modelId="{16ACD6C5-A040-4A58-965B-75AFDC6AF89B}">
      <dsp:nvSpPr>
        <dsp:cNvPr id="0" name=""/>
        <dsp:cNvSpPr/>
      </dsp:nvSpPr>
      <dsp:spPr>
        <a:xfrm>
          <a:off x="1330301" y="272071"/>
          <a:ext cx="3515995" cy="3515995"/>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hr-BA" sz="4200" kern="1200" dirty="0"/>
            <a:t>Body</a:t>
          </a:r>
          <a:endParaRPr lang="en-US" sz="4200" kern="1200" dirty="0"/>
        </a:p>
      </dsp:txBody>
      <dsp:txXfrm>
        <a:off x="1737571" y="1017127"/>
        <a:ext cx="1255712" cy="1046427"/>
      </dsp:txXfrm>
    </dsp:sp>
    <dsp:sp modelId="{CA146D91-88D4-43EA-B91D-EE634E584688}">
      <dsp:nvSpPr>
        <dsp:cNvPr id="0" name=""/>
        <dsp:cNvSpPr/>
      </dsp:nvSpPr>
      <dsp:spPr>
        <a:xfrm>
          <a:off x="1257760" y="54414"/>
          <a:ext cx="3951309" cy="39513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D98D37B-3600-49D0-934A-D87E9CCAAF92}">
      <dsp:nvSpPr>
        <dsp:cNvPr id="0" name=""/>
        <dsp:cNvSpPr/>
      </dsp:nvSpPr>
      <dsp:spPr>
        <a:xfrm>
          <a:off x="1185057" y="179763"/>
          <a:ext cx="3951309" cy="39513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3110A6-6579-487C-9F8D-2571ECB37FDB}">
      <dsp:nvSpPr>
        <dsp:cNvPr id="0" name=""/>
        <dsp:cNvSpPr/>
      </dsp:nvSpPr>
      <dsp:spPr>
        <a:xfrm>
          <a:off x="1112354" y="54414"/>
          <a:ext cx="3951309" cy="39513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FF45F-7A6B-45DC-ABF5-E94121770F9C}">
      <dsp:nvSpPr>
        <dsp:cNvPr id="0" name=""/>
        <dsp:cNvSpPr/>
      </dsp:nvSpPr>
      <dsp:spPr>
        <a:xfrm>
          <a:off x="1475127" y="272071"/>
          <a:ext cx="3515995" cy="3515995"/>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hr-BA" sz="2100" kern="1200" dirty="0"/>
            <a:t>Leading Others</a:t>
          </a:r>
          <a:endParaRPr lang="en-US" sz="2100" kern="1200" dirty="0"/>
        </a:p>
      </dsp:txBody>
      <dsp:txXfrm>
        <a:off x="3328140" y="1017127"/>
        <a:ext cx="1255712" cy="1046427"/>
      </dsp:txXfrm>
    </dsp:sp>
    <dsp:sp modelId="{6C8A76C2-981B-4B35-8CF8-9D7BC1463578}">
      <dsp:nvSpPr>
        <dsp:cNvPr id="0" name=""/>
        <dsp:cNvSpPr/>
      </dsp:nvSpPr>
      <dsp:spPr>
        <a:xfrm>
          <a:off x="1402714" y="397642"/>
          <a:ext cx="3515995" cy="3515995"/>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hr-BA" sz="2100" kern="1200" dirty="0"/>
            <a:t>Leading Communities</a:t>
          </a:r>
          <a:endParaRPr lang="en-US" sz="2100" kern="1200" dirty="0"/>
        </a:p>
      </dsp:txBody>
      <dsp:txXfrm>
        <a:off x="2239856" y="2678853"/>
        <a:ext cx="1883569" cy="920855"/>
      </dsp:txXfrm>
    </dsp:sp>
    <dsp:sp modelId="{16ACD6C5-A040-4A58-965B-75AFDC6AF89B}">
      <dsp:nvSpPr>
        <dsp:cNvPr id="0" name=""/>
        <dsp:cNvSpPr/>
      </dsp:nvSpPr>
      <dsp:spPr>
        <a:xfrm>
          <a:off x="1330301" y="272071"/>
          <a:ext cx="3515995" cy="3515995"/>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hr-BA" sz="2100" kern="1200" dirty="0"/>
            <a:t>Self Leadership</a:t>
          </a:r>
          <a:endParaRPr lang="en-US" sz="2100" kern="1200" dirty="0"/>
        </a:p>
      </dsp:txBody>
      <dsp:txXfrm>
        <a:off x="1737571" y="1017127"/>
        <a:ext cx="1255712" cy="1046427"/>
      </dsp:txXfrm>
    </dsp:sp>
    <dsp:sp modelId="{CA146D91-88D4-43EA-B91D-EE634E584688}">
      <dsp:nvSpPr>
        <dsp:cNvPr id="0" name=""/>
        <dsp:cNvSpPr/>
      </dsp:nvSpPr>
      <dsp:spPr>
        <a:xfrm>
          <a:off x="1257760" y="54414"/>
          <a:ext cx="3951309" cy="39513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D98D37B-3600-49D0-934A-D87E9CCAAF92}">
      <dsp:nvSpPr>
        <dsp:cNvPr id="0" name=""/>
        <dsp:cNvSpPr/>
      </dsp:nvSpPr>
      <dsp:spPr>
        <a:xfrm>
          <a:off x="1185057" y="179763"/>
          <a:ext cx="3951309" cy="39513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93110A6-6579-487C-9F8D-2571ECB37FDB}">
      <dsp:nvSpPr>
        <dsp:cNvPr id="0" name=""/>
        <dsp:cNvSpPr/>
      </dsp:nvSpPr>
      <dsp:spPr>
        <a:xfrm>
          <a:off x="1112354" y="54414"/>
          <a:ext cx="3951309" cy="39513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FA35E-2426-4406-8261-4FB6C3F8B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CC5A2D-334E-4308-BF60-032CE15A7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A7B6-B7DE-4E3F-A1A4-9C9D02D06B57}" type="datetimeFigureOut">
              <a:rPr lang="en-US" smtClean="0"/>
              <a:t>10/12/2022</a:t>
            </a:fld>
            <a:endParaRPr lang="en-US"/>
          </a:p>
        </p:txBody>
      </p:sp>
      <p:sp>
        <p:nvSpPr>
          <p:cNvPr id="4" name="Footer Placeholder 3">
            <a:extLst>
              <a:ext uri="{FF2B5EF4-FFF2-40B4-BE49-F238E27FC236}">
                <a16:creationId xmlns:a16="http://schemas.microsoft.com/office/drawing/2014/main" id="{969BC63E-7572-48AF-BEC4-EF62879C45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7C1D35-54E1-4AB5-A42A-316FA93F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A66A4-32D8-4B2A-B51A-29FCAEBE8359}" type="slidenum">
              <a:rPr lang="en-US" smtClean="0"/>
              <a:t>‹#›</a:t>
            </a:fld>
            <a:endParaRPr lang="en-US"/>
          </a:p>
        </p:txBody>
      </p:sp>
    </p:spTree>
    <p:extLst>
      <p:ext uri="{BB962C8B-B14F-4D97-AF65-F5344CB8AC3E}">
        <p14:creationId xmlns:p14="http://schemas.microsoft.com/office/powerpoint/2010/main" val="528753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3EC3E-B477-43E1-9F84-FDDC06DC1673}"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2DD63-53A5-4DC0-9393-CCF1EA589ABF}" type="slidenum">
              <a:rPr lang="en-US" smtClean="0"/>
              <a:t>‹#›</a:t>
            </a:fld>
            <a:endParaRPr lang="en-US"/>
          </a:p>
        </p:txBody>
      </p:sp>
    </p:spTree>
    <p:extLst>
      <p:ext uri="{BB962C8B-B14F-4D97-AF65-F5344CB8AC3E}">
        <p14:creationId xmlns:p14="http://schemas.microsoft.com/office/powerpoint/2010/main" val="326708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1" name="Google Shape;1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8" name="Google Shape;1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6" name="Google Shape;1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53d0489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f53d0489e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53d0489e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f53d0489e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53d0489e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f53d0489e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8497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5476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791895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64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947335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08978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bg>
      <p:bgPr>
        <a:solidFill>
          <a:srgbClr val="93C23D"/>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587100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156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3433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772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4065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254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9" name="Freeform 18">
            <a:extLst>
              <a:ext uri="{FF2B5EF4-FFF2-40B4-BE49-F238E27FC236}">
                <a16:creationId xmlns:a16="http://schemas.microsoft.com/office/drawing/2014/main" id="{A9757E5A-1195-0C4F-8425-C8339A4D84C2}"/>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853693">
              <a:alpha val="82353"/>
            </a:srgbClr>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5"/>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5"/>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5"/>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168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Rectangle 13">
            <a:extLst>
              <a:ext uri="{FF2B5EF4-FFF2-40B4-BE49-F238E27FC236}">
                <a16:creationId xmlns:a16="http://schemas.microsoft.com/office/drawing/2014/main" id="{637492DC-C549-1947-85BB-2EC272F9D48B}"/>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CBB43176-8AB4-404C-8CCE-DDE9588E3A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059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762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70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32"/>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4449"/>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10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582531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07714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39996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67167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688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478"/>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732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4086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FA0A-8F62-4278-B741-FCBABC849E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EA1721-0D84-4C9E-A958-6CC476B02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85428A-5C4F-4BE9-93E5-409349435277}"/>
              </a:ext>
            </a:extLst>
          </p:cNvPr>
          <p:cNvSpPr>
            <a:spLocks noGrp="1"/>
          </p:cNvSpPr>
          <p:nvPr>
            <p:ph type="dt" sz="half" idx="10"/>
          </p:nvPr>
        </p:nvSpPr>
        <p:spPr/>
        <p:txBody>
          <a:bodyPr/>
          <a:lstStyle/>
          <a:p>
            <a:fld id="{EF68D59A-1D35-4CF2-987B-452CE9ED6C98}" type="datetimeFigureOut">
              <a:rPr lang="en-GB" smtClean="0"/>
              <a:t>12/10/2022</a:t>
            </a:fld>
            <a:endParaRPr lang="en-GB"/>
          </a:p>
        </p:txBody>
      </p:sp>
      <p:sp>
        <p:nvSpPr>
          <p:cNvPr id="5" name="Footer Placeholder 4">
            <a:extLst>
              <a:ext uri="{FF2B5EF4-FFF2-40B4-BE49-F238E27FC236}">
                <a16:creationId xmlns:a16="http://schemas.microsoft.com/office/drawing/2014/main" id="{C260CE2E-ACC3-4731-A4F5-7180F70397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714DB3-BB3A-44A9-9B5D-9879E7BFAF39}"/>
              </a:ext>
            </a:extLst>
          </p:cNvPr>
          <p:cNvSpPr>
            <a:spLocks noGrp="1"/>
          </p:cNvSpPr>
          <p:nvPr>
            <p:ph type="sldNum" sz="quarter" idx="12"/>
          </p:nvPr>
        </p:nvSpPr>
        <p:spPr/>
        <p:txBody>
          <a:bodyPr/>
          <a:lstStyle/>
          <a:p>
            <a:fld id="{512BF46A-92EC-4253-A360-76F1E64BD6A0}" type="slidenum">
              <a:rPr lang="en-GB" smtClean="0"/>
              <a:t>‹#›</a:t>
            </a:fld>
            <a:endParaRPr lang="en-GB"/>
          </a:p>
        </p:txBody>
      </p:sp>
    </p:spTree>
    <p:extLst>
      <p:ext uri="{BB962C8B-B14F-4D97-AF65-F5344CB8AC3E}">
        <p14:creationId xmlns:p14="http://schemas.microsoft.com/office/powerpoint/2010/main" val="83745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1912" y="655162"/>
            <a:ext cx="3581890" cy="1638178"/>
          </a:xfrm>
          <a:prstGeom prst="rect">
            <a:avLst/>
          </a:prstGeom>
        </p:spPr>
      </p:pic>
      <p:sp>
        <p:nvSpPr>
          <p:cNvPr id="22" name="Picture Placeholder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with photo 2">
  <p:cSld name="1_Slide with photo 2">
    <p:spTree>
      <p:nvGrpSpPr>
        <p:cNvPr id="1" name="Shape 129"/>
        <p:cNvGrpSpPr/>
        <p:nvPr/>
      </p:nvGrpSpPr>
      <p:grpSpPr>
        <a:xfrm>
          <a:off x="0" y="0"/>
          <a:ext cx="0" cy="0"/>
          <a:chOff x="0" y="0"/>
          <a:chExt cx="0" cy="0"/>
        </a:xfrm>
      </p:grpSpPr>
      <p:sp>
        <p:nvSpPr>
          <p:cNvPr id="130" name="Google Shape;130;p24"/>
          <p:cNvSpPr>
            <a:spLocks noGrp="1"/>
          </p:cNvSpPr>
          <p:nvPr>
            <p:ph type="pic" idx="2"/>
          </p:nvPr>
        </p:nvSpPr>
        <p:spPr>
          <a:xfrm>
            <a:off x="8755811" y="0"/>
            <a:ext cx="3436400" cy="6872400"/>
          </a:xfrm>
          <a:prstGeom prst="rect">
            <a:avLst/>
          </a:prstGeom>
          <a:noFill/>
          <a:ln>
            <a:noFill/>
          </a:ln>
        </p:spPr>
      </p:sp>
      <p:sp>
        <p:nvSpPr>
          <p:cNvPr id="131" name="Google Shape;131;p24"/>
          <p:cNvSpPr txBox="1">
            <a:spLocks noGrp="1"/>
          </p:cNvSpPr>
          <p:nvPr>
            <p:ph type="body" idx="1"/>
          </p:nvPr>
        </p:nvSpPr>
        <p:spPr>
          <a:xfrm>
            <a:off x="880533" y="1845516"/>
            <a:ext cx="7179600" cy="3856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09446A"/>
              </a:buClr>
              <a:buSzPts val="1800"/>
              <a:buNone/>
              <a:defRPr sz="2400" b="0" i="0">
                <a:solidFill>
                  <a:srgbClr val="09446A"/>
                </a:solidFill>
                <a:latin typeface="Calibri"/>
                <a:ea typeface="Calibri"/>
                <a:cs typeface="Calibri"/>
                <a:sym typeface="Calibri"/>
              </a:defRPr>
            </a:lvl1pPr>
            <a:lvl2pPr marL="1219170" lvl="1"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2pPr>
            <a:lvl3pPr marL="1828754" lvl="2"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3pPr>
            <a:lvl4pPr marL="2438339" lvl="3"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4pPr>
            <a:lvl5pPr marL="3047924" lvl="4"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32" name="Google Shape;132;p24"/>
          <p:cNvSpPr txBox="1">
            <a:spLocks noGrp="1"/>
          </p:cNvSpPr>
          <p:nvPr>
            <p:ph type="body" idx="3"/>
          </p:nvPr>
        </p:nvSpPr>
        <p:spPr>
          <a:xfrm>
            <a:off x="880533" y="819967"/>
            <a:ext cx="7179600" cy="58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09446A"/>
              </a:buClr>
              <a:buSzPts val="2700"/>
              <a:buNone/>
              <a:defRPr sz="3600" b="1" i="0">
                <a:solidFill>
                  <a:srgbClr val="09446A"/>
                </a:solidFill>
                <a:latin typeface="Calibri"/>
                <a:ea typeface="Calibri"/>
                <a:cs typeface="Calibri"/>
                <a:sym typeface="Calibri"/>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pic>
        <p:nvPicPr>
          <p:cNvPr id="133" name="Google Shape;133;p24" descr="A purple circle with a black circle&#10;&#10;Description automatically generated with low confidence"/>
          <p:cNvPicPr preferRelativeResize="0"/>
          <p:nvPr/>
        </p:nvPicPr>
        <p:blipFill rotWithShape="1">
          <a:blip r:embed="rId2" cstate="screen">
            <a:alphaModFix/>
            <a:extLst>
              <a:ext uri="{28A0092B-C50C-407E-A947-70E740481C1C}">
                <a14:useLocalDpi xmlns:a14="http://schemas.microsoft.com/office/drawing/2010/main"/>
              </a:ext>
            </a:extLst>
          </a:blip>
          <a:srcRect r="-67503" b="-3529"/>
          <a:stretch/>
        </p:blipFill>
        <p:spPr>
          <a:xfrm rot="10800000" flipH="1">
            <a:off x="1" y="5675357"/>
            <a:ext cx="1924908" cy="1182644"/>
          </a:xfrm>
          <a:prstGeom prst="rect">
            <a:avLst/>
          </a:prstGeom>
          <a:noFill/>
          <a:ln>
            <a:noFill/>
          </a:ln>
        </p:spPr>
      </p:pic>
      <p:sp>
        <p:nvSpPr>
          <p:cNvPr id="134" name="Google Shape;134;p24"/>
          <p:cNvSpPr/>
          <p:nvPr/>
        </p:nvSpPr>
        <p:spPr>
          <a:xfrm>
            <a:off x="1064325" y="6471093"/>
            <a:ext cx="2130800" cy="2308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933">
                <a:solidFill>
                  <a:srgbClr val="09446A"/>
                </a:solidFill>
                <a:latin typeface="Calibri"/>
                <a:ea typeface="Calibri"/>
                <a:cs typeface="Calibri"/>
                <a:sym typeface="Calibri"/>
              </a:rPr>
              <a:t>strengthening female community leaders</a:t>
            </a:r>
            <a:endParaRPr sz="1467"/>
          </a:p>
        </p:txBody>
      </p:sp>
    </p:spTree>
    <p:extLst>
      <p:ext uri="{BB962C8B-B14F-4D97-AF65-F5344CB8AC3E}">
        <p14:creationId xmlns:p14="http://schemas.microsoft.com/office/powerpoint/2010/main" val="2822197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only MASTER slide ">
  <p:cSld name="1_Text only MASTER slide ">
    <p:spTree>
      <p:nvGrpSpPr>
        <p:cNvPr id="1" name="Shape 95"/>
        <p:cNvGrpSpPr/>
        <p:nvPr/>
      </p:nvGrpSpPr>
      <p:grpSpPr>
        <a:xfrm>
          <a:off x="0" y="0"/>
          <a:ext cx="0" cy="0"/>
          <a:chOff x="0" y="0"/>
          <a:chExt cx="0" cy="0"/>
        </a:xfrm>
      </p:grpSpPr>
      <p:sp>
        <p:nvSpPr>
          <p:cNvPr id="96" name="Google Shape;96;p19"/>
          <p:cNvSpPr/>
          <p:nvPr/>
        </p:nvSpPr>
        <p:spPr>
          <a:xfrm>
            <a:off x="402393" y="5168695"/>
            <a:ext cx="0" cy="36000"/>
          </a:xfrm>
          <a:prstGeom prst="rect">
            <a:avLst/>
          </a:prstGeom>
          <a:solidFill>
            <a:srgbClr val="8CBF4B"/>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7" name="Google Shape;97;p19"/>
          <p:cNvSpPr txBox="1">
            <a:spLocks noGrp="1"/>
          </p:cNvSpPr>
          <p:nvPr>
            <p:ph type="body" idx="1"/>
          </p:nvPr>
        </p:nvSpPr>
        <p:spPr>
          <a:xfrm>
            <a:off x="734715" y="1757011"/>
            <a:ext cx="10835200" cy="3856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09446A"/>
              </a:buClr>
              <a:buSzPts val="1800"/>
              <a:buNone/>
              <a:defRPr sz="2400" b="0" i="0">
                <a:solidFill>
                  <a:srgbClr val="09446A"/>
                </a:solidFill>
                <a:latin typeface="Calibri"/>
                <a:ea typeface="Calibri"/>
                <a:cs typeface="Calibri"/>
                <a:sym typeface="Calibri"/>
              </a:defRPr>
            </a:lvl1pPr>
            <a:lvl2pPr marL="1219170" lvl="1"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2pPr>
            <a:lvl3pPr marL="1828754" lvl="2"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3pPr>
            <a:lvl4pPr marL="2438339" lvl="3"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4pPr>
            <a:lvl5pPr marL="3047924" lvl="4" indent="-304792" algn="l" rtl="0">
              <a:lnSpc>
                <a:spcPct val="90000"/>
              </a:lnSpc>
              <a:spcBef>
                <a:spcPts val="533"/>
              </a:spcBef>
              <a:spcAft>
                <a:spcPts val="0"/>
              </a:spcAft>
              <a:buClr>
                <a:schemeClr val="lt1"/>
              </a:buClr>
              <a:buSzPts val="1500"/>
              <a:buNone/>
              <a:defRPr sz="2000" b="0" i="0">
                <a:solidFill>
                  <a:schemeClr val="lt1"/>
                </a:solidFill>
                <a:latin typeface="Montserrat Light"/>
                <a:ea typeface="Montserrat Light"/>
                <a:cs typeface="Montserrat Light"/>
                <a:sym typeface="Montserrat Light"/>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8" name="Google Shape;98;p19"/>
          <p:cNvSpPr txBox="1">
            <a:spLocks noGrp="1"/>
          </p:cNvSpPr>
          <p:nvPr>
            <p:ph type="body" idx="2"/>
          </p:nvPr>
        </p:nvSpPr>
        <p:spPr>
          <a:xfrm>
            <a:off x="734713" y="731461"/>
            <a:ext cx="10835200" cy="58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09446A"/>
              </a:buClr>
              <a:buSzPts val="2700"/>
              <a:buNone/>
              <a:defRPr sz="3600" b="1" i="0">
                <a:solidFill>
                  <a:srgbClr val="09446A"/>
                </a:solidFill>
                <a:latin typeface="Calibri"/>
                <a:ea typeface="Calibri"/>
                <a:cs typeface="Calibri"/>
                <a:sym typeface="Calibri"/>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9" name="Google Shape;99;p19"/>
          <p:cNvSpPr/>
          <p:nvPr/>
        </p:nvSpPr>
        <p:spPr>
          <a:xfrm>
            <a:off x="10058400" y="6228721"/>
            <a:ext cx="1762000" cy="338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00" name="Google Shape;100;p19"/>
          <p:cNvSpPr/>
          <p:nvPr/>
        </p:nvSpPr>
        <p:spPr>
          <a:xfrm>
            <a:off x="1267525" y="6471093"/>
            <a:ext cx="9874400" cy="230800"/>
          </a:xfrm>
          <a:prstGeom prst="rect">
            <a:avLst/>
          </a:prstGeom>
          <a:noFill/>
          <a:ln>
            <a:noFill/>
          </a:ln>
        </p:spPr>
        <p:txBody>
          <a:bodyPr spcFirstLastPara="1" wrap="square" lIns="91433" tIns="45700" rIns="91433" bIns="45700" anchor="t" anchorCtr="0">
            <a:noAutofit/>
          </a:bodyPr>
          <a:lstStyle/>
          <a:p>
            <a:pPr marL="0" marR="0" lvl="0" indent="0" algn="r" rtl="0">
              <a:spcBef>
                <a:spcPts val="0"/>
              </a:spcBef>
              <a:spcAft>
                <a:spcPts val="0"/>
              </a:spcAft>
              <a:buNone/>
            </a:pPr>
            <a:r>
              <a:rPr lang="en" sz="933">
                <a:solidFill>
                  <a:srgbClr val="09446A"/>
                </a:solidFill>
                <a:latin typeface="Calibri"/>
                <a:ea typeface="Calibri"/>
                <a:cs typeface="Calibri"/>
                <a:sym typeface="Calibri"/>
              </a:rPr>
              <a:t>strengthening female community leaders</a:t>
            </a:r>
            <a:endParaRPr sz="1467"/>
          </a:p>
        </p:txBody>
      </p:sp>
      <p:pic>
        <p:nvPicPr>
          <p:cNvPr id="101" name="Google Shape;101;p19" descr="A purple circle with a black circle&#10;&#10;Description automatically generated with low confidence"/>
          <p:cNvPicPr preferRelativeResize="0"/>
          <p:nvPr/>
        </p:nvPicPr>
        <p:blipFill rotWithShape="1">
          <a:blip r:embed="rId2" cstate="screen">
            <a:alphaModFix/>
            <a:extLst>
              <a:ext uri="{28A0092B-C50C-407E-A947-70E740481C1C}">
                <a14:useLocalDpi xmlns:a14="http://schemas.microsoft.com/office/drawing/2010/main"/>
              </a:ext>
            </a:extLst>
          </a:blip>
          <a:srcRect r="-67503" b="-3529"/>
          <a:stretch/>
        </p:blipFill>
        <p:spPr>
          <a:xfrm rot="10800000">
            <a:off x="10284036" y="5668043"/>
            <a:ext cx="1924897" cy="1182644"/>
          </a:xfrm>
          <a:prstGeom prst="rect">
            <a:avLst/>
          </a:prstGeom>
          <a:noFill/>
          <a:ln>
            <a:noFill/>
          </a:ln>
        </p:spPr>
      </p:pic>
    </p:spTree>
    <p:extLst>
      <p:ext uri="{BB962C8B-B14F-4D97-AF65-F5344CB8AC3E}">
        <p14:creationId xmlns:p14="http://schemas.microsoft.com/office/powerpoint/2010/main" val="2710517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with photo 3 (solid)">
  <p:cSld name="1_Slide with photo 3 (solid)">
    <p:spTree>
      <p:nvGrpSpPr>
        <p:cNvPr id="1" name="Shape 29"/>
        <p:cNvGrpSpPr/>
        <p:nvPr/>
      </p:nvGrpSpPr>
      <p:grpSpPr>
        <a:xfrm>
          <a:off x="0" y="0"/>
          <a:ext cx="0" cy="0"/>
          <a:chOff x="0" y="0"/>
          <a:chExt cx="0" cy="0"/>
        </a:xfrm>
      </p:grpSpPr>
      <p:sp>
        <p:nvSpPr>
          <p:cNvPr id="30" name="Google Shape;30;p16"/>
          <p:cNvSpPr/>
          <p:nvPr/>
        </p:nvSpPr>
        <p:spPr>
          <a:xfrm>
            <a:off x="0" y="-9574"/>
            <a:ext cx="12192000" cy="6867574"/>
          </a:xfrm>
          <a:prstGeom prst="rect">
            <a:avLst/>
          </a:prstGeom>
          <a:solidFill>
            <a:srgbClr val="85369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 name="Google Shape;31;p16"/>
          <p:cNvSpPr txBox="1">
            <a:spLocks noGrp="1"/>
          </p:cNvSpPr>
          <p:nvPr>
            <p:ph type="body" idx="1"/>
          </p:nvPr>
        </p:nvSpPr>
        <p:spPr>
          <a:xfrm>
            <a:off x="734714" y="1640703"/>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a:spLocks noGrp="1"/>
          </p:cNvSpPr>
          <p:nvPr>
            <p:ph type="pic" idx="3"/>
          </p:nvPr>
        </p:nvSpPr>
        <p:spPr>
          <a:xfrm>
            <a:off x="6756402" y="1141712"/>
            <a:ext cx="5435599" cy="5706715"/>
          </a:xfrm>
          <a:prstGeom prst="rect">
            <a:avLst/>
          </a:prstGeom>
          <a:noFill/>
          <a:ln>
            <a:noFill/>
          </a:ln>
        </p:spPr>
      </p:sp>
      <p:pic>
        <p:nvPicPr>
          <p:cNvPr id="34" name="Google Shape;34;p16" descr="A purple circle with a black circle&#10;&#10;Description automatically generated with low confidence"/>
          <p:cNvPicPr preferRelativeResize="0"/>
          <p:nvPr/>
        </p:nvPicPr>
        <p:blipFill rotWithShape="1">
          <a:blip r:embed="rId2" cstate="screen">
            <a:alphaModFix/>
            <a:extLst>
              <a:ext uri="{28A0092B-C50C-407E-A947-70E740481C1C}">
                <a14:useLocalDpi xmlns:a14="http://schemas.microsoft.com/office/drawing/2010/main"/>
              </a:ext>
            </a:extLst>
          </a:blip>
          <a:srcRect r="-67517" b="-3521"/>
          <a:stretch/>
        </p:blipFill>
        <p:spPr>
          <a:xfrm rot="10800000" flipH="1">
            <a:off x="0" y="5675352"/>
            <a:ext cx="1924905" cy="1182648"/>
          </a:xfrm>
          <a:prstGeom prst="rect">
            <a:avLst/>
          </a:prstGeom>
          <a:noFill/>
          <a:ln>
            <a:noFill/>
          </a:ln>
        </p:spPr>
      </p:pic>
      <p:sp>
        <p:nvSpPr>
          <p:cNvPr id="35" name="Google Shape;35;p16"/>
          <p:cNvSpPr/>
          <p:nvPr/>
        </p:nvSpPr>
        <p:spPr>
          <a:xfrm>
            <a:off x="1064326" y="6471093"/>
            <a:ext cx="213071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900"/>
              <a:buFont typeface="Calibri"/>
              <a:buNone/>
            </a:pPr>
            <a:r>
              <a:rPr lang="en-IE" sz="900" b="0" i="0" u="none" strike="noStrike" cap="none">
                <a:solidFill>
                  <a:schemeClr val="lt1"/>
                </a:solidFill>
                <a:latin typeface="Calibri"/>
                <a:ea typeface="Calibri"/>
                <a:cs typeface="Calibri"/>
                <a:sym typeface="Calibri"/>
              </a:rPr>
              <a:t>strengthening female community leaders</a:t>
            </a: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0539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ullet Slide - Lime">
  <p:cSld name="1_Bullet Slide - Lime">
    <p:spTree>
      <p:nvGrpSpPr>
        <p:cNvPr id="1" name="Shape 36"/>
        <p:cNvGrpSpPr/>
        <p:nvPr/>
      </p:nvGrpSpPr>
      <p:grpSpPr>
        <a:xfrm>
          <a:off x="0" y="0"/>
          <a:ext cx="0" cy="0"/>
          <a:chOff x="0" y="0"/>
          <a:chExt cx="0" cy="0"/>
        </a:xfrm>
      </p:grpSpPr>
      <p:sp>
        <p:nvSpPr>
          <p:cNvPr id="37" name="Google Shape;37;p17"/>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09446A"/>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7"/>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3C23D"/>
              </a:buClr>
              <a:buSzPts val="3600"/>
              <a:buNone/>
              <a:defRPr sz="3600" i="0">
                <a:solidFill>
                  <a:srgbClr val="93C23D"/>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17"/>
          <p:cNvCxnSpPr/>
          <p:nvPr/>
        </p:nvCxnSpPr>
        <p:spPr>
          <a:xfrm>
            <a:off x="5346936" y="-25722"/>
            <a:ext cx="0" cy="6853558"/>
          </a:xfrm>
          <a:prstGeom prst="straightConnector1">
            <a:avLst/>
          </a:prstGeom>
          <a:noFill/>
          <a:ln w="12700" cap="flat" cmpd="sng">
            <a:solidFill>
              <a:srgbClr val="93C23D"/>
            </a:solidFill>
            <a:prstDash val="solid"/>
            <a:miter lim="800000"/>
            <a:headEnd type="none" w="sm" len="sm"/>
            <a:tailEnd type="none" w="sm" len="sm"/>
          </a:ln>
        </p:spPr>
      </p:cxnSp>
      <p:sp>
        <p:nvSpPr>
          <p:cNvPr id="40" name="Google Shape;40;p17"/>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9446A"/>
              </a:buClr>
              <a:buSzPts val="3600"/>
              <a:buNone/>
              <a:defRPr sz="3600" i="0">
                <a:solidFill>
                  <a:srgbClr val="09446A"/>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p:nvPr/>
        </p:nvSpPr>
        <p:spPr>
          <a:xfrm>
            <a:off x="4783395" y="415207"/>
            <a:ext cx="1154422" cy="1154422"/>
          </a:xfrm>
          <a:prstGeom prst="ellipse">
            <a:avLst/>
          </a:prstGeom>
          <a:solidFill>
            <a:srgbClr val="93C23D"/>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42" name="Google Shape;42;p17"/>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17" descr="A purple circle with a black circle&#10;&#10;Description automatically generated with low confidence"/>
          <p:cNvPicPr preferRelativeResize="0"/>
          <p:nvPr/>
        </p:nvPicPr>
        <p:blipFill rotWithShape="1">
          <a:blip r:embed="rId2" cstate="screen">
            <a:alphaModFix/>
            <a:extLst>
              <a:ext uri="{28A0092B-C50C-407E-A947-70E740481C1C}">
                <a14:useLocalDpi xmlns:a14="http://schemas.microsoft.com/office/drawing/2010/main"/>
              </a:ext>
            </a:extLst>
          </a:blip>
          <a:srcRect r="-67517" b="-3521"/>
          <a:stretch/>
        </p:blipFill>
        <p:spPr>
          <a:xfrm rot="10800000" flipH="1">
            <a:off x="0" y="5675352"/>
            <a:ext cx="1924905" cy="1182648"/>
          </a:xfrm>
          <a:prstGeom prst="rect">
            <a:avLst/>
          </a:prstGeom>
          <a:noFill/>
          <a:ln>
            <a:noFill/>
          </a:ln>
        </p:spPr>
      </p:pic>
      <p:sp>
        <p:nvSpPr>
          <p:cNvPr id="44" name="Google Shape;44;p17"/>
          <p:cNvSpPr/>
          <p:nvPr/>
        </p:nvSpPr>
        <p:spPr>
          <a:xfrm rot="-5400000">
            <a:off x="-695894" y="4494580"/>
            <a:ext cx="213071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9446A"/>
              </a:buClr>
              <a:buSzPts val="900"/>
              <a:buFont typeface="Calibri"/>
              <a:buNone/>
            </a:pPr>
            <a:r>
              <a:rPr lang="en-IE" sz="900" b="0" i="0" u="none" strike="noStrike" cap="none">
                <a:solidFill>
                  <a:srgbClr val="09446A"/>
                </a:solidFill>
                <a:latin typeface="Calibri"/>
                <a:ea typeface="Calibri"/>
                <a:cs typeface="Calibri"/>
                <a:sym typeface="Calibri"/>
              </a:rPr>
              <a:t>strengthening female community leaders</a:t>
            </a: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3680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470004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2750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5FF800F1-FAD7-4E29-8D2F-147113CBB524}"/>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1" name="Picture 10" descr="A purple circle with a black circle&#10;&#10;Description automatically generated with low confidence">
            <a:extLst>
              <a:ext uri="{FF2B5EF4-FFF2-40B4-BE49-F238E27FC236}">
                <a16:creationId xmlns:a16="http://schemas.microsoft.com/office/drawing/2014/main" id="{2E211942-870F-4ACB-BF41-4B6AA12E8B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863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7504387" y="514150"/>
            <a:ext cx="5985370"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8002832" y="136222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2593035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4807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29590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268825" y="295704"/>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192642" y="238509"/>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268825" y="1197712"/>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192642" y="1140517"/>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268825" y="2095988"/>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192642" y="2038793"/>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254970" y="3045374"/>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178787" y="2988179"/>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268825" y="3987765"/>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192642" y="3930570"/>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268825" y="4886399"/>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192642" y="4829204"/>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34E61CA6-C805-8B44-2DAD-5813CC94DE9D}"/>
              </a:ext>
            </a:extLst>
          </p:cNvPr>
          <p:cNvSpPr>
            <a:spLocks noGrp="1"/>
          </p:cNvSpPr>
          <p:nvPr>
            <p:ph type="body" sz="quarter" idx="29" hasCustomPrompt="1"/>
          </p:nvPr>
        </p:nvSpPr>
        <p:spPr>
          <a:xfrm>
            <a:off x="6254970" y="5790802"/>
            <a:ext cx="572592" cy="515152"/>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0" name="Text Placeholder 25">
            <a:extLst>
              <a:ext uri="{FF2B5EF4-FFF2-40B4-BE49-F238E27FC236}">
                <a16:creationId xmlns:a16="http://schemas.microsoft.com/office/drawing/2014/main" id="{CC75175A-FA51-8FF3-A5FC-80C5A9550174}"/>
              </a:ext>
            </a:extLst>
          </p:cNvPr>
          <p:cNvSpPr>
            <a:spLocks noGrp="1"/>
          </p:cNvSpPr>
          <p:nvPr>
            <p:ph type="body" sz="quarter" idx="30" hasCustomPrompt="1"/>
          </p:nvPr>
        </p:nvSpPr>
        <p:spPr>
          <a:xfrm>
            <a:off x="7178787" y="5733607"/>
            <a:ext cx="4223217" cy="667161"/>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7A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80318E"/>
          </a:solidFill>
          <a:ln>
            <a:solidFill>
              <a:srgbClr val="80318E"/>
            </a:solid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93C23D"/>
          </a:solidFill>
          <a:ln>
            <a:solidFill>
              <a:srgbClr val="93C23D"/>
            </a:solid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87AB81"/>
          </a:solidFill>
          <a:ln>
            <a:solidFill>
              <a:srgbClr val="87AB81"/>
            </a:solid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4110532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xt / Photo Slid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0" name="Rectangle 9">
            <a:extLst>
              <a:ext uri="{FF2B5EF4-FFF2-40B4-BE49-F238E27FC236}">
                <a16:creationId xmlns:a16="http://schemas.microsoft.com/office/drawing/2014/main" id="{670CC3DF-08FC-104A-96EE-39401CA6BF0E}"/>
              </a:ext>
            </a:extLst>
          </p:cNvPr>
          <p:cNvSpPr/>
          <p:nvPr userDrawn="1"/>
        </p:nvSpPr>
        <p:spPr>
          <a:xfrm>
            <a:off x="818862" y="1340326"/>
            <a:ext cx="792000" cy="2141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endParaRPr lang="en-US"/>
          </a:p>
          <a:p>
            <a:endParaRPr lang="en-US"/>
          </a:p>
          <a:p>
            <a:r>
              <a:rPr lang="en-US"/>
              <a:t>Click to add photo</a:t>
            </a:r>
          </a:p>
        </p:txBody>
      </p:sp>
      <p:sp>
        <p:nvSpPr>
          <p:cNvPr id="15" name="Rectangle 14">
            <a:extLst>
              <a:ext uri="{FF2B5EF4-FFF2-40B4-BE49-F238E27FC236}">
                <a16:creationId xmlns:a16="http://schemas.microsoft.com/office/drawing/2014/main" id="{241BD9DB-1AE0-F046-B1C4-9F1995D778AF}"/>
              </a:ext>
            </a:extLst>
          </p:cNvPr>
          <p:cNvSpPr/>
          <p:nvPr userDrawn="1"/>
        </p:nvSpPr>
        <p:spPr>
          <a:xfrm rot="16200000" flipV="1">
            <a:off x="215869" y="6622959"/>
            <a:ext cx="43200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sp>
        <p:nvSpPr>
          <p:cNvPr id="12" name="Rectangle 11">
            <a:extLst>
              <a:ext uri="{FF2B5EF4-FFF2-40B4-BE49-F238E27FC236}">
                <a16:creationId xmlns:a16="http://schemas.microsoft.com/office/drawing/2014/main" id="{F3669A93-5C60-A8A4-FB05-B7F2BD20B929}"/>
              </a:ext>
            </a:extLst>
          </p:cNvPr>
          <p:cNvSpPr/>
          <p:nvPr userDrawn="1"/>
        </p:nvSpPr>
        <p:spPr>
          <a:xfrm>
            <a:off x="1267526" y="6471093"/>
            <a:ext cx="9874607" cy="230832"/>
          </a:xfrm>
          <a:prstGeom prst="rect">
            <a:avLst/>
          </a:prstGeom>
        </p:spPr>
        <p:txBody>
          <a:bodyPr wrap="squar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875745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A3D1-496D-BCE7-3ED8-4B2263D22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11AB7C-E6EF-D7FC-122F-E9E91DC87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700F0-AA57-6992-1AD9-1F13B80942A9}"/>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761D5951-B4F3-2E80-075C-458ECBE1D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326D9-7DAD-4582-27FC-693321FA31A8}"/>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115619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DD92-BCD6-E056-3715-E749340E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342FE-D909-F650-98AC-3235570A85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50CAF-463F-02E3-F5CA-CD1985E803D5}"/>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D41D9E57-0FE6-8C1C-1BD5-CEB14DC2E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D2B9D-29D2-9D0A-A7E6-818BF39534B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2114200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5119-37C0-346D-AB1D-05AA182EC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B031C-58A3-6A96-C077-5CD684CD3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29F77-122C-2352-A0BB-BCDA38A2BCAE}"/>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C52EA83C-00E1-4D09-9BC2-9D656C2C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C5B55-654F-E2C5-01E8-27464FC81034}"/>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3987097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6E65-4D20-EE05-B393-06C0B1831A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A436B-408F-700A-95D6-62BB11534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9F87AC-D3D2-B17E-1451-4D3CAE455E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3F0A2-CAA3-4D97-EF90-26FE976DB7F0}"/>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6" name="Footer Placeholder 5">
            <a:extLst>
              <a:ext uri="{FF2B5EF4-FFF2-40B4-BE49-F238E27FC236}">
                <a16:creationId xmlns:a16="http://schemas.microsoft.com/office/drawing/2014/main" id="{A38E6FB7-0BC3-E942-C3BD-418DEB6E3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FB1B5-31C7-2AE7-3EC8-4F0A4FB79855}"/>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318493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6482-4167-E15E-563B-BB09D7E87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E27889-78D1-B11E-E8A0-9CF55F730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AD62D-B004-838D-B163-D42654877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2B3D5-D4C4-E32F-FF78-FD0A4F479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298053-2EDE-55F3-C257-7C088A10A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F623B-6382-6ECC-7E7B-181D94709EC3}"/>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8" name="Footer Placeholder 7">
            <a:extLst>
              <a:ext uri="{FF2B5EF4-FFF2-40B4-BE49-F238E27FC236}">
                <a16:creationId xmlns:a16="http://schemas.microsoft.com/office/drawing/2014/main" id="{5F60BFBE-273B-A7BA-DC6E-D2E44ED637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4760FC-2167-BCC8-00C8-E75F93B2881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220078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AE1C-C16F-E0E7-A040-039454CD98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6F44C-DF0B-EDED-880C-299B1C18E88F}"/>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4" name="Footer Placeholder 3">
            <a:extLst>
              <a:ext uri="{FF2B5EF4-FFF2-40B4-BE49-F238E27FC236}">
                <a16:creationId xmlns:a16="http://schemas.microsoft.com/office/drawing/2014/main" id="{4DA7E324-20F1-4DE5-EC6B-43E5E4E944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619C0-C8DE-3F2D-B0BD-37B1B95454D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636629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77C01-CF4D-70FD-E41F-989F24863906}"/>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3" name="Footer Placeholder 2">
            <a:extLst>
              <a:ext uri="{FF2B5EF4-FFF2-40B4-BE49-F238E27FC236}">
                <a16:creationId xmlns:a16="http://schemas.microsoft.com/office/drawing/2014/main" id="{9E00F6A1-8D2D-E522-C4E8-E9CB1D3D7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DE30B7-FD6F-492F-990F-9D447B1F901A}"/>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232971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AB96-3EB5-4293-1704-E040519F2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47EDC6-6020-1867-45F6-7C86EA32F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9A9566-D05F-5677-2847-E8DD949D9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00719-445F-BC93-5B3D-AB06E40D0958}"/>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6" name="Footer Placeholder 5">
            <a:extLst>
              <a:ext uri="{FF2B5EF4-FFF2-40B4-BE49-F238E27FC236}">
                <a16:creationId xmlns:a16="http://schemas.microsoft.com/office/drawing/2014/main" id="{E171AD01-A197-C044-B639-66B7F2B13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C5E0C-8035-23D7-3DC0-CF9B1FDD2B00}"/>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90700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326"/>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dirty="0"/>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7E55-C731-A17B-08A4-6A31336B5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EF20B4-D61A-8BF4-771D-C8CEE2D32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1079A5-6584-AA61-167E-E89F4C565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770D1-7F3E-10DC-800E-16855A0C2663}"/>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6" name="Footer Placeholder 5">
            <a:extLst>
              <a:ext uri="{FF2B5EF4-FFF2-40B4-BE49-F238E27FC236}">
                <a16:creationId xmlns:a16="http://schemas.microsoft.com/office/drawing/2014/main" id="{C28A2DB3-1655-4348-93BF-5736D4518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736F1-2020-B77A-2359-D5A679D45C61}"/>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187702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6B33-780C-1589-A2DD-F8A17EFD48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C1DBA1-479C-CF2E-5FCF-05101E3DC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A7C7D-60A0-A0C6-9598-89D861EE3A1D}"/>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B1273287-63DE-86F1-49FB-1ED3D2623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43FA-1925-107B-707F-031AFC4EDDE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9672748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2DAF3-06E8-94C3-3126-2BE0471D65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40BD2-6518-95AF-1353-4A40FDEFF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05210-4D3D-6FF1-F0D2-2F5905ADE27F}"/>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A51FE1E3-B3BA-58FA-248A-ED18FDBF8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AF3B-7869-CBC8-73CD-B6F76FA29E2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2268085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7504387" y="514150"/>
            <a:ext cx="5985370"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8002832" y="136222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1698504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2877540"/>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29189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2923840"/>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29652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2930090"/>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2971525"/>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5483410"/>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5483410"/>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5483410"/>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04297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A3D1-496D-BCE7-3ED8-4B2263D227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11AB7C-E6EF-D7FC-122F-E9E91DC87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700F0-AA57-6992-1AD9-1F13B80942A9}"/>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761D5951-B4F3-2E80-075C-458ECBE1D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326D9-7DAD-4582-27FC-693321FA31A8}"/>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821417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DD92-BCD6-E056-3715-E749340EF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342FE-D909-F650-98AC-3235570A85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50CAF-463F-02E3-F5CA-CD1985E803D5}"/>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D41D9E57-0FE6-8C1C-1BD5-CEB14DC2E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D2B9D-29D2-9D0A-A7E6-818BF39534B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216270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5119-37C0-346D-AB1D-05AA182EC2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B031C-58A3-6A96-C077-5CD684CD3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29F77-122C-2352-A0BB-BCDA38A2BCAE}"/>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C52EA83C-00E1-4D09-9BC2-9D656C2C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C5B55-654F-E2C5-01E8-27464FC81034}"/>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723876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6E65-4D20-EE05-B393-06C0B1831A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A436B-408F-700A-95D6-62BB11534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9F87AC-D3D2-B17E-1451-4D3CAE455E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3F0A2-CAA3-4D97-EF90-26FE976DB7F0}"/>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6" name="Footer Placeholder 5">
            <a:extLst>
              <a:ext uri="{FF2B5EF4-FFF2-40B4-BE49-F238E27FC236}">
                <a16:creationId xmlns:a16="http://schemas.microsoft.com/office/drawing/2014/main" id="{A38E6FB7-0BC3-E942-C3BD-418DEB6E3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FB1B5-31C7-2AE7-3EC8-4F0A4FB79855}"/>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361583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6482-4167-E15E-563B-BB09D7E877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E27889-78D1-B11E-E8A0-9CF55F730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AD62D-B004-838D-B163-D42654877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2B3D5-D4C4-E32F-FF78-FD0A4F479B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298053-2EDE-55F3-C257-7C088A10A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F623B-6382-6ECC-7E7B-181D94709EC3}"/>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8" name="Footer Placeholder 7">
            <a:extLst>
              <a:ext uri="{FF2B5EF4-FFF2-40B4-BE49-F238E27FC236}">
                <a16:creationId xmlns:a16="http://schemas.microsoft.com/office/drawing/2014/main" id="{5F60BFBE-273B-A7BA-DC6E-D2E44ED637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4760FC-2167-BCC8-00C8-E75F93B2881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031190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0" name="Rectangle 19">
            <a:extLst>
              <a:ext uri="{FF2B5EF4-FFF2-40B4-BE49-F238E27FC236}">
                <a16:creationId xmlns:a16="http://schemas.microsoft.com/office/drawing/2014/main" id="{841F0766-0D91-B04D-8876-B9A0AB46ECF3}"/>
              </a:ext>
            </a:extLst>
          </p:cNvPr>
          <p:cNvSpPr>
            <a:spLocks/>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AE1C-C16F-E0E7-A040-039454CD98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6F44C-DF0B-EDED-880C-299B1C18E88F}"/>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4" name="Footer Placeholder 3">
            <a:extLst>
              <a:ext uri="{FF2B5EF4-FFF2-40B4-BE49-F238E27FC236}">
                <a16:creationId xmlns:a16="http://schemas.microsoft.com/office/drawing/2014/main" id="{4DA7E324-20F1-4DE5-EC6B-43E5E4E944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619C0-C8DE-3F2D-B0BD-37B1B95454D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708704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77C01-CF4D-70FD-E41F-989F24863906}"/>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3" name="Footer Placeholder 2">
            <a:extLst>
              <a:ext uri="{FF2B5EF4-FFF2-40B4-BE49-F238E27FC236}">
                <a16:creationId xmlns:a16="http://schemas.microsoft.com/office/drawing/2014/main" id="{9E00F6A1-8D2D-E522-C4E8-E9CB1D3D7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DE30B7-FD6F-492F-990F-9D447B1F901A}"/>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1984641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AB96-3EB5-4293-1704-E040519F2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47EDC6-6020-1867-45F6-7C86EA32F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9A9566-D05F-5677-2847-E8DD949D9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00719-445F-BC93-5B3D-AB06E40D0958}"/>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6" name="Footer Placeholder 5">
            <a:extLst>
              <a:ext uri="{FF2B5EF4-FFF2-40B4-BE49-F238E27FC236}">
                <a16:creationId xmlns:a16="http://schemas.microsoft.com/office/drawing/2014/main" id="{E171AD01-A197-C044-B639-66B7F2B13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C5E0C-8035-23D7-3DC0-CF9B1FDD2B00}"/>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2195526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7E55-C731-A17B-08A4-6A31336B5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EF20B4-D61A-8BF4-771D-C8CEE2D32C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1079A5-6584-AA61-167E-E89F4C565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8770D1-7F3E-10DC-800E-16855A0C2663}"/>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6" name="Footer Placeholder 5">
            <a:extLst>
              <a:ext uri="{FF2B5EF4-FFF2-40B4-BE49-F238E27FC236}">
                <a16:creationId xmlns:a16="http://schemas.microsoft.com/office/drawing/2014/main" id="{C28A2DB3-1655-4348-93BF-5736D4518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736F1-2020-B77A-2359-D5A679D45C61}"/>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341746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6B33-780C-1589-A2DD-F8A17EFD48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C1DBA1-479C-CF2E-5FCF-05101E3DC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A7C7D-60A0-A0C6-9598-89D861EE3A1D}"/>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B1273287-63DE-86F1-49FB-1ED3D2623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43FA-1925-107B-707F-031AFC4EDDEB}"/>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1281866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2DAF3-06E8-94C3-3126-2BE0471D65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340BD2-6518-95AF-1353-4A40FDEFF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05210-4D3D-6FF1-F0D2-2F5905ADE27F}"/>
              </a:ext>
            </a:extLst>
          </p:cNvPr>
          <p:cNvSpPr>
            <a:spLocks noGrp="1"/>
          </p:cNvSpPr>
          <p:nvPr>
            <p:ph type="dt" sz="half" idx="10"/>
          </p:nvPr>
        </p:nvSpPr>
        <p:spPr/>
        <p:txBody>
          <a:body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A51FE1E3-B3BA-58FA-248A-ED18FDBF8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95AF3B-7869-CBC8-73CD-B6F76FA29E2D}"/>
              </a:ext>
            </a:extLst>
          </p:cNvPr>
          <p:cNvSpPr>
            <a:spLocks noGrp="1"/>
          </p:cNvSpPr>
          <p:nvPr>
            <p:ph type="sldNum" sz="quarter" idx="12"/>
          </p:nvPr>
        </p:nvSpPr>
        <p:spPr/>
        <p:txBody>
          <a:bodyPr/>
          <a:lstStyle/>
          <a:p>
            <a:fld id="{8171E261-908E-4911-924F-89356A9E071A}" type="slidenum">
              <a:rPr lang="en-US" smtClean="0"/>
              <a:t>‹#›</a:t>
            </a:fld>
            <a:endParaRPr lang="en-US"/>
          </a:p>
        </p:txBody>
      </p:sp>
    </p:spTree>
    <p:extLst>
      <p:ext uri="{BB962C8B-B14F-4D97-AF65-F5344CB8AC3E}">
        <p14:creationId xmlns:p14="http://schemas.microsoft.com/office/powerpoint/2010/main" val="4038895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7504387" y="514150"/>
            <a:ext cx="5985370"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8002832" y="136222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1936514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2877540"/>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29189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2923840"/>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2965275"/>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2930090"/>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2971525"/>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5483410"/>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5483410"/>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5483410"/>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27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8" name="Rectangle 17"/>
          <p:cNvSpPr/>
          <p:nvPr userDrawn="1"/>
        </p:nvSpPr>
        <p:spPr>
          <a:xfrm>
            <a:off x="727511" y="2061841"/>
            <a:ext cx="2805154" cy="4496845"/>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727400" y="2061841"/>
            <a:ext cx="2805154" cy="4496845"/>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8699010" y="2061841"/>
            <a:ext cx="2805154" cy="4496845"/>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84693" y="152056"/>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6" name="Rounded Rectangle 55"/>
          <p:cNvSpPr/>
          <p:nvPr userDrawn="1"/>
        </p:nvSpPr>
        <p:spPr>
          <a:xfrm>
            <a:off x="1156391" y="6145379"/>
            <a:ext cx="1910603" cy="518826"/>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746892"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709116"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5174675" y="6144902"/>
            <a:ext cx="1910603" cy="518826"/>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4735151" y="6224240"/>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4746733"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149786" y="6128054"/>
            <a:ext cx="1910603" cy="518826"/>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8727288" y="6237092"/>
            <a:ext cx="2789650" cy="33444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8695564" y="3710268"/>
            <a:ext cx="2805154" cy="860154"/>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3293777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10/12/2022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61" r:id="rId6"/>
    <p:sldLayoutId id="2147483866" r:id="rId7"/>
    <p:sldLayoutId id="2147483840" r:id="rId8"/>
    <p:sldLayoutId id="2147483862" r:id="rId9"/>
    <p:sldLayoutId id="2147483846" r:id="rId10"/>
    <p:sldLayoutId id="2147483887" r:id="rId11"/>
    <p:sldLayoutId id="2147483889" r:id="rId12"/>
    <p:sldLayoutId id="2147483878" r:id="rId13"/>
    <p:sldLayoutId id="2147483888" r:id="rId14"/>
    <p:sldLayoutId id="2147483834" r:id="rId15"/>
    <p:sldLayoutId id="2147483833" r:id="rId16"/>
    <p:sldLayoutId id="2147483847" r:id="rId17"/>
    <p:sldLayoutId id="2147483871" r:id="rId18"/>
    <p:sldLayoutId id="2147483870" r:id="rId19"/>
    <p:sldLayoutId id="2147483837" r:id="rId20"/>
    <p:sldLayoutId id="2147483838" r:id="rId21"/>
    <p:sldLayoutId id="2147483844" r:id="rId22"/>
    <p:sldLayoutId id="2147483848" r:id="rId23"/>
    <p:sldLayoutId id="2147483849" r:id="rId24"/>
    <p:sldLayoutId id="2147483851" r:id="rId25"/>
    <p:sldLayoutId id="2147483854" r:id="rId26"/>
    <p:sldLayoutId id="2147483855" r:id="rId27"/>
    <p:sldLayoutId id="2147483856" r:id="rId28"/>
    <p:sldLayoutId id="2147483857" r:id="rId29"/>
    <p:sldLayoutId id="2147483864" r:id="rId30"/>
    <p:sldLayoutId id="2147483852" r:id="rId31"/>
    <p:sldLayoutId id="2147483858" r:id="rId32"/>
    <p:sldLayoutId id="2147483859" r:id="rId33"/>
    <p:sldLayoutId id="2147483890" r:id="rId34"/>
    <p:sldLayoutId id="2147483860" r:id="rId35"/>
    <p:sldLayoutId id="2147483853" r:id="rId36"/>
    <p:sldLayoutId id="2147483909" r:id="rId37"/>
    <p:sldLayoutId id="2147483901" r:id="rId38"/>
    <p:sldLayoutId id="2147483910" r:id="rId39"/>
    <p:sldLayoutId id="2147483911" r:id="rId40"/>
    <p:sldLayoutId id="2147483912" r:id="rId41"/>
    <p:sldLayoutId id="2147483913" r:id="rId42"/>
    <p:sldLayoutId id="2147483914" r:id="rId43"/>
    <p:sldLayoutId id="2147483918" r:id="rId44"/>
    <p:sldLayoutId id="2147483919" r:id="rId45"/>
    <p:sldLayoutId id="2147483920" r:id="rId46"/>
    <p:sldLayoutId id="2147483935" r:id="rId47"/>
    <p:sldLayoutId id="2147483965" r:id="rId48"/>
    <p:sldLayoutId id="2147483967" r:id="rId49"/>
    <p:sldLayoutId id="2147483968" r:id="rId50"/>
    <p:sldLayoutId id="2147483969"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a:t>
            </a:fld>
            <a:endParaRPr lang="en-US"/>
          </a:p>
        </p:txBody>
      </p:sp>
    </p:spTree>
    <p:extLst>
      <p:ext uri="{BB962C8B-B14F-4D97-AF65-F5344CB8AC3E}">
        <p14:creationId xmlns:p14="http://schemas.microsoft.com/office/powerpoint/2010/main" val="385138006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C07EC-C5E7-05BB-A59D-28485A685D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76A17-E9C0-A603-9D4B-997511C29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1AE2B-B1E1-E52C-5616-37B355CD8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1364D-4C30-41AB-8BB0-A75880C0FC92}" type="datetimeFigureOut">
              <a:rPr lang="en-US" smtClean="0"/>
              <a:t>10/12/2022</a:t>
            </a:fld>
            <a:endParaRPr lang="en-US"/>
          </a:p>
        </p:txBody>
      </p:sp>
      <p:sp>
        <p:nvSpPr>
          <p:cNvPr id="5" name="Footer Placeholder 4">
            <a:extLst>
              <a:ext uri="{FF2B5EF4-FFF2-40B4-BE49-F238E27FC236}">
                <a16:creationId xmlns:a16="http://schemas.microsoft.com/office/drawing/2014/main" id="{2B7861F5-C73E-D60C-504A-BAB393834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5498-16C0-0A33-DD5A-72E8D8EA3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1E261-908E-4911-924F-89356A9E071A}" type="slidenum">
              <a:rPr lang="en-US" smtClean="0"/>
              <a:t>‹#›</a:t>
            </a:fld>
            <a:endParaRPr lang="en-US"/>
          </a:p>
        </p:txBody>
      </p:sp>
    </p:spTree>
    <p:extLst>
      <p:ext uri="{BB962C8B-B14F-4D97-AF65-F5344CB8AC3E}">
        <p14:creationId xmlns:p14="http://schemas.microsoft.com/office/powerpoint/2010/main" val="2527751447"/>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guardian.com/books/2020/oct/28/gender-swapped-fairy-tales-review-handsome-and-the-beast-and-the-ugly-brothers" TargetMode="External"/><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chieflearningofficer.com/2018/09/14/everyone-can-be-a-leader-heres-how/" TargetMode="External"/><Relationship Id="rId1" Type="http://schemas.openxmlformats.org/officeDocument/2006/relationships/slideLayout" Target="../slideLayouts/slideLayout17.xml"/><Relationship Id="rId4" Type="http://schemas.openxmlformats.org/officeDocument/2006/relationships/hyperlink" Target="https://sites.psu.edu/global/2021/02/15/stereotypes-facing-women-in-leadership-toda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n.wikipedia.org/wiki/Ethics_of_care" TargetMode="External"/><Relationship Id="rId1" Type="http://schemas.openxmlformats.org/officeDocument/2006/relationships/slideLayout" Target="../slideLayouts/slideLayout19.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RWug4EUynY8?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link.springer.com/article/10.1007/s10551-020-04526-0" TargetMode="Externa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hyperlink" Target="https://www.verywellmind.com/what-is-othering-5084425" TargetMode="External"/><Relationship Id="rId2" Type="http://schemas.openxmlformats.org/officeDocument/2006/relationships/hyperlink" Target="https://doi.org/10.1007/s10551-020-04526-0" TargetMode="Externa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6.xml"/><Relationship Id="rId1" Type="http://schemas.openxmlformats.org/officeDocument/2006/relationships/video" Target="https://www.youtube.com/embed/uAgeCLYnwNg?feature=oembed" TargetMode="External"/><Relationship Id="rId5" Type="http://schemas.openxmlformats.org/officeDocument/2006/relationships/image" Target="../media/image37.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leanin.org/tips/workplace-ally"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shineproject.eu/"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https://hbr.org/1990/11/ways-women-lead" TargetMode="Externa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9.xml"/><Relationship Id="rId5" Type="http://schemas.openxmlformats.org/officeDocument/2006/relationships/image" Target="../media/image43.sv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deeperleadershipinstitute.com/ann-dinans-peace-leadership/"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hyperlink" Target="https://www.tandfonline.com/doi/abs/10.1080/03050629.2012.659139" TargetMode="External"/><Relationship Id="rId7" Type="http://schemas.openxmlformats.org/officeDocument/2006/relationships/image" Target="../media/image46.png"/><Relationship Id="rId2" Type="http://schemas.openxmlformats.org/officeDocument/2006/relationships/hyperlink" Target="https://www.ipinst.org/wp-content/uploads/2015/06/IPI-E-pub-Reimagining-Peacemaking.pdf" TargetMode="Externa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hyperlink" Target="https://www.cfr.org/womens-participation-in-peace-processes/why-it-matters" TargetMode="External"/><Relationship Id="rId4" Type="http://schemas.openxmlformats.org/officeDocument/2006/relationships/hyperlink" Target="http://gsdrc.org/document-library/civil-society-and-peace-negotiations-why-whether-and-how-they-could-be-involv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hyperlink" Target="https://www.herstory.ie/photo-essays-2/2019/9/12/women-and-the-northern-ireland-peace-process" TargetMode="External"/><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hyperlink" Target="https://www.dfa.ie/media/missions/cyprus/newsandevents/Report-012019-The-Role-of-Civil-Society-and-Gender-in-Reconciliation.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opendemocracy.net/en/5050/women-together-in-darkest-days-of-troubles/" TargetMode="Externa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alex-david/" TargetMode="External"/><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hyperlink" Target="https://www.leadershipstorylab.com/2018-03-08-4-reasons-women-should-tell-more-stories-about-themselves-from-glass-hammer/" TargetMode="Externa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7.xml"/><Relationship Id="rId4" Type="http://schemas.openxmlformats.org/officeDocument/2006/relationships/hyperlink" Target="https://leader.pubs.asha.org/doi/10.1044/leader.FTR1.24022019.44"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leadershipstorylab.com/2018-05-08-its-time-for-women-to-tell-their-stories/" TargetMode="External"/><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theguardian.com/commentisfree/2017/mar/08/silence-powerlessness-womens-voices-rebecca-solnit" TargetMode="External"/><Relationship Id="rId1" Type="http://schemas.openxmlformats.org/officeDocument/2006/relationships/slideLayout" Target="../slideLayouts/slideLayout47.xml"/><Relationship Id="rId5" Type="http://schemas.openxmlformats.org/officeDocument/2006/relationships/image" Target="../media/image61.sv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nwci.ie/images/uploads/Hearing_Womens_Voices_2015_final.pdf" TargetMode="External"/><Relationship Id="rId1" Type="http://schemas.openxmlformats.org/officeDocument/2006/relationships/slideLayout" Target="../slideLayouts/slideLayout10.xml"/><Relationship Id="rId5" Type="http://schemas.openxmlformats.org/officeDocument/2006/relationships/image" Target="../media/image64.sv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hy1gUEhbnBM?feature=oembed"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linkedin.com/in/ken-smith-6345062/" TargetMode="External"/><Relationship Id="rId1" Type="http://schemas.openxmlformats.org/officeDocument/2006/relationships/slideLayout" Target="../slideLayouts/slideLayout12.xml"/><Relationship Id="rId4" Type="http://schemas.openxmlformats.org/officeDocument/2006/relationships/image" Target="../media/image68.svg"/></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Classical_conditioning" TargetMode="External"/><Relationship Id="rId2" Type="http://schemas.openxmlformats.org/officeDocument/2006/relationships/hyperlink" Target="https://www.linkedin.com/in/ken-smith-6345062/"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podcasts.apple.com/de/podcast/how-to-lead-in-a-crisis-with-amy-c-edmondson/id470622782?i=1000501558867" TargetMode="External"/><Relationship Id="rId7" Type="http://schemas.openxmlformats.org/officeDocument/2006/relationships/hyperlink" Target="https://play.acast.com/s/astoldbynomads/487-therealwaytocultivateleadershipwithdouggray" TargetMode="External"/><Relationship Id="rId2" Type="http://schemas.openxmlformats.org/officeDocument/2006/relationships/image" Target="../media/image69.png"/><Relationship Id="rId1" Type="http://schemas.openxmlformats.org/officeDocument/2006/relationships/slideLayout" Target="../slideLayouts/slideLayout78.xml"/><Relationship Id="rId6" Type="http://schemas.openxmlformats.org/officeDocument/2006/relationships/image" Target="../media/image71.png"/><Relationship Id="rId5" Type="http://schemas.openxmlformats.org/officeDocument/2006/relationships/hyperlink" Target="https://open.spotify.com/episode/002OXyawiR8K1imFEivJsm" TargetMode="Externa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hyperlink" Target="https://daretolead.brenebrown.com/assessment/"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hyperlink" Target="https://werise-toolkit.org/en/system/tdf/pdf/tools/Feminist-Leadership-Key-Definitions_0.pdf?file=1&amp;force=" TargetMode="Externa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hyperlink" Target="https://werise-toolkit.org/en/system/tdf/pdf/tools/Feminist-Leadership-Key-Definitions_0.pdf?file=1&amp;force=" TargetMode="Externa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hyperlink" Target="https://www.intechopen.com/chapters/52503" TargetMode="Externa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slideLayout" Target="../slideLayouts/slideLayout42.xml"/><Relationship Id="rId7"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theconversation.com/the-world-needs-more-women-leaders-during-covid-19-and-beyond-150599" TargetMode="Externa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hyperlink" Target="https://hbr.org/2020/04/7-leadership-lessons-men-can-learn-from-women" TargetMode="External"/><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hyperlink" Target="https://www.thenationalnews.com/opinion/comment/2022/03/08/the-world-needs-more-women-leaders/" TargetMode="Externa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intechopen.com/chapters/52503" TargetMode="External"/><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hyperlink" Target="https://link.springer.com/chapter/10.1007/978-3-319-64740-1_13"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www.proofhub.com/articles/women-in-leadership-roles" TargetMode="External"/><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hyperlink" Target="http://www.shineproject.eu/" TargetMode="Externa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648" y="5713735"/>
            <a:ext cx="5278651" cy="697353"/>
          </a:xfrm>
        </p:spPr>
        <p:txBody>
          <a:bodyPr vert="horz" lIns="91440" tIns="45720" rIns="91440" bIns="45720" rtlCol="0" anchor="t">
            <a:noAutofit/>
          </a:bodyPr>
          <a:lstStyle/>
          <a:p>
            <a:r>
              <a:rPr lang="en-US" dirty="0"/>
              <a:t>M</a:t>
            </a:r>
            <a:r>
              <a:rPr lang="en-IE" dirty="0"/>
              <a:t>odule </a:t>
            </a:r>
            <a:r>
              <a:rPr lang="hr-BA" dirty="0"/>
              <a:t>3</a:t>
            </a:r>
            <a:endParaRPr lang="en-US"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499647" y="4084567"/>
            <a:ext cx="5278651" cy="1123699"/>
          </a:xfrm>
        </p:spPr>
        <p:txBody>
          <a:bodyPr>
            <a:normAutofit/>
          </a:bodyPr>
          <a:lstStyle/>
          <a:p>
            <a:r>
              <a:rPr lang="hr-BA" dirty="0"/>
              <a:t>T</a:t>
            </a:r>
            <a:r>
              <a:rPr lang="en-US" dirty="0"/>
              <a:t>he </a:t>
            </a:r>
            <a:r>
              <a:rPr lang="hr-BA" dirty="0"/>
              <a:t>W</a:t>
            </a:r>
            <a:r>
              <a:rPr lang="en-US" dirty="0"/>
              <a:t>orld </a:t>
            </a:r>
            <a:r>
              <a:rPr lang="hr-BA" dirty="0"/>
              <a:t>N</a:t>
            </a:r>
            <a:r>
              <a:rPr lang="en-US" dirty="0"/>
              <a:t>eeds </a:t>
            </a:r>
            <a:r>
              <a:rPr lang="hr-BA" dirty="0"/>
              <a:t>W</a:t>
            </a:r>
            <a:r>
              <a:rPr lang="en-US" dirty="0"/>
              <a:t>omen to </a:t>
            </a:r>
            <a:r>
              <a:rPr lang="hr-BA" dirty="0"/>
              <a:t>T</a:t>
            </a:r>
            <a:r>
              <a:rPr lang="en-US" dirty="0"/>
              <a:t>ake the </a:t>
            </a:r>
            <a:r>
              <a:rPr lang="hr-BA" dirty="0"/>
              <a:t>L</a:t>
            </a:r>
            <a:r>
              <a:rPr lang="en-US" dirty="0"/>
              <a:t>ead</a:t>
            </a:r>
          </a:p>
        </p:txBody>
      </p:sp>
      <p:sp>
        <p:nvSpPr>
          <p:cNvPr id="4" name="Text Box 5">
            <a:extLst>
              <a:ext uri="{FF2B5EF4-FFF2-40B4-BE49-F238E27FC236}">
                <a16:creationId xmlns:a16="http://schemas.microsoft.com/office/drawing/2014/main" id="{D44CBC20-F61B-4F92-960D-FCB9D4AE7011}"/>
              </a:ext>
            </a:extLst>
          </p:cNvPr>
          <p:cNvSpPr txBox="1"/>
          <p:nvPr/>
        </p:nvSpPr>
        <p:spPr>
          <a:xfrm>
            <a:off x="9230059" y="6062412"/>
            <a:ext cx="2736029"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chemeClr val="bg1">
                    <a:lumMod val="50000"/>
                  </a:schemeClr>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chemeClr val="bg1">
                  <a:lumMod val="50000"/>
                </a:schemeClr>
              </a:solidFill>
              <a:effectLst/>
              <a:ea typeface="Calibri" panose="020F0502020204030204" pitchFamily="34" charset="0"/>
              <a:cs typeface="Times New Roman" panose="02020603050405020304" pitchFamily="18" charset="0"/>
            </a:endParaRPr>
          </a:p>
          <a:p>
            <a:pPr algn="ctr"/>
            <a:r>
              <a:rPr lang="en-US" sz="800" dirty="0">
                <a:solidFill>
                  <a:schemeClr val="bg1">
                    <a:lumMod val="50000"/>
                  </a:schemeClr>
                </a:solidFill>
                <a:effectLst/>
                <a:ea typeface="Calibri" panose="020F0502020204030204" pitchFamily="34" charset="0"/>
                <a:cs typeface="Times New Roman" panose="02020603050405020304" pitchFamily="18" charset="0"/>
              </a:rPr>
              <a:t> </a:t>
            </a:r>
            <a:endParaRPr lang="en-IE" sz="1100" dirty="0">
              <a:solidFill>
                <a:schemeClr val="bg1">
                  <a:lumMod val="50000"/>
                </a:schemeClr>
              </a:solidFill>
              <a:effectLst/>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9C87CB-8BDE-8643-BBE9-E43C703D3909}"/>
              </a:ext>
            </a:extLst>
          </p:cNvPr>
          <p:cNvCxnSpPr>
            <a:cxnSpLocks/>
          </p:cNvCxnSpPr>
          <p:nvPr/>
        </p:nvCxnSpPr>
        <p:spPr>
          <a:xfrm>
            <a:off x="0" y="5461000"/>
            <a:ext cx="4991100" cy="0"/>
          </a:xfrm>
          <a:prstGeom prst="line">
            <a:avLst/>
          </a:prstGeom>
          <a:ln w="38100">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6912D99-2F24-E84C-9A0D-7441FEFF84CF}"/>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a:stretch/>
        </p:blipFill>
        <p:spPr>
          <a:xfrm>
            <a:off x="0" y="8807"/>
            <a:ext cx="3790950" cy="5677618"/>
          </a:xfrm>
        </p:spPr>
      </p:pic>
      <p:sp>
        <p:nvSpPr>
          <p:cNvPr id="7" name="Text Placeholder 6">
            <a:extLst>
              <a:ext uri="{FF2B5EF4-FFF2-40B4-BE49-F238E27FC236}">
                <a16:creationId xmlns:a16="http://schemas.microsoft.com/office/drawing/2014/main" id="{E36A0CA9-E78F-2949-8C62-D2C2D03281C0}"/>
              </a:ext>
            </a:extLst>
          </p:cNvPr>
          <p:cNvSpPr>
            <a:spLocks noGrp="1"/>
          </p:cNvSpPr>
          <p:nvPr>
            <p:ph type="body" sz="quarter" idx="18"/>
          </p:nvPr>
        </p:nvSpPr>
        <p:spPr>
          <a:xfrm>
            <a:off x="4009300" y="1442726"/>
            <a:ext cx="7296875" cy="5330671"/>
          </a:xfrm>
        </p:spPr>
        <p:txBody>
          <a:bodyPr vert="horz" lIns="91440" tIns="45720" rIns="91440" bIns="45720" rtlCol="0" anchor="t">
            <a:normAutofit/>
          </a:bodyPr>
          <a:lstStyle/>
          <a:p>
            <a:pPr marL="0" indent="0"/>
            <a:r>
              <a:rPr lang="en-US" sz="2400" dirty="0">
                <a:solidFill>
                  <a:srgbClr val="80318E"/>
                </a:solidFill>
              </a:rPr>
              <a:t>Karrie Fransman and Jonathan </a:t>
            </a:r>
            <a:r>
              <a:rPr lang="en-US" sz="2400" dirty="0" err="1">
                <a:solidFill>
                  <a:srgbClr val="80318E"/>
                </a:solidFill>
              </a:rPr>
              <a:t>Plackett</a:t>
            </a:r>
            <a:r>
              <a:rPr lang="en-US" sz="2400" dirty="0">
                <a:solidFill>
                  <a:srgbClr val="80318E"/>
                </a:solidFill>
              </a:rPr>
              <a:t> explore gender bias in classic  fairy tales with a twist</a:t>
            </a:r>
            <a:r>
              <a:rPr lang="hr-BA" sz="2400" dirty="0">
                <a:solidFill>
                  <a:srgbClr val="80318E"/>
                </a:solidFill>
              </a:rPr>
              <a:t>: </a:t>
            </a:r>
            <a:r>
              <a:rPr lang="hr-BA" sz="2400" dirty="0">
                <a:solidFill>
                  <a:srgbClr val="93C23D"/>
                </a:solidFill>
                <a:hlinkClick r:id="rId3">
                  <a:extLst>
                    <a:ext uri="{A12FA001-AC4F-418D-AE19-62706E023703}">
                      <ahyp:hlinkClr xmlns:ahyp="http://schemas.microsoft.com/office/drawing/2018/hyperlinkcolor" val="tx"/>
                    </a:ext>
                  </a:extLst>
                </a:hlinkClick>
              </a:rPr>
              <a:t>https://www.theguardian.com/books/2020/oct/28/gender-swapped-fairy-tales-review-handsome-and-the-beast-and-the-ugly-brothers</a:t>
            </a:r>
            <a:r>
              <a:rPr lang="hr-BA" sz="2400" dirty="0">
                <a:solidFill>
                  <a:srgbClr val="93C23D"/>
                </a:solidFill>
              </a:rPr>
              <a:t> </a:t>
            </a:r>
            <a:endParaRPr lang="en-US" sz="2400" dirty="0">
              <a:solidFill>
                <a:srgbClr val="93C23D"/>
              </a:solidFill>
            </a:endParaRPr>
          </a:p>
          <a:p>
            <a:pPr marL="0" indent="0"/>
            <a:endParaRPr lang="hr-BA" dirty="0"/>
          </a:p>
        </p:txBody>
      </p:sp>
      <p:sp>
        <p:nvSpPr>
          <p:cNvPr id="5" name="Text Placeholder 4">
            <a:extLst>
              <a:ext uri="{FF2B5EF4-FFF2-40B4-BE49-F238E27FC236}">
                <a16:creationId xmlns:a16="http://schemas.microsoft.com/office/drawing/2014/main" id="{0FE4C13F-8C0C-A746-9B5E-4ED5ED7900C7}"/>
              </a:ext>
            </a:extLst>
          </p:cNvPr>
          <p:cNvSpPr>
            <a:spLocks noGrp="1"/>
          </p:cNvSpPr>
          <p:nvPr>
            <p:ph type="body" sz="quarter" idx="16"/>
          </p:nvPr>
        </p:nvSpPr>
        <p:spPr>
          <a:xfrm>
            <a:off x="4009300" y="129234"/>
            <a:ext cx="7504825" cy="1137134"/>
          </a:xfrm>
        </p:spPr>
        <p:txBody>
          <a:bodyPr>
            <a:noAutofit/>
          </a:bodyPr>
          <a:lstStyle/>
          <a:p>
            <a:r>
              <a:rPr lang="hr-BA" dirty="0">
                <a:solidFill>
                  <a:srgbClr val="93C23D"/>
                </a:solidFill>
              </a:rPr>
              <a:t>Let’s explore gender bias</a:t>
            </a:r>
          </a:p>
          <a:p>
            <a:r>
              <a:rPr lang="hr-BA" sz="3200" i="1" dirty="0"/>
              <a:t>Through </a:t>
            </a:r>
            <a:r>
              <a:rPr lang="en-US" sz="3200" i="1" dirty="0"/>
              <a:t>classic tales with a twist</a:t>
            </a:r>
          </a:p>
        </p:txBody>
      </p:sp>
      <p:pic>
        <p:nvPicPr>
          <p:cNvPr id="4" name="Graphic 3" descr="Question Mark with solid fill">
            <a:extLst>
              <a:ext uri="{FF2B5EF4-FFF2-40B4-BE49-F238E27FC236}">
                <a16:creationId xmlns:a16="http://schemas.microsoft.com/office/drawing/2014/main" id="{2ED7E60F-F78D-19EB-0D42-82ACD8FC2E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84" y="667057"/>
            <a:ext cx="3285510" cy="3285510"/>
          </a:xfrm>
          <a:prstGeom prst="rect">
            <a:avLst/>
          </a:prstGeom>
        </p:spPr>
      </p:pic>
    </p:spTree>
    <p:extLst>
      <p:ext uri="{BB962C8B-B14F-4D97-AF65-F5344CB8AC3E}">
        <p14:creationId xmlns:p14="http://schemas.microsoft.com/office/powerpoint/2010/main" val="365654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10;&#10;Description automatically generated">
            <a:hlinkClick r:id="rId2"/>
            <a:extLst>
              <a:ext uri="{FF2B5EF4-FFF2-40B4-BE49-F238E27FC236}">
                <a16:creationId xmlns:a16="http://schemas.microsoft.com/office/drawing/2014/main" id="{068EBD90-0BE5-4A37-B1D0-EB2E1D23E2CC}"/>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8800948" y="1208396"/>
            <a:ext cx="2266512" cy="3978298"/>
          </a:xfrm>
        </p:spPr>
      </p:pic>
      <p:sp>
        <p:nvSpPr>
          <p:cNvPr id="4" name="Text Placeholder 3">
            <a:extLst>
              <a:ext uri="{FF2B5EF4-FFF2-40B4-BE49-F238E27FC236}">
                <a16:creationId xmlns:a16="http://schemas.microsoft.com/office/drawing/2014/main" id="{A307DC25-BD02-414B-907A-205C0327E3D5}"/>
              </a:ext>
            </a:extLst>
          </p:cNvPr>
          <p:cNvSpPr>
            <a:spLocks noGrp="1"/>
          </p:cNvSpPr>
          <p:nvPr>
            <p:ph type="body" sz="quarter" idx="18"/>
          </p:nvPr>
        </p:nvSpPr>
        <p:spPr>
          <a:xfrm>
            <a:off x="712182" y="1433180"/>
            <a:ext cx="7517417" cy="4467809"/>
          </a:xfrm>
        </p:spPr>
        <p:txBody>
          <a:bodyPr>
            <a:normAutofit/>
          </a:bodyPr>
          <a:lstStyle/>
          <a:p>
            <a:pPr marL="0" indent="0">
              <a:buClr>
                <a:srgbClr val="93C23D"/>
              </a:buClr>
            </a:pPr>
            <a:r>
              <a:rPr lang="en-US" dirty="0"/>
              <a:t>Back in 2011, </a:t>
            </a:r>
            <a:r>
              <a:rPr lang="en-US" dirty="0" err="1"/>
              <a:t>ForbesWoman</a:t>
            </a:r>
            <a:r>
              <a:rPr lang="en-US" dirty="0"/>
              <a:t> published an article on the ten worst stereotypes facing women in the workplace today.  These stereotypes reflect how dangerous biases regarding women’s success can be and how they are still a part of the collective subconscious a decade later.</a:t>
            </a:r>
            <a:endParaRPr lang="hr-BA" dirty="0"/>
          </a:p>
          <a:p>
            <a:pPr marL="0" indent="0"/>
            <a:r>
              <a:rPr lang="hr-BA" b="1" dirty="0"/>
              <a:t>READ THE ARTICLE THAT SUMMARISES THESE STEREOTYPES HERE: </a:t>
            </a:r>
            <a:r>
              <a:rPr lang="hr-BA" dirty="0">
                <a:solidFill>
                  <a:srgbClr val="93C23D"/>
                </a:solidFill>
                <a:hlinkClick r:id="rId4"/>
              </a:rPr>
              <a:t>https://sites.psu.edu/global/2021/02/15/stereotypes-facing-women-in-leadership-today/</a:t>
            </a:r>
            <a:r>
              <a:rPr lang="hr-BA" dirty="0">
                <a:solidFill>
                  <a:srgbClr val="93C23D"/>
                </a:solidFill>
              </a:rPr>
              <a:t> </a:t>
            </a:r>
            <a:endParaRPr lang="en-IE" dirty="0">
              <a:solidFill>
                <a:srgbClr val="93C23D"/>
              </a:solidFill>
            </a:endParaRPr>
          </a:p>
          <a:p>
            <a:pPr marL="0" indent="0"/>
            <a:endParaRPr lang="en-IE" dirty="0">
              <a:solidFill>
                <a:srgbClr val="93C23D"/>
              </a:solidFill>
            </a:endParaRPr>
          </a:p>
          <a:p>
            <a:pPr marL="0" indent="0"/>
            <a:r>
              <a:rPr lang="en-US" b="1" dirty="0"/>
              <a:t>How does this article on stereotypes make you feel?</a:t>
            </a:r>
          </a:p>
        </p:txBody>
      </p:sp>
      <p:sp>
        <p:nvSpPr>
          <p:cNvPr id="3" name="Text Placeholder 2">
            <a:extLst>
              <a:ext uri="{FF2B5EF4-FFF2-40B4-BE49-F238E27FC236}">
                <a16:creationId xmlns:a16="http://schemas.microsoft.com/office/drawing/2014/main" id="{67FE10FF-0203-324E-9129-51277E6FCF9F}"/>
              </a:ext>
            </a:extLst>
          </p:cNvPr>
          <p:cNvSpPr>
            <a:spLocks noGrp="1"/>
          </p:cNvSpPr>
          <p:nvPr>
            <p:ph type="body" sz="quarter" idx="16"/>
          </p:nvPr>
        </p:nvSpPr>
        <p:spPr>
          <a:xfrm>
            <a:off x="617008" y="495511"/>
            <a:ext cx="7004920" cy="911974"/>
          </a:xfrm>
        </p:spPr>
        <p:txBody>
          <a:bodyPr>
            <a:normAutofit fontScale="70000" lnSpcReduction="20000"/>
          </a:bodyPr>
          <a:lstStyle/>
          <a:p>
            <a:r>
              <a:rPr lang="en-US" b="1" dirty="0">
                <a:solidFill>
                  <a:srgbClr val="93C23D"/>
                </a:solidFill>
              </a:rPr>
              <a:t>THOUGHT PROVOKING….</a:t>
            </a:r>
          </a:p>
          <a:p>
            <a:r>
              <a:rPr lang="en-US" b="1" dirty="0">
                <a:solidFill>
                  <a:srgbClr val="93C23D"/>
                </a:solidFill>
              </a:rPr>
              <a:t>Stereotypes Facing Women in Leadership Today</a:t>
            </a:r>
            <a:endParaRPr lang="en-US" dirty="0"/>
          </a:p>
        </p:txBody>
      </p:sp>
    </p:spTree>
    <p:extLst>
      <p:ext uri="{BB962C8B-B14F-4D97-AF65-F5344CB8AC3E}">
        <p14:creationId xmlns:p14="http://schemas.microsoft.com/office/powerpoint/2010/main" val="166639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018757" y="-234467"/>
            <a:ext cx="4657767" cy="2561791"/>
          </a:xfrm>
        </p:spPr>
        <p:txBody>
          <a:bodyPr>
            <a:normAutofit/>
          </a:bodyPr>
          <a:lstStyle/>
          <a:p>
            <a:r>
              <a:rPr lang="en-US" dirty="0"/>
              <a:t>Feminist ethics</a:t>
            </a:r>
            <a:endParaRPr lang="en-IE"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dirty="0"/>
              <a:t>02</a:t>
            </a:r>
            <a:endParaRPr lang="en-IE" b="1" dirty="0"/>
          </a:p>
        </p:txBody>
      </p:sp>
      <p:pic>
        <p:nvPicPr>
          <p:cNvPr id="10" name="Picture Placeholder 9" descr="Businesswoman giving presentation to coworkers">
            <a:extLst>
              <a:ext uri="{FF2B5EF4-FFF2-40B4-BE49-F238E27FC236}">
                <a16:creationId xmlns:a16="http://schemas.microsoft.com/office/drawing/2014/main" id="{53F1F7B4-F2F7-4BD4-AFA2-2794F82ABCFE}"/>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189201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20"/>
          </p:nvPr>
        </p:nvSpPr>
        <p:spPr>
          <a:xfrm>
            <a:off x="5724082" y="1579712"/>
            <a:ext cx="5665787" cy="4570194"/>
          </a:xfrm>
        </p:spPr>
        <p:txBody>
          <a:bodyPr/>
          <a:lstStyle/>
          <a:p>
            <a:r>
              <a:rPr lang="en-GB" dirty="0"/>
              <a:t>Feminist ethics is a philosophy that aims to eliminate the oppression of women. At times, it can include oppressed minority groups. </a:t>
            </a:r>
            <a:endParaRPr lang="hr-BA" dirty="0"/>
          </a:p>
          <a:p>
            <a:r>
              <a:rPr lang="en-US" dirty="0"/>
              <a:t>The goal of feminist ethics is to create a plan that will hopefully end the social and political oppression of women. </a:t>
            </a:r>
            <a:endParaRPr lang="hr-BA" dirty="0"/>
          </a:p>
          <a:p>
            <a:r>
              <a:rPr lang="en-GB" dirty="0"/>
              <a:t>The </a:t>
            </a:r>
            <a:r>
              <a:rPr lang="en-GB" b="1" dirty="0">
                <a:solidFill>
                  <a:srgbClr val="7030A0"/>
                </a:solidFill>
                <a:hlinkClick r:id="rId2"/>
              </a:rPr>
              <a:t>Ethics of Care </a:t>
            </a:r>
            <a:r>
              <a:rPr lang="en-GB" dirty="0"/>
              <a:t>is an</a:t>
            </a:r>
            <a:r>
              <a:rPr lang="hr-BA" dirty="0"/>
              <a:t> important</a:t>
            </a:r>
            <a:r>
              <a:rPr lang="en-GB" dirty="0"/>
              <a:t> part of this perspective</a:t>
            </a:r>
            <a:r>
              <a:rPr lang="hr-BA" dirty="0"/>
              <a:t>, although it is </a:t>
            </a:r>
            <a:r>
              <a:rPr lang="en-IE" dirty="0"/>
              <a:t>important</a:t>
            </a:r>
            <a:r>
              <a:rPr lang="hr-BA" dirty="0"/>
              <a:t> to distinguish that Ethics of Care does not equal Feminist Ethics.</a:t>
            </a:r>
            <a:r>
              <a:rPr lang="en-IE" dirty="0"/>
              <a:t> </a:t>
            </a:r>
            <a:r>
              <a:rPr lang="hr-BA" dirty="0"/>
              <a:t>It’s important to be careful and free of any stereotypes. Let us show you how to differentiate between Feminist Ethics and Care Ethics</a:t>
            </a:r>
            <a:endParaRPr lang="en-US" dirty="0"/>
          </a:p>
        </p:txBody>
      </p:sp>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22"/>
          </p:nvPr>
        </p:nvSpPr>
        <p:spPr/>
        <p:txBody>
          <a:bodyPr>
            <a:normAutofit/>
          </a:bodyPr>
          <a:lstStyle/>
          <a:p>
            <a:r>
              <a:rPr lang="en-GB" b="1" dirty="0"/>
              <a:t>Feminist Ethics</a:t>
            </a:r>
            <a:endParaRPr lang="en-US" b="1" dirty="0"/>
          </a:p>
        </p:txBody>
      </p:sp>
      <p:pic>
        <p:nvPicPr>
          <p:cNvPr id="7" name="Graphic 6" descr="Lightbulb and gear with solid fill">
            <a:extLst>
              <a:ext uri="{FF2B5EF4-FFF2-40B4-BE49-F238E27FC236}">
                <a16:creationId xmlns:a16="http://schemas.microsoft.com/office/drawing/2014/main" id="{78A46DBB-68E8-E8B3-BE34-3546497DA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4257" y="1965960"/>
            <a:ext cx="2814762" cy="2926080"/>
          </a:xfrm>
          <a:prstGeom prst="rect">
            <a:avLst/>
          </a:prstGeom>
        </p:spPr>
      </p:pic>
    </p:spTree>
    <p:extLst>
      <p:ext uri="{BB962C8B-B14F-4D97-AF65-F5344CB8AC3E}">
        <p14:creationId xmlns:p14="http://schemas.microsoft.com/office/powerpoint/2010/main" val="2398507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57623-DF4B-5C8D-7540-C6C20E0744EE}"/>
              </a:ext>
            </a:extLst>
          </p:cNvPr>
          <p:cNvSpPr>
            <a:spLocks noGrp="1"/>
          </p:cNvSpPr>
          <p:nvPr>
            <p:ph type="body" sz="quarter" idx="18"/>
          </p:nvPr>
        </p:nvSpPr>
        <p:spPr>
          <a:xfrm>
            <a:off x="1743074" y="1947511"/>
            <a:ext cx="9826625" cy="3856390"/>
          </a:xfrm>
        </p:spPr>
        <p:txBody>
          <a:bodyPr/>
          <a:lstStyle/>
          <a:p>
            <a:pPr marL="0" indent="0"/>
            <a:r>
              <a:rPr lang="hr-BA" dirty="0">
                <a:latin typeface="Arial" panose="020B0604020202020204" pitchFamily="34" charset="0"/>
              </a:rPr>
              <a:t>C</a:t>
            </a:r>
            <a:r>
              <a:rPr lang="en-US" dirty="0">
                <a:effectLst/>
                <a:latin typeface="Arial" panose="020B0604020202020204" pitchFamily="34" charset="0"/>
              </a:rPr>
              <a:t>are ethics and feminist ethics are different, though at</a:t>
            </a:r>
            <a:r>
              <a:rPr lang="hr-BA" dirty="0">
                <a:effectLst/>
                <a:latin typeface="Arial" panose="020B0604020202020204" pitchFamily="34" charset="0"/>
              </a:rPr>
              <a:t> </a:t>
            </a:r>
            <a:r>
              <a:rPr lang="en-US" dirty="0">
                <a:effectLst/>
                <a:latin typeface="Arial" panose="020B0604020202020204" pitchFamily="34" charset="0"/>
              </a:rPr>
              <a:t>times </a:t>
            </a:r>
            <a:r>
              <a:rPr lang="hr-BA" dirty="0">
                <a:effectLst/>
                <a:latin typeface="Arial" panose="020B0604020202020204" pitchFamily="34" charset="0"/>
              </a:rPr>
              <a:t>they</a:t>
            </a:r>
            <a:r>
              <a:rPr lang="hr-BA" dirty="0">
                <a:latin typeface="Arial" panose="020B0604020202020204" pitchFamily="34" charset="0"/>
              </a:rPr>
              <a:t> correspond to each other. </a:t>
            </a:r>
          </a:p>
          <a:p>
            <a:pPr marL="0" indent="0"/>
            <a:r>
              <a:rPr lang="hr-BA" dirty="0">
                <a:latin typeface="Arial" panose="020B0604020202020204" pitchFamily="34" charset="0"/>
              </a:rPr>
              <a:t>Some feminists </a:t>
            </a:r>
            <a:r>
              <a:rPr lang="en-US" dirty="0">
                <a:effectLst/>
                <a:latin typeface="Arial" panose="020B0604020202020204" pitchFamily="34" charset="0"/>
              </a:rPr>
              <a:t>do not believe it is appropriate to characterize</a:t>
            </a:r>
            <a:r>
              <a:rPr lang="hr-BA" dirty="0">
                <a:effectLst/>
                <a:latin typeface="Arial" panose="020B0604020202020204" pitchFamily="34" charset="0"/>
              </a:rPr>
              <a:t> </a:t>
            </a:r>
            <a:r>
              <a:rPr lang="en-US" dirty="0">
                <a:effectLst/>
                <a:latin typeface="Arial" panose="020B0604020202020204" pitchFamily="34" charset="0"/>
              </a:rPr>
              <a:t>the ethics of care as specifically feminist</a:t>
            </a:r>
            <a:r>
              <a:rPr lang="hr-BA" dirty="0">
                <a:effectLst/>
                <a:latin typeface="Arial" panose="020B0604020202020204" pitchFamily="34" charset="0"/>
              </a:rPr>
              <a:t>.</a:t>
            </a:r>
          </a:p>
          <a:p>
            <a:pPr marL="0" indent="0"/>
            <a:r>
              <a:rPr lang="hr-BA" dirty="0">
                <a:latin typeface="Arial" panose="020B0604020202020204" pitchFamily="34" charset="0"/>
              </a:rPr>
              <a:t>Navigating through differentiating what makes up the feminist ethics in leadership, without stereotyping is the challenge imposed by years of societal wrong treatment of women. </a:t>
            </a:r>
          </a:p>
        </p:txBody>
      </p:sp>
      <p:sp>
        <p:nvSpPr>
          <p:cNvPr id="3" name="Text Placeholder 2">
            <a:extLst>
              <a:ext uri="{FF2B5EF4-FFF2-40B4-BE49-F238E27FC236}">
                <a16:creationId xmlns:a16="http://schemas.microsoft.com/office/drawing/2014/main" id="{EF635F9E-C4D8-A76D-3D44-FB6420DE324E}"/>
              </a:ext>
            </a:extLst>
          </p:cNvPr>
          <p:cNvSpPr>
            <a:spLocks noGrp="1"/>
          </p:cNvSpPr>
          <p:nvPr>
            <p:ph type="body" sz="quarter" idx="16"/>
          </p:nvPr>
        </p:nvSpPr>
        <p:spPr/>
        <p:txBody>
          <a:bodyPr>
            <a:normAutofit lnSpcReduction="10000"/>
          </a:bodyPr>
          <a:lstStyle/>
          <a:p>
            <a:r>
              <a:rPr lang="en-US" dirty="0">
                <a:effectLst/>
                <a:latin typeface="Arial" panose="020B0604020202020204" pitchFamily="34" charset="0"/>
              </a:rPr>
              <a:t>Differentiating Feminist Ethics and Care Ethics</a:t>
            </a:r>
            <a:endParaRPr lang="en-US" dirty="0"/>
          </a:p>
        </p:txBody>
      </p:sp>
      <p:pic>
        <p:nvPicPr>
          <p:cNvPr id="5" name="Graphic 4" descr="Comment Important outline">
            <a:extLst>
              <a:ext uri="{FF2B5EF4-FFF2-40B4-BE49-F238E27FC236}">
                <a16:creationId xmlns:a16="http://schemas.microsoft.com/office/drawing/2014/main" id="{EEA41C3B-DD50-A2E1-6946-B8404CC175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674" y="1633186"/>
            <a:ext cx="914400" cy="914400"/>
          </a:xfrm>
          <a:prstGeom prst="rect">
            <a:avLst/>
          </a:prstGeom>
        </p:spPr>
      </p:pic>
      <p:pic>
        <p:nvPicPr>
          <p:cNvPr id="7" name="Graphic 6" descr="Lightbulb and gear outline">
            <a:extLst>
              <a:ext uri="{FF2B5EF4-FFF2-40B4-BE49-F238E27FC236}">
                <a16:creationId xmlns:a16="http://schemas.microsoft.com/office/drawing/2014/main" id="{8D23BBDF-07C3-6497-58B5-76F21B231D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674" y="2604736"/>
            <a:ext cx="914400" cy="914400"/>
          </a:xfrm>
          <a:prstGeom prst="rect">
            <a:avLst/>
          </a:prstGeom>
        </p:spPr>
      </p:pic>
      <p:sp>
        <p:nvSpPr>
          <p:cNvPr id="9" name="TextBox 8">
            <a:extLst>
              <a:ext uri="{FF2B5EF4-FFF2-40B4-BE49-F238E27FC236}">
                <a16:creationId xmlns:a16="http://schemas.microsoft.com/office/drawing/2014/main" id="{3B382CAD-AD2C-8977-D547-BEE16F28184D}"/>
              </a:ext>
            </a:extLst>
          </p:cNvPr>
          <p:cNvSpPr txBox="1"/>
          <p:nvPr/>
        </p:nvSpPr>
        <p:spPr>
          <a:xfrm>
            <a:off x="981074" y="5013236"/>
            <a:ext cx="10229851" cy="1200329"/>
          </a:xfrm>
          <a:prstGeom prst="rect">
            <a:avLst/>
          </a:prstGeom>
          <a:noFill/>
        </p:spPr>
        <p:txBody>
          <a:bodyPr wrap="square">
            <a:spAutoFit/>
          </a:bodyPr>
          <a:lstStyle/>
          <a:p>
            <a:pPr marL="342900" indent="-342900">
              <a:buFont typeface="Wingdings" panose="05000000000000000000" pitchFamily="2" charset="2"/>
              <a:buChar char="Ø"/>
            </a:pPr>
            <a:r>
              <a:rPr lang="hr-BA" sz="2400" b="1" dirty="0">
                <a:solidFill>
                  <a:srgbClr val="93C23D"/>
                </a:solidFill>
                <a:latin typeface="Arial" panose="020B0604020202020204" pitchFamily="34" charset="0"/>
              </a:rPr>
              <a:t>In this task, we must find a way to celebrate what makes women good leaders but be careful not to fall into the trap of limiting and further stereotyping.</a:t>
            </a:r>
            <a:endParaRPr lang="en-US" sz="2400" b="1" dirty="0">
              <a:solidFill>
                <a:srgbClr val="93C23D"/>
              </a:solidFill>
            </a:endParaRPr>
          </a:p>
        </p:txBody>
      </p:sp>
      <p:pic>
        <p:nvPicPr>
          <p:cNvPr id="11" name="Graphic 10" descr="Map compass outline">
            <a:extLst>
              <a:ext uri="{FF2B5EF4-FFF2-40B4-BE49-F238E27FC236}">
                <a16:creationId xmlns:a16="http://schemas.microsoft.com/office/drawing/2014/main" id="{24978979-6D29-F5AA-C07A-1E9A2C8D91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674" y="3576286"/>
            <a:ext cx="914400" cy="914400"/>
          </a:xfrm>
          <a:prstGeom prst="rect">
            <a:avLst/>
          </a:prstGeom>
        </p:spPr>
      </p:pic>
    </p:spTree>
    <p:extLst>
      <p:ext uri="{BB962C8B-B14F-4D97-AF65-F5344CB8AC3E}">
        <p14:creationId xmlns:p14="http://schemas.microsoft.com/office/powerpoint/2010/main" val="2435698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80318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7C66D1-9AC6-4E5C-B75F-A56C4379FB03}"/>
              </a:ext>
            </a:extLst>
          </p:cNvPr>
          <p:cNvSpPr txBox="1"/>
          <p:nvPr/>
        </p:nvSpPr>
        <p:spPr>
          <a:xfrm>
            <a:off x="0" y="270403"/>
            <a:ext cx="12192000" cy="1446550"/>
          </a:xfrm>
          <a:prstGeom prst="rect">
            <a:avLst/>
          </a:prstGeom>
          <a:noFill/>
        </p:spPr>
        <p:txBody>
          <a:bodyPr wrap="square">
            <a:spAutoFit/>
          </a:bodyPr>
          <a:lstStyle/>
          <a:p>
            <a:pPr algn="ctr"/>
            <a:r>
              <a:rPr lang="en-US" sz="4400" b="1" dirty="0">
                <a:solidFill>
                  <a:schemeClr val="bg1"/>
                </a:solidFill>
              </a:rPr>
              <a:t>Learn more about Feminist Ethics and how care applies from Shanti Chu</a:t>
            </a:r>
            <a:r>
              <a:rPr lang="hr-BA" sz="4400" b="1" dirty="0">
                <a:solidFill>
                  <a:schemeClr val="bg1"/>
                </a:solidFill>
              </a:rPr>
              <a:t>, watch the video</a:t>
            </a:r>
            <a:endParaRPr lang="en-US" sz="4400" b="1" dirty="0">
              <a:solidFill>
                <a:schemeClr val="bg1"/>
              </a:solidFill>
            </a:endParaRPr>
          </a:p>
        </p:txBody>
      </p:sp>
      <p:pic>
        <p:nvPicPr>
          <p:cNvPr id="3" name="Online Media 2" title="Feminist Ethics">
            <a:hlinkClick r:id="" action="ppaction://media"/>
            <a:extLst>
              <a:ext uri="{FF2B5EF4-FFF2-40B4-BE49-F238E27FC236}">
                <a16:creationId xmlns:a16="http://schemas.microsoft.com/office/drawing/2014/main" id="{02CC4C23-E24D-07BC-17D7-135996DA6787}"/>
              </a:ext>
            </a:extLst>
          </p:cNvPr>
          <p:cNvPicPr>
            <a:picLocks noRot="1" noChangeAspect="1"/>
          </p:cNvPicPr>
          <p:nvPr>
            <a:videoFile r:link="rId1"/>
          </p:nvPr>
        </p:nvPicPr>
        <p:blipFill>
          <a:blip r:embed="rId3"/>
          <a:stretch>
            <a:fillRect/>
          </a:stretch>
        </p:blipFill>
        <p:spPr>
          <a:xfrm>
            <a:off x="2057400" y="2145732"/>
            <a:ext cx="7858125" cy="4439841"/>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188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a:xfrm>
            <a:off x="1038224" y="418223"/>
            <a:ext cx="10850927" cy="790524"/>
          </a:xfrm>
        </p:spPr>
        <p:txBody>
          <a:bodyPr>
            <a:noAutofit/>
          </a:bodyPr>
          <a:lstStyle/>
          <a:p>
            <a:r>
              <a:rPr lang="en-US" b="1" dirty="0"/>
              <a:t>A Different Leader? Prime Minister Jacinda Ardern</a:t>
            </a:r>
          </a:p>
          <a:p>
            <a:endParaRPr lang="en-GB" dirty="0"/>
          </a:p>
        </p:txBody>
      </p:sp>
      <p:sp>
        <p:nvSpPr>
          <p:cNvPr id="3" name="Text Placeholder 2">
            <a:extLst>
              <a:ext uri="{FF2B5EF4-FFF2-40B4-BE49-F238E27FC236}">
                <a16:creationId xmlns:a16="http://schemas.microsoft.com/office/drawing/2014/main" id="{0FDF1025-7DDA-4851-BB1D-510B3BFBAA3E}"/>
              </a:ext>
            </a:extLst>
          </p:cNvPr>
          <p:cNvSpPr>
            <a:spLocks noGrp="1"/>
          </p:cNvSpPr>
          <p:nvPr>
            <p:ph type="body" sz="quarter" idx="14"/>
          </p:nvPr>
        </p:nvSpPr>
        <p:spPr>
          <a:xfrm>
            <a:off x="296696" y="2256047"/>
            <a:ext cx="11733377" cy="4181427"/>
          </a:xfrm>
        </p:spPr>
        <p:txBody>
          <a:bodyPr numCol="2" spcCol="108000"/>
          <a:lstStyle/>
          <a:p>
            <a:r>
              <a:rPr lang="en-US" sz="1800" dirty="0">
                <a:solidFill>
                  <a:srgbClr val="09446A"/>
                </a:solidFill>
              </a:rPr>
              <a:t>Jacinda Ardern is lauded as exemplifying caring and compassionate leadership. She was elected as Prime Minister of New Zealand in 2017.</a:t>
            </a:r>
            <a:endParaRPr lang="hr-BA" sz="1800" dirty="0">
              <a:solidFill>
                <a:srgbClr val="09446A"/>
              </a:solidFill>
            </a:endParaRPr>
          </a:p>
          <a:p>
            <a:r>
              <a:rPr lang="en-US" sz="1800" dirty="0">
                <a:solidFill>
                  <a:srgbClr val="09446A"/>
                </a:solidFill>
              </a:rPr>
              <a:t>Despite challenges to her political interventions, PM Ardern received considerable positive news coverage for her compassionate and heartfelt approach to leadership following the Christchurch shootings in New Zealand in 2019 where 51 people died. </a:t>
            </a:r>
            <a:endParaRPr lang="hr-BA" sz="1800" dirty="0">
              <a:solidFill>
                <a:srgbClr val="09446A"/>
              </a:solidFill>
            </a:endParaRPr>
          </a:p>
          <a:p>
            <a:r>
              <a:rPr lang="en-US" sz="1800" dirty="0">
                <a:solidFill>
                  <a:srgbClr val="09446A"/>
                </a:solidFill>
              </a:rPr>
              <a:t>Heralded for feeling deeply (Roy 2019) and acting with sympathy, love and integrity (Moore 2019), Ardern’s vision for a better world gained global attention at a time when world leaders were facing scrutiny and criticism. </a:t>
            </a:r>
            <a:endParaRPr lang="hr-BA" sz="1800" dirty="0">
              <a:solidFill>
                <a:srgbClr val="09446A"/>
              </a:solidFill>
            </a:endParaRPr>
          </a:p>
          <a:p>
            <a:endParaRPr lang="hr-BA" sz="1800" dirty="0">
              <a:solidFill>
                <a:srgbClr val="09446A"/>
              </a:solidFill>
            </a:endParaRPr>
          </a:p>
          <a:p>
            <a:endParaRPr lang="hr-BA" sz="1800" dirty="0">
              <a:solidFill>
                <a:srgbClr val="09446A"/>
              </a:solidFill>
            </a:endParaRPr>
          </a:p>
          <a:p>
            <a:endParaRPr lang="hr-BA" sz="1800" dirty="0">
              <a:solidFill>
                <a:srgbClr val="09446A"/>
              </a:solidFill>
            </a:endParaRPr>
          </a:p>
          <a:p>
            <a:endParaRPr lang="hr-BA" sz="1800" dirty="0">
              <a:solidFill>
                <a:srgbClr val="09446A"/>
              </a:solidFill>
            </a:endParaRPr>
          </a:p>
          <a:p>
            <a:r>
              <a:rPr lang="en-US" sz="1800" dirty="0">
                <a:solidFill>
                  <a:srgbClr val="09446A"/>
                </a:solidFill>
              </a:rPr>
              <a:t>Despite her exemplarity, the established stereotypes of women and women leaders are not irrelevant to Arden’s political position. </a:t>
            </a:r>
            <a:endParaRPr lang="hr-BA" sz="1800" dirty="0">
              <a:solidFill>
                <a:srgbClr val="09446A"/>
              </a:solidFill>
            </a:endParaRPr>
          </a:p>
          <a:p>
            <a:r>
              <a:rPr lang="en-US" sz="1800" dirty="0">
                <a:solidFill>
                  <a:srgbClr val="09446A"/>
                </a:solidFill>
              </a:rPr>
              <a:t>When Ardern falls short of public expectations in her decision-making and actions, as a woman leader she is often </a:t>
            </a:r>
            <a:r>
              <a:rPr lang="en-US" sz="1800" dirty="0" err="1">
                <a:solidFill>
                  <a:srgbClr val="09446A"/>
                </a:solidFill>
              </a:rPr>
              <a:t>criticised</a:t>
            </a:r>
            <a:r>
              <a:rPr lang="en-US" sz="1800" dirty="0">
                <a:solidFill>
                  <a:srgbClr val="09446A"/>
                </a:solidFill>
              </a:rPr>
              <a:t> because she fails to enact a version of femininity expected of her. </a:t>
            </a:r>
            <a:endParaRPr lang="hr-BA" sz="1800" dirty="0">
              <a:solidFill>
                <a:srgbClr val="09446A"/>
              </a:solidFill>
            </a:endParaRPr>
          </a:p>
          <a:p>
            <a:r>
              <a:rPr lang="en-US" sz="1800" dirty="0">
                <a:solidFill>
                  <a:srgbClr val="09446A"/>
                </a:solidFill>
              </a:rPr>
              <a:t>Her female body is caught up in gendered expectations from the global public because she offers an alternative model of leadership such that Ardern's feminine leadership (caring and compassionate) is employed as a strategy which differentiates her from masculine leadership and ethics (</a:t>
            </a:r>
            <a:r>
              <a:rPr lang="en-US" sz="1800" dirty="0" err="1">
                <a:solidFill>
                  <a:srgbClr val="09446A"/>
                </a:solidFill>
              </a:rPr>
              <a:t>Krewel</a:t>
            </a:r>
            <a:r>
              <a:rPr lang="en-US" sz="1800" dirty="0">
                <a:solidFill>
                  <a:srgbClr val="09446A"/>
                </a:solidFill>
              </a:rPr>
              <a:t> and Karim 2019).  Her leadership is judged in relation to her female body, especially motherhood (The Guardian 2019). </a:t>
            </a:r>
            <a:endParaRPr lang="hr-BA" sz="1800" dirty="0">
              <a:solidFill>
                <a:srgbClr val="09446A"/>
              </a:solidFill>
            </a:endParaRPr>
          </a:p>
          <a:p>
            <a:pPr>
              <a:spcBef>
                <a:spcPts val="0"/>
              </a:spcBef>
            </a:pPr>
            <a:r>
              <a:rPr lang="en-US" sz="1800" b="1" dirty="0">
                <a:solidFill>
                  <a:srgbClr val="93C23D"/>
                </a:solidFill>
              </a:rPr>
              <a:t>In this way, Ardern  is othered</a:t>
            </a:r>
            <a:r>
              <a:rPr lang="en-IE" sz="1800" b="1" dirty="0">
                <a:solidFill>
                  <a:srgbClr val="93C23D"/>
                </a:solidFill>
              </a:rPr>
              <a:t> (see next slide)</a:t>
            </a:r>
            <a:endParaRPr lang="hr-BA" sz="1800" b="1" dirty="0">
              <a:solidFill>
                <a:srgbClr val="93C23D"/>
              </a:solidFill>
            </a:endParaRPr>
          </a:p>
          <a:p>
            <a:endParaRPr lang="en-GB" sz="1800" dirty="0">
              <a:solidFill>
                <a:srgbClr val="09446A"/>
              </a:solidFill>
            </a:endParaRPr>
          </a:p>
        </p:txBody>
      </p:sp>
      <p:sp>
        <p:nvSpPr>
          <p:cNvPr id="4" name="Text Placeholder 2">
            <a:extLst>
              <a:ext uri="{FF2B5EF4-FFF2-40B4-BE49-F238E27FC236}">
                <a16:creationId xmlns:a16="http://schemas.microsoft.com/office/drawing/2014/main" id="{105566D0-CC21-7E4F-9EDC-4680A0884005}"/>
              </a:ext>
            </a:extLst>
          </p:cNvPr>
          <p:cNvSpPr txBox="1">
            <a:spLocks/>
          </p:cNvSpPr>
          <p:nvPr/>
        </p:nvSpPr>
        <p:spPr>
          <a:xfrm>
            <a:off x="6550834" y="1337135"/>
            <a:ext cx="5641166"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BA" b="1" dirty="0">
                <a:solidFill>
                  <a:srgbClr val="93C23D"/>
                </a:solidFill>
              </a:rPr>
              <a:t>But be careful about the „Othering”</a:t>
            </a:r>
            <a:endParaRPr lang="en-GB" b="1" dirty="0">
              <a:solidFill>
                <a:srgbClr val="93C23D"/>
              </a:solidFill>
            </a:endParaRPr>
          </a:p>
        </p:txBody>
      </p:sp>
      <p:cxnSp>
        <p:nvCxnSpPr>
          <p:cNvPr id="6" name="Straight Connector 5">
            <a:extLst>
              <a:ext uri="{FF2B5EF4-FFF2-40B4-BE49-F238E27FC236}">
                <a16:creationId xmlns:a16="http://schemas.microsoft.com/office/drawing/2014/main" id="{F6CB2CF9-2FEB-EB40-8701-82C30C713632}"/>
              </a:ext>
            </a:extLst>
          </p:cNvPr>
          <p:cNvCxnSpPr>
            <a:cxnSpLocks/>
          </p:cNvCxnSpPr>
          <p:nvPr/>
        </p:nvCxnSpPr>
        <p:spPr>
          <a:xfrm>
            <a:off x="6096000" y="1050374"/>
            <a:ext cx="0" cy="57219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F96045F2-7C28-1739-3974-30549694EC43}"/>
              </a:ext>
            </a:extLst>
          </p:cNvPr>
          <p:cNvSpPr txBox="1">
            <a:spLocks/>
          </p:cNvSpPr>
          <p:nvPr/>
        </p:nvSpPr>
        <p:spPr>
          <a:xfrm>
            <a:off x="632635" y="1205724"/>
            <a:ext cx="5139515"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BA" b="1" dirty="0">
                <a:solidFill>
                  <a:srgbClr val="93C23D"/>
                </a:solidFill>
              </a:rPr>
              <a:t>Leadership</a:t>
            </a:r>
            <a:r>
              <a:rPr lang="en-US" b="1" dirty="0">
                <a:solidFill>
                  <a:srgbClr val="93C23D"/>
                </a:solidFill>
              </a:rPr>
              <a:t> ethics based on feminised ideals such as care and empathy</a:t>
            </a:r>
            <a:endParaRPr lang="en-GB" b="1" dirty="0">
              <a:solidFill>
                <a:srgbClr val="93C23D"/>
              </a:solidFill>
            </a:endParaRPr>
          </a:p>
        </p:txBody>
      </p:sp>
      <p:sp>
        <p:nvSpPr>
          <p:cNvPr id="9" name="TextBox 8">
            <a:extLst>
              <a:ext uri="{FF2B5EF4-FFF2-40B4-BE49-F238E27FC236}">
                <a16:creationId xmlns:a16="http://schemas.microsoft.com/office/drawing/2014/main" id="{8E276302-DBC5-C589-B2A0-5213C2032C3F}"/>
              </a:ext>
            </a:extLst>
          </p:cNvPr>
          <p:cNvSpPr txBox="1"/>
          <p:nvPr/>
        </p:nvSpPr>
        <p:spPr>
          <a:xfrm>
            <a:off x="438150" y="6439285"/>
            <a:ext cx="4368504" cy="261610"/>
          </a:xfrm>
          <a:prstGeom prst="rect">
            <a:avLst/>
          </a:prstGeom>
          <a:noFill/>
        </p:spPr>
        <p:txBody>
          <a:bodyPr wrap="none" rtlCol="0">
            <a:spAutoFit/>
          </a:bodyPr>
          <a:lstStyle/>
          <a:p>
            <a:r>
              <a:rPr lang="hr-BA" sz="1100" dirty="0"/>
              <a:t>SOURCE: </a:t>
            </a:r>
            <a:r>
              <a:rPr lang="hr-BA" sz="1100" dirty="0">
                <a:hlinkClick r:id="rId2"/>
              </a:rPr>
              <a:t>https://link.springer.com/article/10.1007/s10551-020-04526-0</a:t>
            </a:r>
            <a:r>
              <a:rPr lang="hr-BA" sz="1100" dirty="0"/>
              <a:t> </a:t>
            </a:r>
            <a:endParaRPr lang="en-US" sz="1100" dirty="0"/>
          </a:p>
        </p:txBody>
      </p:sp>
    </p:spTree>
    <p:extLst>
      <p:ext uri="{BB962C8B-B14F-4D97-AF65-F5344CB8AC3E}">
        <p14:creationId xmlns:p14="http://schemas.microsoft.com/office/powerpoint/2010/main" val="3760167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BC5C989-D92E-7A4B-B24E-FA39CB5C46C1}"/>
              </a:ext>
            </a:extLst>
          </p:cNvPr>
          <p:cNvSpPr>
            <a:spLocks noGrp="1"/>
          </p:cNvSpPr>
          <p:nvPr>
            <p:ph type="body" sz="quarter" idx="18"/>
          </p:nvPr>
        </p:nvSpPr>
        <p:spPr>
          <a:xfrm>
            <a:off x="5295899" y="1675964"/>
            <a:ext cx="6505575" cy="4696043"/>
          </a:xfrm>
        </p:spPr>
        <p:txBody>
          <a:bodyPr>
            <a:normAutofit/>
          </a:bodyPr>
          <a:lstStyle/>
          <a:p>
            <a:pPr marL="342900" indent="-342900">
              <a:buFont typeface="Wingdings" panose="05000000000000000000" pitchFamily="2" charset="2"/>
              <a:buChar char="ü"/>
            </a:pPr>
            <a:r>
              <a:rPr lang="hr-BA" b="1" dirty="0">
                <a:solidFill>
                  <a:srgbClr val="93C23D"/>
                </a:solidFill>
              </a:rPr>
              <a:t>Read the full article</a:t>
            </a:r>
            <a:r>
              <a:rPr lang="hr-BA" dirty="0"/>
              <a:t> by </a:t>
            </a:r>
            <a:r>
              <a:rPr lang="en-US" dirty="0"/>
              <a:t>Pullen, A., </a:t>
            </a:r>
            <a:r>
              <a:rPr lang="en-US" dirty="0" err="1"/>
              <a:t>Vachhani</a:t>
            </a:r>
            <a:r>
              <a:rPr lang="en-US" dirty="0"/>
              <a:t>, S.J. Feminist Ethics and Women Leaders: From Difference to </a:t>
            </a:r>
            <a:r>
              <a:rPr lang="en-US" dirty="0" err="1"/>
              <a:t>Intercorporeality</a:t>
            </a:r>
            <a:r>
              <a:rPr lang="en-US" dirty="0"/>
              <a:t>. </a:t>
            </a:r>
            <a:r>
              <a:rPr lang="en-US" i="1" dirty="0"/>
              <a:t>J Bus Ethics</a:t>
            </a:r>
            <a:r>
              <a:rPr lang="en-US" dirty="0"/>
              <a:t> </a:t>
            </a:r>
            <a:r>
              <a:rPr lang="en-US" b="1" dirty="0"/>
              <a:t>173, </a:t>
            </a:r>
            <a:r>
              <a:rPr lang="en-US" dirty="0"/>
              <a:t>233–243 (2021). </a:t>
            </a:r>
            <a:r>
              <a:rPr lang="en-US" dirty="0">
                <a:hlinkClick r:id="rId2"/>
              </a:rPr>
              <a:t>https://doi.org/10.1007/s10551-020-04526-0</a:t>
            </a:r>
            <a:endParaRPr lang="en-US" dirty="0"/>
          </a:p>
          <a:p>
            <a:pPr marL="342900" indent="-342900">
              <a:buFont typeface="Wingdings" panose="05000000000000000000" pitchFamily="2" charset="2"/>
              <a:buChar char="ü"/>
            </a:pPr>
            <a:r>
              <a:rPr lang="en-US" b="1" dirty="0"/>
              <a:t>What Is Othering?</a:t>
            </a:r>
            <a:r>
              <a:rPr lang="hr-BA" b="1" dirty="0"/>
              <a:t> </a:t>
            </a:r>
            <a:r>
              <a:rPr lang="en-US" dirty="0"/>
              <a:t>Othering is a phenomenon in which some individuals or groups are defined and labeled as not fitting in within the norms of a social group</a:t>
            </a:r>
            <a:r>
              <a:rPr lang="hr-BA" dirty="0"/>
              <a:t>. </a:t>
            </a:r>
            <a:r>
              <a:rPr lang="hr-BA" b="1" dirty="0">
                <a:solidFill>
                  <a:srgbClr val="93C23D"/>
                </a:solidFill>
              </a:rPr>
              <a:t>Read more about it here</a:t>
            </a:r>
            <a:r>
              <a:rPr lang="hr-BA" dirty="0"/>
              <a:t>: </a:t>
            </a:r>
            <a:r>
              <a:rPr lang="hr-BA" dirty="0">
                <a:hlinkClick r:id="rId3"/>
              </a:rPr>
              <a:t>https://www.verywellmind.com/what-is-othering-5084425</a:t>
            </a:r>
            <a:r>
              <a:rPr lang="hr-BA" dirty="0"/>
              <a:t> </a:t>
            </a:r>
            <a:endParaRPr lang="en-US" b="1" dirty="0"/>
          </a:p>
          <a:p>
            <a:pPr marL="342900" indent="-342900">
              <a:buFont typeface="Wingdings" panose="05000000000000000000" pitchFamily="2" charset="2"/>
              <a:buChar char="ü"/>
            </a:pPr>
            <a:endParaRPr lang="hr-BA" dirty="0"/>
          </a:p>
          <a:p>
            <a:pPr marL="0" indent="0"/>
            <a:endParaRPr lang="hr-BA" dirty="0"/>
          </a:p>
          <a:p>
            <a:pPr marL="0" indent="0"/>
            <a:endParaRPr lang="hr-BA" dirty="0"/>
          </a:p>
          <a:p>
            <a:pPr marL="0" indent="0"/>
            <a:endParaRPr lang="en-US" dirty="0"/>
          </a:p>
        </p:txBody>
      </p:sp>
      <p:sp>
        <p:nvSpPr>
          <p:cNvPr id="11" name="Text Placeholder 10">
            <a:extLst>
              <a:ext uri="{FF2B5EF4-FFF2-40B4-BE49-F238E27FC236}">
                <a16:creationId xmlns:a16="http://schemas.microsoft.com/office/drawing/2014/main" id="{70BE1C9D-8AEC-354A-9E70-F406CCB062A9}"/>
              </a:ext>
            </a:extLst>
          </p:cNvPr>
          <p:cNvSpPr>
            <a:spLocks noGrp="1"/>
          </p:cNvSpPr>
          <p:nvPr>
            <p:ph type="body" sz="quarter" idx="16"/>
          </p:nvPr>
        </p:nvSpPr>
        <p:spPr>
          <a:xfrm>
            <a:off x="5987519" y="269414"/>
            <a:ext cx="5350934" cy="1406768"/>
          </a:xfrm>
        </p:spPr>
        <p:txBody>
          <a:bodyPr>
            <a:normAutofit/>
          </a:bodyPr>
          <a:lstStyle/>
          <a:p>
            <a:r>
              <a:rPr lang="hr-BA" dirty="0"/>
              <a:t>A Different Leader? </a:t>
            </a:r>
            <a:r>
              <a:rPr lang="hr-BA" dirty="0">
                <a:solidFill>
                  <a:srgbClr val="80318E"/>
                </a:solidFill>
              </a:rPr>
              <a:t>Prime Minister Jacinda Ardern</a:t>
            </a:r>
          </a:p>
        </p:txBody>
      </p:sp>
      <p:pic>
        <p:nvPicPr>
          <p:cNvPr id="3" name="Picture Placeholder 2">
            <a:extLst>
              <a:ext uri="{FF2B5EF4-FFF2-40B4-BE49-F238E27FC236}">
                <a16:creationId xmlns:a16="http://schemas.microsoft.com/office/drawing/2014/main" id="{4D3BDB97-78CD-4457-836F-37A556524468}"/>
              </a:ext>
            </a:extLst>
          </p:cNvPr>
          <p:cNvPicPr>
            <a:picLocks noGrp="1" noChangeAspect="1"/>
          </p:cNvPicPr>
          <p:nvPr>
            <p:ph type="pic" sz="quarter" idx="17"/>
          </p:nvPr>
        </p:nvPicPr>
        <p:blipFill>
          <a:blip r:embed="rId4" cstate="email">
            <a:extLst>
              <a:ext uri="{28A0092B-C50C-407E-A947-70E740481C1C}">
                <a14:useLocalDpi xmlns:a14="http://schemas.microsoft.com/office/drawing/2010/main"/>
              </a:ext>
            </a:extLst>
          </a:blip>
          <a:srcRect/>
          <a:stretch/>
        </p:blipFill>
        <p:spPr>
          <a:xfrm>
            <a:off x="0" y="8806"/>
            <a:ext cx="5142004" cy="6505415"/>
          </a:xfrm>
        </p:spPr>
      </p:pic>
      <p:sp>
        <p:nvSpPr>
          <p:cNvPr id="2" name="TextBox 1">
            <a:extLst>
              <a:ext uri="{FF2B5EF4-FFF2-40B4-BE49-F238E27FC236}">
                <a16:creationId xmlns:a16="http://schemas.microsoft.com/office/drawing/2014/main" id="{CBFE77BF-5AEB-5E84-C59E-95653A260D06}"/>
              </a:ext>
            </a:extLst>
          </p:cNvPr>
          <p:cNvSpPr txBox="1"/>
          <p:nvPr/>
        </p:nvSpPr>
        <p:spPr>
          <a:xfrm>
            <a:off x="67055" y="6572195"/>
            <a:ext cx="3214663" cy="276999"/>
          </a:xfrm>
          <a:prstGeom prst="rect">
            <a:avLst/>
          </a:prstGeom>
          <a:noFill/>
        </p:spPr>
        <p:txBody>
          <a:bodyPr wrap="none" rtlCol="0">
            <a:spAutoFit/>
          </a:bodyPr>
          <a:lstStyle/>
          <a:p>
            <a:r>
              <a:rPr lang="hr-BA" sz="1200" dirty="0"/>
              <a:t>IMAGE SOURCE: </a:t>
            </a:r>
            <a:r>
              <a:rPr lang="en-US" sz="1200" dirty="0"/>
              <a:t>Governor-General New Zealand</a:t>
            </a:r>
          </a:p>
        </p:txBody>
      </p:sp>
    </p:spTree>
    <p:extLst>
      <p:ext uri="{BB962C8B-B14F-4D97-AF65-F5344CB8AC3E}">
        <p14:creationId xmlns:p14="http://schemas.microsoft.com/office/powerpoint/2010/main" val="1282514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25BB43-7BE9-D6A0-3192-7D3C193AAC99}"/>
              </a:ext>
            </a:extLst>
          </p:cNvPr>
          <p:cNvSpPr>
            <a:spLocks noGrp="1"/>
          </p:cNvSpPr>
          <p:nvPr>
            <p:ph type="body" sz="quarter" idx="18"/>
          </p:nvPr>
        </p:nvSpPr>
        <p:spPr>
          <a:xfrm>
            <a:off x="712183" y="2009775"/>
            <a:ext cx="5640545" cy="3829050"/>
          </a:xfrm>
        </p:spPr>
        <p:txBody>
          <a:bodyPr>
            <a:normAutofit fontScale="92500" lnSpcReduction="20000"/>
          </a:bodyPr>
          <a:lstStyle/>
          <a:p>
            <a:pPr marL="0" indent="0">
              <a:lnSpc>
                <a:spcPct val="110000"/>
              </a:lnSpc>
            </a:pPr>
            <a:r>
              <a:rPr lang="en-US" sz="2000" b="1" dirty="0">
                <a:solidFill>
                  <a:srgbClr val="93C23D"/>
                </a:solidFill>
              </a:rPr>
              <a:t>Feminists: What Were They Thinking? </a:t>
            </a:r>
            <a:r>
              <a:rPr lang="en-US" sz="2000" dirty="0"/>
              <a:t>is a 2018 documentary film directed by Johanna </a:t>
            </a:r>
            <a:r>
              <a:rPr lang="en-US" sz="2000" dirty="0" err="1"/>
              <a:t>Demetrakas</a:t>
            </a:r>
            <a:r>
              <a:rPr lang="en-US" sz="2000" dirty="0"/>
              <a:t> and starring Laurie Anderson, Phyllis </a:t>
            </a:r>
            <a:r>
              <a:rPr lang="en-US" sz="2000" dirty="0" err="1"/>
              <a:t>Chesler</a:t>
            </a:r>
            <a:r>
              <a:rPr lang="en-US" sz="2000" dirty="0"/>
              <a:t> and Judy Chicago among others.</a:t>
            </a:r>
            <a:endParaRPr lang="hr-BA" sz="2000" dirty="0"/>
          </a:p>
          <a:p>
            <a:pPr marL="0" indent="0">
              <a:lnSpc>
                <a:spcPct val="110000"/>
              </a:lnSpc>
            </a:pPr>
            <a:r>
              <a:rPr lang="en-US" sz="2000" dirty="0"/>
              <a:t>Women of different ages and backgrounds are interviewed by </a:t>
            </a:r>
            <a:r>
              <a:rPr lang="en-US" sz="2000" dirty="0" err="1"/>
              <a:t>Demetrakas</a:t>
            </a:r>
            <a:r>
              <a:rPr lang="en-US" sz="2000" dirty="0"/>
              <a:t> and a team of assistants on the subject of feminism, anchored in the book 'Emergence' with portraits by the photographer Cynthia </a:t>
            </a:r>
            <a:r>
              <a:rPr lang="en-US" sz="2000" dirty="0" err="1"/>
              <a:t>MacAdams</a:t>
            </a:r>
            <a:r>
              <a:rPr lang="en-US" sz="2000" dirty="0"/>
              <a:t> published in 1977.</a:t>
            </a:r>
            <a:endParaRPr lang="hr-BA" sz="2000" dirty="0"/>
          </a:p>
          <a:p>
            <a:pPr marL="0" indent="0">
              <a:lnSpc>
                <a:spcPct val="110000"/>
              </a:lnSpc>
            </a:pPr>
            <a:r>
              <a:rPr lang="en-US" sz="2000" dirty="0"/>
              <a:t>The film was partly funded by the International Documentary Association and also by a crowd funding campaign</a:t>
            </a:r>
            <a:r>
              <a:rPr lang="hr-BA" sz="2000" dirty="0"/>
              <a:t>. </a:t>
            </a:r>
            <a:r>
              <a:rPr lang="en-US" sz="2000" dirty="0"/>
              <a:t>It was released by Netflix on October 12, 2018</a:t>
            </a:r>
            <a:r>
              <a:rPr lang="hr-BA" sz="2000" dirty="0"/>
              <a:t>.</a:t>
            </a:r>
            <a:endParaRPr lang="en-US" sz="2000" dirty="0"/>
          </a:p>
        </p:txBody>
      </p:sp>
      <p:sp>
        <p:nvSpPr>
          <p:cNvPr id="3" name="Text Placeholder 2">
            <a:extLst>
              <a:ext uri="{FF2B5EF4-FFF2-40B4-BE49-F238E27FC236}">
                <a16:creationId xmlns:a16="http://schemas.microsoft.com/office/drawing/2014/main" id="{6375DE04-505F-9058-BF66-CD88331D37A5}"/>
              </a:ext>
            </a:extLst>
          </p:cNvPr>
          <p:cNvSpPr>
            <a:spLocks noGrp="1"/>
          </p:cNvSpPr>
          <p:nvPr>
            <p:ph type="body" sz="quarter" idx="16"/>
          </p:nvPr>
        </p:nvSpPr>
        <p:spPr>
          <a:xfrm>
            <a:off x="712183" y="335801"/>
            <a:ext cx="5383817" cy="1776264"/>
          </a:xfrm>
        </p:spPr>
        <p:txBody>
          <a:bodyPr>
            <a:normAutofit/>
          </a:bodyPr>
          <a:lstStyle/>
          <a:p>
            <a:r>
              <a:rPr lang="hr-BA" dirty="0"/>
              <a:t>Want to explore more about feminism, feminist ethics?</a:t>
            </a:r>
            <a:endParaRPr lang="en-US" dirty="0"/>
          </a:p>
        </p:txBody>
      </p:sp>
      <p:pic>
        <p:nvPicPr>
          <p:cNvPr id="5" name="Online Media 4" title="Feminists: What Were They Thinking? | Official Trailer [HD] | Netflix">
            <a:hlinkClick r:id="" action="ppaction://media"/>
            <a:extLst>
              <a:ext uri="{FF2B5EF4-FFF2-40B4-BE49-F238E27FC236}">
                <a16:creationId xmlns:a16="http://schemas.microsoft.com/office/drawing/2014/main" id="{A941A475-D7CE-3883-63F4-D3A5BE56EA3A}"/>
              </a:ext>
            </a:extLst>
          </p:cNvPr>
          <p:cNvPicPr>
            <a:picLocks noRot="1" noChangeAspect="1"/>
          </p:cNvPicPr>
          <p:nvPr>
            <a:videoFile r:link="rId1"/>
          </p:nvPr>
        </p:nvPicPr>
        <p:blipFill>
          <a:blip r:embed="rId3"/>
          <a:stretch>
            <a:fillRect/>
          </a:stretch>
        </p:blipFill>
        <p:spPr>
          <a:xfrm>
            <a:off x="6858000" y="1685925"/>
            <a:ext cx="5267325" cy="4152900"/>
          </a:xfrm>
          <a:prstGeom prst="rect">
            <a:avLst/>
          </a:prstGeom>
        </p:spPr>
      </p:pic>
      <p:sp>
        <p:nvSpPr>
          <p:cNvPr id="6" name="TextBox 5">
            <a:extLst>
              <a:ext uri="{FF2B5EF4-FFF2-40B4-BE49-F238E27FC236}">
                <a16:creationId xmlns:a16="http://schemas.microsoft.com/office/drawing/2014/main" id="{263A8C65-CB56-E33D-942C-01BCB330AC11}"/>
              </a:ext>
            </a:extLst>
          </p:cNvPr>
          <p:cNvSpPr txBox="1"/>
          <p:nvPr/>
        </p:nvSpPr>
        <p:spPr>
          <a:xfrm>
            <a:off x="7019925" y="788369"/>
            <a:ext cx="3059492" cy="584775"/>
          </a:xfrm>
          <a:prstGeom prst="rect">
            <a:avLst/>
          </a:prstGeom>
          <a:noFill/>
        </p:spPr>
        <p:txBody>
          <a:bodyPr wrap="none" rtlCol="0">
            <a:spAutoFit/>
          </a:bodyPr>
          <a:lstStyle/>
          <a:p>
            <a:r>
              <a:rPr lang="hr-BA" sz="3200" b="1" dirty="0">
                <a:solidFill>
                  <a:srgbClr val="93C23D"/>
                </a:solidFill>
              </a:rPr>
              <a:t>Watch the trailer</a:t>
            </a:r>
            <a:endParaRPr lang="en-US" sz="3200" b="1" dirty="0">
              <a:solidFill>
                <a:srgbClr val="93C23D"/>
              </a:solidFill>
            </a:endParaRPr>
          </a:p>
        </p:txBody>
      </p:sp>
      <p:pic>
        <p:nvPicPr>
          <p:cNvPr id="8" name="Graphic 7" descr="Arrow: Rotate right with solid fill">
            <a:extLst>
              <a:ext uri="{FF2B5EF4-FFF2-40B4-BE49-F238E27FC236}">
                <a16:creationId xmlns:a16="http://schemas.microsoft.com/office/drawing/2014/main" id="{44CCB333-CE09-C614-A173-25BF2C861D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9215" y="156629"/>
            <a:ext cx="1848253" cy="1848253"/>
          </a:xfrm>
          <a:prstGeom prst="rect">
            <a:avLst/>
          </a:prstGeom>
        </p:spPr>
      </p:pic>
    </p:spTree>
    <p:extLst>
      <p:ext uri="{BB962C8B-B14F-4D97-AF65-F5344CB8AC3E}">
        <p14:creationId xmlns:p14="http://schemas.microsoft.com/office/powerpoint/2010/main" val="29360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12A29-A071-539B-399A-C4A2366993D6}"/>
              </a:ext>
            </a:extLst>
          </p:cNvPr>
          <p:cNvSpPr>
            <a:spLocks noGrp="1"/>
          </p:cNvSpPr>
          <p:nvPr>
            <p:ph type="body" sz="quarter" idx="18"/>
          </p:nvPr>
        </p:nvSpPr>
        <p:spPr>
          <a:xfrm>
            <a:off x="734713" y="1640703"/>
            <a:ext cx="5941390" cy="4946910"/>
          </a:xfrm>
        </p:spPr>
        <p:txBody>
          <a:bodyPr>
            <a:normAutofit fontScale="92500" lnSpcReduction="10000"/>
          </a:bodyPr>
          <a:lstStyle/>
          <a:p>
            <a:pPr marL="342900" indent="-342900">
              <a:buFont typeface="Arial" panose="020B0604020202020204" pitchFamily="34" charset="0"/>
              <a:buChar char="•"/>
            </a:pPr>
            <a:r>
              <a:rPr lang="en-IE" dirty="0"/>
              <a:t>Make sure women’s ideas are heard</a:t>
            </a:r>
          </a:p>
          <a:p>
            <a:pPr marL="342900" indent="-342900">
              <a:buFont typeface="Arial" panose="020B0604020202020204" pitchFamily="34" charset="0"/>
              <a:buChar char="•"/>
            </a:pPr>
            <a:r>
              <a:rPr lang="en-IE" dirty="0"/>
              <a:t>Challenge</a:t>
            </a:r>
            <a:r>
              <a:rPr lang="hr-BA" dirty="0"/>
              <a:t> the</a:t>
            </a:r>
            <a:r>
              <a:rPr lang="en-IE" dirty="0"/>
              <a:t> Likeability Penalty</a:t>
            </a:r>
            <a:r>
              <a:rPr lang="hr-BA" dirty="0"/>
              <a:t>. The L</a:t>
            </a:r>
            <a:r>
              <a:rPr lang="en-US" dirty="0"/>
              <a:t>ikeability </a:t>
            </a:r>
            <a:r>
              <a:rPr lang="hr-BA" dirty="0"/>
              <a:t>P</a:t>
            </a:r>
            <a:r>
              <a:rPr lang="en-US" dirty="0" err="1"/>
              <a:t>enalty</a:t>
            </a:r>
            <a:r>
              <a:rPr lang="en-US" dirty="0"/>
              <a:t> often surfaces in the way women are described, both in passing and in performance reviews. When a woman speaks in a direct style or pushes her ideas, she is often called “aggressive” and “ambitious.” When a man does the same, he is seen as “confident” and “strong.”</a:t>
            </a:r>
            <a:endParaRPr lang="en-IE" dirty="0"/>
          </a:p>
          <a:p>
            <a:pPr marL="342900" indent="-342900">
              <a:buFont typeface="Arial" panose="020B0604020202020204" pitchFamily="34" charset="0"/>
              <a:buChar char="•"/>
            </a:pPr>
            <a:r>
              <a:rPr lang="en-IE" dirty="0"/>
              <a:t>Celebrate women’s accomplishments</a:t>
            </a:r>
          </a:p>
          <a:p>
            <a:pPr marL="342900" indent="-342900">
              <a:buFont typeface="Arial" panose="020B0604020202020204" pitchFamily="34" charset="0"/>
              <a:buChar char="•"/>
            </a:pPr>
            <a:r>
              <a:rPr lang="en-IE" dirty="0"/>
              <a:t>Encourage women to go for it</a:t>
            </a:r>
          </a:p>
          <a:p>
            <a:pPr marL="342900" indent="-342900">
              <a:buFont typeface="Arial" panose="020B0604020202020204" pitchFamily="34" charset="0"/>
              <a:buChar char="•"/>
            </a:pPr>
            <a:r>
              <a:rPr lang="en-IE" dirty="0"/>
              <a:t>Give women direct feedback</a:t>
            </a:r>
          </a:p>
          <a:p>
            <a:pPr marL="342900" indent="-342900">
              <a:buFont typeface="Arial" panose="020B0604020202020204" pitchFamily="34" charset="0"/>
              <a:buChar char="•"/>
            </a:pPr>
            <a:r>
              <a:rPr lang="en-IE" dirty="0"/>
              <a:t>Mentor and sponsor other women</a:t>
            </a:r>
          </a:p>
          <a:p>
            <a:pPr marL="0" indent="0"/>
            <a:endParaRPr lang="en-IE" dirty="0"/>
          </a:p>
          <a:p>
            <a:pPr marL="0" indent="0"/>
            <a:r>
              <a:rPr lang="hr-BA" sz="1700" dirty="0">
                <a:hlinkClick r:id="rId2"/>
              </a:rPr>
              <a:t>SOURCE: </a:t>
            </a:r>
            <a:r>
              <a:rPr lang="en-IE" sz="1700" dirty="0">
                <a:hlinkClick r:id="rId2"/>
              </a:rPr>
              <a:t>https://leanin.org/tips/workplace-ally</a:t>
            </a:r>
            <a:r>
              <a:rPr lang="hr-BA" sz="1700" dirty="0"/>
              <a:t> </a:t>
            </a:r>
            <a:endParaRPr lang="en-IE" sz="1700" dirty="0"/>
          </a:p>
        </p:txBody>
      </p:sp>
      <p:sp>
        <p:nvSpPr>
          <p:cNvPr id="3" name="Text Placeholder 2">
            <a:extLst>
              <a:ext uri="{FF2B5EF4-FFF2-40B4-BE49-F238E27FC236}">
                <a16:creationId xmlns:a16="http://schemas.microsoft.com/office/drawing/2014/main" id="{BCF83B4F-BE4F-AD26-DBD8-9ED036855CE7}"/>
              </a:ext>
            </a:extLst>
          </p:cNvPr>
          <p:cNvSpPr>
            <a:spLocks noGrp="1"/>
          </p:cNvSpPr>
          <p:nvPr>
            <p:ph type="body" sz="quarter" idx="16"/>
          </p:nvPr>
        </p:nvSpPr>
        <p:spPr>
          <a:xfrm>
            <a:off x="734714" y="642972"/>
            <a:ext cx="7666336" cy="997731"/>
          </a:xfrm>
        </p:spPr>
        <p:txBody>
          <a:bodyPr>
            <a:normAutofit/>
          </a:bodyPr>
          <a:lstStyle/>
          <a:p>
            <a:r>
              <a:rPr lang="en-IE" sz="2400" b="1" dirty="0">
                <a:solidFill>
                  <a:srgbClr val="93C23D"/>
                </a:solidFill>
              </a:rPr>
              <a:t>In your role as a community leader, there are ways we can lift each other up.</a:t>
            </a:r>
          </a:p>
        </p:txBody>
      </p:sp>
      <p:pic>
        <p:nvPicPr>
          <p:cNvPr id="6" name="Picture Placeholder 5" descr="Woman wearing eyeglass">
            <a:extLst>
              <a:ext uri="{FF2B5EF4-FFF2-40B4-BE49-F238E27FC236}">
                <a16:creationId xmlns:a16="http://schemas.microsoft.com/office/drawing/2014/main" id="{C287D913-E080-A7E5-F5CA-C531908BE0E3}"/>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3703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p:txBody>
          <a:bodyPr>
            <a:normAutofit fontScale="92500"/>
          </a:bodyPr>
          <a:lstStyle/>
          <a:p>
            <a:pPr marL="0" indent="0"/>
            <a:r>
              <a:rPr lang="en-US" dirty="0"/>
              <a:t>The SHINE </a:t>
            </a:r>
            <a:r>
              <a:rPr lang="hr-BA" dirty="0"/>
              <a:t>project </a:t>
            </a:r>
            <a:r>
              <a:rPr lang="en-US" sz="2400" dirty="0">
                <a:solidFill>
                  <a:srgbClr val="93C23D"/>
                </a:solidFill>
                <a:hlinkClick r:id="rId2">
                  <a:extLst>
                    <a:ext uri="{A12FA001-AC4F-418D-AE19-62706E023703}">
                      <ahyp:hlinkClr xmlns:ahyp="http://schemas.microsoft.com/office/drawing/2018/hyperlinkcolor" val="tx"/>
                    </a:ext>
                  </a:extLst>
                </a:hlinkClick>
              </a:rPr>
              <a:t>www.shineproject.eu</a:t>
            </a:r>
            <a:r>
              <a:rPr lang="hr-BA" sz="2400" dirty="0">
                <a:solidFill>
                  <a:srgbClr val="93C23D"/>
                </a:solidFill>
              </a:rPr>
              <a:t> </a:t>
            </a:r>
            <a:r>
              <a:rPr lang="en-US" dirty="0"/>
              <a:t>upskill</a:t>
            </a:r>
            <a:r>
              <a:rPr lang="hr-BA" dirty="0"/>
              <a:t>s</a:t>
            </a:r>
            <a:r>
              <a:rPr lang="en-US" dirty="0"/>
              <a:t> women with the knowledge and behaviours necessary to confidently and successfully transition into leadership roles in their third sector /community workplace.</a:t>
            </a:r>
            <a:endParaRPr lang="hr-BA" dirty="0"/>
          </a:p>
          <a:p>
            <a:pPr marL="0" indent="0"/>
            <a:endParaRPr lang="hr-BA" dirty="0"/>
          </a:p>
          <a:p>
            <a:pPr marL="0" indent="0"/>
            <a:r>
              <a:rPr lang="en-US" dirty="0">
                <a:solidFill>
                  <a:srgbClr val="80318E"/>
                </a:solidFill>
              </a:rPr>
              <a:t>The SHINE Strengthening Female Community Leaders Open Education Resources </a:t>
            </a:r>
            <a:r>
              <a:rPr lang="en-IE" dirty="0">
                <a:solidFill>
                  <a:srgbClr val="80318E"/>
                </a:solidFill>
              </a:rPr>
              <a:t>have been carefully designed </a:t>
            </a:r>
            <a:r>
              <a:rPr lang="hr-BA" dirty="0">
                <a:solidFill>
                  <a:srgbClr val="80318E"/>
                </a:solidFill>
              </a:rPr>
              <a:t>to be used by VET organisations across Europe and delivered to the women in the </a:t>
            </a:r>
            <a:r>
              <a:rPr lang="en-IE" dirty="0">
                <a:solidFill>
                  <a:srgbClr val="80318E"/>
                </a:solidFill>
              </a:rPr>
              <a:t>third</a:t>
            </a:r>
            <a:r>
              <a:rPr lang="hr-BA" dirty="0">
                <a:solidFill>
                  <a:srgbClr val="80318E"/>
                </a:solidFill>
              </a:rPr>
              <a:t> sector.</a:t>
            </a:r>
            <a:endParaRPr lang="en-US" dirty="0">
              <a:solidFill>
                <a:srgbClr val="80318E"/>
              </a:solidFill>
            </a:endParaRPr>
          </a:p>
        </p:txBody>
      </p:sp>
      <p:sp>
        <p:nvSpPr>
          <p:cNvPr id="4" name="Text Placeholder 3">
            <a:extLst>
              <a:ext uri="{FF2B5EF4-FFF2-40B4-BE49-F238E27FC236}">
                <a16:creationId xmlns:a16="http://schemas.microsoft.com/office/drawing/2014/main" id="{D8CA2207-7792-41B0-B498-228C3DAF7236}"/>
              </a:ext>
            </a:extLst>
          </p:cNvPr>
          <p:cNvSpPr>
            <a:spLocks noGrp="1"/>
          </p:cNvSpPr>
          <p:nvPr>
            <p:ph type="body" sz="quarter" idx="16"/>
          </p:nvPr>
        </p:nvSpPr>
        <p:spPr/>
        <p:txBody>
          <a:bodyPr>
            <a:normAutofit lnSpcReduction="10000"/>
          </a:bodyPr>
          <a:lstStyle/>
          <a:p>
            <a:r>
              <a:rPr lang="hr-BA" dirty="0">
                <a:solidFill>
                  <a:srgbClr val="93C23D"/>
                </a:solidFill>
              </a:rPr>
              <a:t>WELCOME TO SHINE</a:t>
            </a:r>
            <a:endParaRPr lang="en-US" dirty="0">
              <a:solidFill>
                <a:srgbClr val="93C23D"/>
              </a:solidFill>
            </a:endParaRPr>
          </a:p>
        </p:txBody>
      </p:sp>
      <p:pic>
        <p:nvPicPr>
          <p:cNvPr id="8" name="Picture Placeholder 7">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b="-135"/>
          <a:stretch/>
        </p:blipFill>
        <p:spPr>
          <a:xfrm>
            <a:off x="0" y="8806"/>
            <a:ext cx="5276115" cy="6505415"/>
          </a:xfrm>
        </p:spPr>
      </p:pic>
    </p:spTree>
    <p:extLst>
      <p:ext uri="{BB962C8B-B14F-4D97-AF65-F5344CB8AC3E}">
        <p14:creationId xmlns:p14="http://schemas.microsoft.com/office/powerpoint/2010/main" val="298798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71313" y="2331488"/>
            <a:ext cx="10978262" cy="3899619"/>
          </a:xfrm>
        </p:spPr>
        <p:txBody>
          <a:bodyPr/>
          <a:lstStyle/>
          <a:p>
            <a:pPr algn="ctr"/>
            <a:r>
              <a:rPr lang="hr-BA" sz="3000" dirty="0">
                <a:solidFill>
                  <a:srgbClr val="09446A"/>
                </a:solidFill>
              </a:rPr>
              <a:t>Read this article: </a:t>
            </a:r>
            <a:r>
              <a:rPr lang="en-US" sz="3000" dirty="0">
                <a:solidFill>
                  <a:srgbClr val="09446A"/>
                </a:solidFill>
                <a:hlinkClick r:id="rId2"/>
              </a:rPr>
              <a:t>Ways Women Lead</a:t>
            </a:r>
            <a:r>
              <a:rPr lang="hr-BA" sz="3000" dirty="0">
                <a:solidFill>
                  <a:srgbClr val="09446A"/>
                </a:solidFill>
                <a:hlinkClick r:id="rId2"/>
              </a:rPr>
              <a:t> </a:t>
            </a:r>
            <a:r>
              <a:rPr lang="en-US" sz="3000" dirty="0">
                <a:solidFill>
                  <a:srgbClr val="09446A"/>
                </a:solidFill>
                <a:hlinkClick r:id="rId2"/>
              </a:rPr>
              <a:t>by</a:t>
            </a:r>
            <a:r>
              <a:rPr lang="hr-BA" sz="3000" dirty="0">
                <a:solidFill>
                  <a:srgbClr val="09446A"/>
                </a:solidFill>
                <a:hlinkClick r:id="rId2"/>
              </a:rPr>
              <a:t> </a:t>
            </a:r>
            <a:r>
              <a:rPr lang="en-US" sz="3000" dirty="0">
                <a:solidFill>
                  <a:srgbClr val="09446A"/>
                </a:solidFill>
                <a:hlinkClick r:id="rId2"/>
              </a:rPr>
              <a:t>Judy B. </a:t>
            </a:r>
            <a:r>
              <a:rPr lang="en-US" sz="3000" dirty="0" err="1">
                <a:solidFill>
                  <a:srgbClr val="09446A"/>
                </a:solidFill>
                <a:hlinkClick r:id="rId2"/>
              </a:rPr>
              <a:t>Rosener</a:t>
            </a:r>
            <a:r>
              <a:rPr lang="hr-BA" sz="3000" dirty="0">
                <a:solidFill>
                  <a:srgbClr val="09446A"/>
                </a:solidFill>
                <a:hlinkClick r:id="rId2"/>
              </a:rPr>
              <a:t>, Harward Business Review</a:t>
            </a:r>
            <a:endParaRPr lang="en-US" sz="3000" dirty="0">
              <a:solidFill>
                <a:srgbClr val="09446A"/>
              </a:solidFill>
            </a:endParaRPr>
          </a:p>
          <a:p>
            <a:pPr algn="ctr"/>
            <a:r>
              <a:rPr lang="en-GB" sz="3000" dirty="0">
                <a:solidFill>
                  <a:srgbClr val="09446A"/>
                </a:solidFill>
              </a:rPr>
              <a:t> </a:t>
            </a:r>
            <a:r>
              <a:rPr lang="hr-BA" sz="3000" dirty="0">
                <a:solidFill>
                  <a:srgbClr val="09446A"/>
                </a:solidFill>
              </a:rPr>
              <a:t>T</a:t>
            </a:r>
            <a:r>
              <a:rPr lang="en-GB" sz="3000" dirty="0">
                <a:solidFill>
                  <a:srgbClr val="09446A"/>
                </a:solidFill>
              </a:rPr>
              <a:t>ry to answer these questions!</a:t>
            </a:r>
          </a:p>
          <a:p>
            <a:pPr algn="ctr"/>
            <a:endParaRPr lang="en-GB" dirty="0">
              <a:solidFill>
                <a:srgbClr val="09446A"/>
              </a:solidFill>
            </a:endParaRPr>
          </a:p>
          <a:p>
            <a:pPr marL="342900" indent="-342900" algn="ctr">
              <a:buClr>
                <a:srgbClr val="93C23D"/>
              </a:buClr>
              <a:buFont typeface="Wingdings" panose="05000000000000000000" pitchFamily="2" charset="2"/>
              <a:buChar char="ü"/>
            </a:pPr>
            <a:r>
              <a:rPr lang="hr-BA" dirty="0">
                <a:solidFill>
                  <a:srgbClr val="09446A"/>
                </a:solidFill>
              </a:rPr>
              <a:t>What do YOU think about this article?</a:t>
            </a:r>
            <a:endParaRPr lang="en-GB" dirty="0">
              <a:solidFill>
                <a:srgbClr val="09446A"/>
              </a:solidFill>
            </a:endParaRPr>
          </a:p>
          <a:p>
            <a:pPr marL="342900" indent="-342900" algn="ctr">
              <a:buClr>
                <a:srgbClr val="93C23D"/>
              </a:buClr>
              <a:buFont typeface="Wingdings" panose="05000000000000000000" pitchFamily="2" charset="2"/>
              <a:buChar char="ü"/>
            </a:pPr>
            <a:r>
              <a:rPr lang="hr-BA" dirty="0">
                <a:solidFill>
                  <a:srgbClr val="09446A"/>
                </a:solidFill>
              </a:rPr>
              <a:t>What do you agree with?</a:t>
            </a:r>
            <a:endParaRPr lang="en-GB" dirty="0">
              <a:solidFill>
                <a:srgbClr val="09446A"/>
              </a:solidFill>
            </a:endParaRPr>
          </a:p>
          <a:p>
            <a:pPr marL="342900" indent="-342900" algn="ctr">
              <a:buClr>
                <a:srgbClr val="93C23D"/>
              </a:buClr>
              <a:buFont typeface="Wingdings" panose="05000000000000000000" pitchFamily="2" charset="2"/>
              <a:buChar char="ü"/>
            </a:pPr>
            <a:r>
              <a:rPr lang="hr-BA" dirty="0">
                <a:solidFill>
                  <a:srgbClr val="09446A"/>
                </a:solidFill>
              </a:rPr>
              <a:t>What do you not agree with?</a:t>
            </a:r>
            <a:endParaRPr lang="en-GB" dirty="0">
              <a:solidFill>
                <a:srgbClr val="09446A"/>
              </a:solidFill>
            </a:endParaRPr>
          </a:p>
          <a:p>
            <a:pPr algn="ctr"/>
            <a:endParaRPr lang="en-GB"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318713" y="451849"/>
            <a:ext cx="5623561" cy="633215"/>
          </a:xfrm>
        </p:spPr>
        <p:txBody>
          <a:bodyPr>
            <a:normAutofit fontScale="92500"/>
          </a:bodyPr>
          <a:lstStyle/>
          <a:p>
            <a:r>
              <a:rPr lang="hr-BA" dirty="0">
                <a:solidFill>
                  <a:srgbClr val="80318E"/>
                </a:solidFill>
              </a:rPr>
              <a:t>CRITICAL THINKING </a:t>
            </a:r>
            <a:r>
              <a:rPr lang="en-GB" dirty="0">
                <a:solidFill>
                  <a:srgbClr val="80318E"/>
                </a:solidFill>
              </a:rPr>
              <a:t>ACTIVITY</a:t>
            </a:r>
          </a:p>
          <a:p>
            <a:endParaRPr lang="en-GB" dirty="0">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0841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314325"/>
            <a:ext cx="3791493" cy="2679749"/>
          </a:xfrm>
        </p:spPr>
        <p:txBody>
          <a:bodyPr>
            <a:normAutofit/>
          </a:bodyPr>
          <a:lstStyle/>
          <a:p>
            <a:r>
              <a:rPr lang="en-US" dirty="0"/>
              <a:t>Peaceful leadership </a:t>
            </a:r>
            <a:endParaRPr lang="en-IE"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dirty="0"/>
              <a:t>03</a:t>
            </a:r>
            <a:endParaRPr lang="en-IE" b="1" dirty="0"/>
          </a:p>
        </p:txBody>
      </p:sp>
      <p:pic>
        <p:nvPicPr>
          <p:cNvPr id="8" name="Picture Placeholder 7" descr="Multi-ethnic women in formal attire">
            <a:extLst>
              <a:ext uri="{FF2B5EF4-FFF2-40B4-BE49-F238E27FC236}">
                <a16:creationId xmlns:a16="http://schemas.microsoft.com/office/drawing/2014/main" id="{5463C806-0C4D-4655-99D7-BC070A684221}"/>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3128784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DD71F70-3EBF-F24E-83D1-31D583765A5C}"/>
              </a:ext>
            </a:extLst>
          </p:cNvPr>
          <p:cNvSpPr>
            <a:spLocks noGrp="1"/>
          </p:cNvSpPr>
          <p:nvPr>
            <p:ph type="body" sz="quarter" idx="20"/>
          </p:nvPr>
        </p:nvSpPr>
        <p:spPr>
          <a:xfrm>
            <a:off x="6715672" y="1214435"/>
            <a:ext cx="4118057" cy="3722513"/>
          </a:xfrm>
        </p:spPr>
        <p:txBody>
          <a:bodyPr/>
          <a:lstStyle/>
          <a:p>
            <a:r>
              <a:rPr lang="en-GB" sz="2800" dirty="0"/>
              <a:t>Peace leadership is a desire for </a:t>
            </a:r>
            <a:r>
              <a:rPr lang="en-GB" sz="2800" b="1" dirty="0">
                <a:solidFill>
                  <a:srgbClr val="7030A0"/>
                </a:solidFill>
              </a:rPr>
              <a:t>inclusion</a:t>
            </a:r>
            <a:r>
              <a:rPr lang="en-GB" sz="2800" dirty="0"/>
              <a:t> and </a:t>
            </a:r>
            <a:r>
              <a:rPr lang="en-GB" sz="2800" b="1" dirty="0">
                <a:solidFill>
                  <a:srgbClr val="7030A0"/>
                </a:solidFill>
              </a:rPr>
              <a:t>cohesion</a:t>
            </a:r>
            <a:r>
              <a:rPr lang="en-GB" sz="2800" dirty="0"/>
              <a:t> whereby individuals are enabled to live in liberty to their fullest potential, free from the oppression of powers who seek to wield dominance. </a:t>
            </a:r>
          </a:p>
          <a:p>
            <a:endParaRPr lang="en-US" sz="2800" dirty="0"/>
          </a:p>
        </p:txBody>
      </p:sp>
      <p:sp>
        <p:nvSpPr>
          <p:cNvPr id="5" name="Text Placeholder 4">
            <a:extLst>
              <a:ext uri="{FF2B5EF4-FFF2-40B4-BE49-F238E27FC236}">
                <a16:creationId xmlns:a16="http://schemas.microsoft.com/office/drawing/2014/main" id="{3E0D8B55-7E10-8940-9079-865F2121B19F}"/>
              </a:ext>
            </a:extLst>
          </p:cNvPr>
          <p:cNvSpPr>
            <a:spLocks noGrp="1"/>
          </p:cNvSpPr>
          <p:nvPr>
            <p:ph type="body" sz="quarter" idx="22"/>
          </p:nvPr>
        </p:nvSpPr>
        <p:spPr>
          <a:xfrm>
            <a:off x="938068" y="1622626"/>
            <a:ext cx="3884303" cy="3080003"/>
          </a:xfrm>
        </p:spPr>
        <p:txBody>
          <a:bodyPr>
            <a:normAutofit/>
          </a:bodyPr>
          <a:lstStyle/>
          <a:p>
            <a:r>
              <a:rPr lang="hr-BA" sz="3200" dirty="0">
                <a:solidFill>
                  <a:srgbClr val="80318E"/>
                </a:solidFill>
              </a:rPr>
              <a:t>Third-sector leaders implement </a:t>
            </a:r>
            <a:r>
              <a:rPr lang="en-US" sz="3200" dirty="0">
                <a:solidFill>
                  <a:srgbClr val="93C23D"/>
                </a:solidFill>
              </a:rPr>
              <a:t>Peace Leadership</a:t>
            </a:r>
            <a:r>
              <a:rPr lang="hr-BA" sz="3200" dirty="0">
                <a:solidFill>
                  <a:srgbClr val="80318E"/>
                </a:solidFill>
              </a:rPr>
              <a:t> in their communities, to reach their social missions</a:t>
            </a:r>
            <a:endParaRPr lang="en-US" sz="3200" dirty="0">
              <a:solidFill>
                <a:srgbClr val="80318E"/>
              </a:solidFill>
            </a:endParaRPr>
          </a:p>
        </p:txBody>
      </p:sp>
    </p:spTree>
    <p:extLst>
      <p:ext uri="{BB962C8B-B14F-4D97-AF65-F5344CB8AC3E}">
        <p14:creationId xmlns:p14="http://schemas.microsoft.com/office/powerpoint/2010/main" val="527671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D8AB309-0A09-80EA-3970-E3521431E781}"/>
              </a:ext>
            </a:extLst>
          </p:cNvPr>
          <p:cNvGrpSpPr/>
          <p:nvPr/>
        </p:nvGrpSpPr>
        <p:grpSpPr>
          <a:xfrm>
            <a:off x="1857376" y="206346"/>
            <a:ext cx="8362950" cy="6111200"/>
            <a:chOff x="1912142" y="365758"/>
            <a:chExt cx="8349615" cy="6311265"/>
          </a:xfrm>
        </p:grpSpPr>
        <p:grpSp>
          <p:nvGrpSpPr>
            <p:cNvPr id="5" name="Group 4">
              <a:extLst>
                <a:ext uri="{FF2B5EF4-FFF2-40B4-BE49-F238E27FC236}">
                  <a16:creationId xmlns:a16="http://schemas.microsoft.com/office/drawing/2014/main" id="{E6A02E3D-22D1-C9DE-AD99-296077DFA734}"/>
                </a:ext>
              </a:extLst>
            </p:cNvPr>
            <p:cNvGrpSpPr/>
            <p:nvPr/>
          </p:nvGrpSpPr>
          <p:grpSpPr>
            <a:xfrm>
              <a:off x="1912142" y="365758"/>
              <a:ext cx="8349615" cy="6311265"/>
              <a:chOff x="2194560" y="365760"/>
              <a:chExt cx="7865533" cy="5827006"/>
            </a:xfrm>
          </p:grpSpPr>
          <p:sp>
            <p:nvSpPr>
              <p:cNvPr id="6" name="Freeform: Shape 5">
                <a:extLst>
                  <a:ext uri="{FF2B5EF4-FFF2-40B4-BE49-F238E27FC236}">
                    <a16:creationId xmlns:a16="http://schemas.microsoft.com/office/drawing/2014/main" id="{F8C8B546-1594-F51E-DF96-16CEAB4FA91A}"/>
                  </a:ext>
                </a:extLst>
              </p:cNvPr>
              <p:cNvSpPr/>
              <p:nvPr/>
            </p:nvSpPr>
            <p:spPr>
              <a:xfrm>
                <a:off x="5471865" y="365760"/>
                <a:ext cx="1310922" cy="971167"/>
              </a:xfrm>
              <a:custGeom>
                <a:avLst/>
                <a:gdLst>
                  <a:gd name="connsiteX0" fmla="*/ 0 w 1310922"/>
                  <a:gd name="connsiteY0" fmla="*/ 971167 h 971167"/>
                  <a:gd name="connsiteX1" fmla="*/ 655460 w 1310922"/>
                  <a:gd name="connsiteY1" fmla="*/ 0 h 971167"/>
                  <a:gd name="connsiteX2" fmla="*/ 655462 w 1310922"/>
                  <a:gd name="connsiteY2" fmla="*/ 0 h 971167"/>
                  <a:gd name="connsiteX3" fmla="*/ 1310922 w 1310922"/>
                  <a:gd name="connsiteY3" fmla="*/ 971167 h 971167"/>
                  <a:gd name="connsiteX4" fmla="*/ 0 w 1310922"/>
                  <a:gd name="connsiteY4" fmla="*/ 971167 h 97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922" h="971167">
                    <a:moveTo>
                      <a:pt x="0" y="971167"/>
                    </a:moveTo>
                    <a:lnTo>
                      <a:pt x="655460" y="0"/>
                    </a:lnTo>
                    <a:lnTo>
                      <a:pt x="655462" y="0"/>
                    </a:lnTo>
                    <a:lnTo>
                      <a:pt x="1310922"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5D5854B5-0751-4706-6158-7CAF755798D3}"/>
                  </a:ext>
                </a:extLst>
              </p:cNvPr>
              <p:cNvSpPr/>
              <p:nvPr/>
            </p:nvSpPr>
            <p:spPr>
              <a:xfrm>
                <a:off x="4816404" y="1336927"/>
                <a:ext cx="2621844" cy="971167"/>
              </a:xfrm>
              <a:custGeom>
                <a:avLst/>
                <a:gdLst>
                  <a:gd name="connsiteX0" fmla="*/ 0 w 2621844"/>
                  <a:gd name="connsiteY0" fmla="*/ 971167 h 971167"/>
                  <a:gd name="connsiteX1" fmla="*/ 655460 w 2621844"/>
                  <a:gd name="connsiteY1" fmla="*/ 0 h 971167"/>
                  <a:gd name="connsiteX2" fmla="*/ 1966384 w 2621844"/>
                  <a:gd name="connsiteY2" fmla="*/ 0 h 971167"/>
                  <a:gd name="connsiteX3" fmla="*/ 2621844 w 2621844"/>
                  <a:gd name="connsiteY3" fmla="*/ 971167 h 971167"/>
                  <a:gd name="connsiteX4" fmla="*/ 0 w 2621844"/>
                  <a:gd name="connsiteY4" fmla="*/ 971167 h 97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844" h="971167">
                    <a:moveTo>
                      <a:pt x="0" y="971167"/>
                    </a:moveTo>
                    <a:lnTo>
                      <a:pt x="655460" y="0"/>
                    </a:lnTo>
                    <a:lnTo>
                      <a:pt x="1966384" y="0"/>
                    </a:lnTo>
                    <a:lnTo>
                      <a:pt x="2621844"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8000"/>
                </a:schemeClr>
              </a:fillRef>
              <a:effectRef idx="0">
                <a:schemeClr val="accent1">
                  <a:alpha val="90000"/>
                  <a:hueOff val="0"/>
                  <a:satOff val="0"/>
                  <a:lumOff val="0"/>
                  <a:alphaOff val="-8000"/>
                </a:schemeClr>
              </a:effectRef>
              <a:fontRef idx="minor">
                <a:schemeClr val="lt1"/>
              </a:fontRef>
            </p:style>
            <p:txBody>
              <a:bodyPr spcFirstLastPara="0" vert="horz" wrap="square" lIns="527403" tIns="68580" rIns="527403" bIns="68580"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0E4FF950-2075-BE8F-468D-5FCBABBFE79A}"/>
                  </a:ext>
                </a:extLst>
              </p:cNvPr>
              <p:cNvSpPr/>
              <p:nvPr/>
            </p:nvSpPr>
            <p:spPr>
              <a:xfrm>
                <a:off x="4160943" y="2308095"/>
                <a:ext cx="3932766" cy="971167"/>
              </a:xfrm>
              <a:custGeom>
                <a:avLst/>
                <a:gdLst>
                  <a:gd name="connsiteX0" fmla="*/ 0 w 3932766"/>
                  <a:gd name="connsiteY0" fmla="*/ 971167 h 971167"/>
                  <a:gd name="connsiteX1" fmla="*/ 655460 w 3932766"/>
                  <a:gd name="connsiteY1" fmla="*/ 0 h 971167"/>
                  <a:gd name="connsiteX2" fmla="*/ 3277306 w 3932766"/>
                  <a:gd name="connsiteY2" fmla="*/ 0 h 971167"/>
                  <a:gd name="connsiteX3" fmla="*/ 3932766 w 3932766"/>
                  <a:gd name="connsiteY3" fmla="*/ 971167 h 971167"/>
                  <a:gd name="connsiteX4" fmla="*/ 0 w 3932766"/>
                  <a:gd name="connsiteY4" fmla="*/ 971167 h 97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66" h="971167">
                    <a:moveTo>
                      <a:pt x="0" y="971167"/>
                    </a:moveTo>
                    <a:lnTo>
                      <a:pt x="655460" y="0"/>
                    </a:lnTo>
                    <a:lnTo>
                      <a:pt x="3277306" y="0"/>
                    </a:lnTo>
                    <a:lnTo>
                      <a:pt x="3932766"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16000"/>
                </a:schemeClr>
              </a:fillRef>
              <a:effectRef idx="0">
                <a:schemeClr val="accent1">
                  <a:alpha val="90000"/>
                  <a:hueOff val="0"/>
                  <a:satOff val="0"/>
                  <a:lumOff val="0"/>
                  <a:alphaOff val="-16000"/>
                </a:schemeClr>
              </a:effectRef>
              <a:fontRef idx="minor">
                <a:schemeClr val="lt1"/>
              </a:fontRef>
            </p:style>
            <p:txBody>
              <a:bodyPr spcFirstLastPara="0" vert="horz" wrap="square" lIns="761894" tIns="73660" rIns="761894"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8298B13-52DC-A178-CD39-854092B4D7B4}"/>
                  </a:ext>
                </a:extLst>
              </p:cNvPr>
              <p:cNvSpPr/>
              <p:nvPr/>
            </p:nvSpPr>
            <p:spPr>
              <a:xfrm>
                <a:off x="3505482" y="3279263"/>
                <a:ext cx="5243688" cy="971167"/>
              </a:xfrm>
              <a:custGeom>
                <a:avLst/>
                <a:gdLst>
                  <a:gd name="connsiteX0" fmla="*/ 0 w 5243688"/>
                  <a:gd name="connsiteY0" fmla="*/ 971167 h 971167"/>
                  <a:gd name="connsiteX1" fmla="*/ 655460 w 5243688"/>
                  <a:gd name="connsiteY1" fmla="*/ 0 h 971167"/>
                  <a:gd name="connsiteX2" fmla="*/ 4588228 w 5243688"/>
                  <a:gd name="connsiteY2" fmla="*/ 0 h 971167"/>
                  <a:gd name="connsiteX3" fmla="*/ 5243688 w 5243688"/>
                  <a:gd name="connsiteY3" fmla="*/ 971167 h 971167"/>
                  <a:gd name="connsiteX4" fmla="*/ 0 w 5243688"/>
                  <a:gd name="connsiteY4" fmla="*/ 971167 h 97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688" h="971167">
                    <a:moveTo>
                      <a:pt x="0" y="971167"/>
                    </a:moveTo>
                    <a:lnTo>
                      <a:pt x="655460" y="0"/>
                    </a:lnTo>
                    <a:lnTo>
                      <a:pt x="4588228" y="0"/>
                    </a:lnTo>
                    <a:lnTo>
                      <a:pt x="5243688"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24000"/>
                </a:schemeClr>
              </a:fillRef>
              <a:effectRef idx="0">
                <a:schemeClr val="accent1">
                  <a:alpha val="90000"/>
                  <a:hueOff val="0"/>
                  <a:satOff val="0"/>
                  <a:lumOff val="0"/>
                  <a:alphaOff val="-24000"/>
                </a:schemeClr>
              </a:effectRef>
              <a:fontRef idx="minor">
                <a:schemeClr val="lt1"/>
              </a:fontRef>
            </p:style>
            <p:txBody>
              <a:bodyPr spcFirstLastPara="0" vert="horz" wrap="square" lIns="991305" tIns="73660" rIns="991306"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EF4C56A-79C4-D6BE-FFF2-14CC8260AD77}"/>
                  </a:ext>
                </a:extLst>
              </p:cNvPr>
              <p:cNvSpPr/>
              <p:nvPr/>
            </p:nvSpPr>
            <p:spPr>
              <a:xfrm>
                <a:off x="2850021" y="4250431"/>
                <a:ext cx="6554610" cy="971167"/>
              </a:xfrm>
              <a:custGeom>
                <a:avLst/>
                <a:gdLst>
                  <a:gd name="connsiteX0" fmla="*/ 0 w 6554610"/>
                  <a:gd name="connsiteY0" fmla="*/ 971167 h 971167"/>
                  <a:gd name="connsiteX1" fmla="*/ 655460 w 6554610"/>
                  <a:gd name="connsiteY1" fmla="*/ 0 h 971167"/>
                  <a:gd name="connsiteX2" fmla="*/ 5899150 w 6554610"/>
                  <a:gd name="connsiteY2" fmla="*/ 0 h 971167"/>
                  <a:gd name="connsiteX3" fmla="*/ 6554610 w 6554610"/>
                  <a:gd name="connsiteY3" fmla="*/ 971167 h 971167"/>
                  <a:gd name="connsiteX4" fmla="*/ 0 w 6554610"/>
                  <a:gd name="connsiteY4" fmla="*/ 971167 h 97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610" h="971167">
                    <a:moveTo>
                      <a:pt x="0" y="971167"/>
                    </a:moveTo>
                    <a:lnTo>
                      <a:pt x="655460" y="0"/>
                    </a:lnTo>
                    <a:lnTo>
                      <a:pt x="5899150" y="0"/>
                    </a:lnTo>
                    <a:lnTo>
                      <a:pt x="6554610"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32000"/>
                </a:schemeClr>
              </a:fillRef>
              <a:effectRef idx="0">
                <a:schemeClr val="accent1">
                  <a:alpha val="90000"/>
                  <a:hueOff val="0"/>
                  <a:satOff val="0"/>
                  <a:lumOff val="0"/>
                  <a:alphaOff val="-32000"/>
                </a:schemeClr>
              </a:effectRef>
              <a:fontRef idx="minor">
                <a:schemeClr val="lt1"/>
              </a:fontRef>
            </p:style>
            <p:txBody>
              <a:bodyPr spcFirstLastPara="0" vert="horz" wrap="square" lIns="1220716" tIns="73660" rIns="1220717"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7C1905B-CF08-5987-4D5E-4C45869E4AC1}"/>
                  </a:ext>
                </a:extLst>
              </p:cNvPr>
              <p:cNvSpPr/>
              <p:nvPr/>
            </p:nvSpPr>
            <p:spPr>
              <a:xfrm>
                <a:off x="2194560" y="5221599"/>
                <a:ext cx="7865533" cy="971167"/>
              </a:xfrm>
              <a:custGeom>
                <a:avLst/>
                <a:gdLst>
                  <a:gd name="connsiteX0" fmla="*/ 0 w 7865533"/>
                  <a:gd name="connsiteY0" fmla="*/ 971167 h 971167"/>
                  <a:gd name="connsiteX1" fmla="*/ 655460 w 7865533"/>
                  <a:gd name="connsiteY1" fmla="*/ 0 h 971167"/>
                  <a:gd name="connsiteX2" fmla="*/ 7210073 w 7865533"/>
                  <a:gd name="connsiteY2" fmla="*/ 0 h 971167"/>
                  <a:gd name="connsiteX3" fmla="*/ 7865533 w 7865533"/>
                  <a:gd name="connsiteY3" fmla="*/ 971167 h 971167"/>
                  <a:gd name="connsiteX4" fmla="*/ 0 w 7865533"/>
                  <a:gd name="connsiteY4" fmla="*/ 971167 h 97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5533" h="971167">
                    <a:moveTo>
                      <a:pt x="0" y="971167"/>
                    </a:moveTo>
                    <a:lnTo>
                      <a:pt x="655460" y="0"/>
                    </a:lnTo>
                    <a:lnTo>
                      <a:pt x="7210073" y="0"/>
                    </a:lnTo>
                    <a:lnTo>
                      <a:pt x="7865533" y="971167"/>
                    </a:lnTo>
                    <a:lnTo>
                      <a:pt x="0" y="971167"/>
                    </a:lnTo>
                    <a:close/>
                  </a:path>
                </a:pathLst>
              </a:custGeom>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1450128" tIns="73660" rIns="1450129" bIns="73660" numCol="1" spcCol="1270" anchor="ctr" anchorCtr="0">
                <a:noAutofit/>
              </a:bodyPr>
              <a:lstStyle/>
              <a:p>
                <a:pPr marL="0" marR="0" lvl="0" indent="0" algn="ctr" defTabSz="2578100" rtl="0" eaLnBrk="1" fontAlgn="auto" latinLnBrk="0" hangingPunct="1">
                  <a:lnSpc>
                    <a:spcPct val="90000"/>
                  </a:lnSpc>
                  <a:spcBef>
                    <a:spcPct val="0"/>
                  </a:spcBef>
                  <a:spcAft>
                    <a:spcPct val="3500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E6A9988F-20F7-0731-144F-052BBA0FDDEF}"/>
                </a:ext>
              </a:extLst>
            </p:cNvPr>
            <p:cNvSpPr txBox="1"/>
            <p:nvPr/>
          </p:nvSpPr>
          <p:spPr>
            <a:xfrm>
              <a:off x="5406125" y="572078"/>
              <a:ext cx="1314509" cy="1118841"/>
            </a:xfrm>
            <a:prstGeom prst="rect">
              <a:avLst/>
            </a:prstGeom>
            <a:noFill/>
          </p:spPr>
          <p:txBody>
            <a:bodyPr wrap="square" rtlCol="0">
              <a:spAutoFit/>
            </a:bodyPr>
            <a:lstStyle/>
            <a:p>
              <a:pPr marL="0" marR="0" lvl="0" indent="0" algn="ctr" defTabSz="622300" rtl="0" eaLnBrk="1" fontAlgn="auto" latinLnBrk="0" hangingPunct="1">
                <a:lnSpc>
                  <a:spcPct val="90000"/>
                </a:lnSpc>
                <a:spcBef>
                  <a:spcPct val="0"/>
                </a:spcBef>
                <a:spcAft>
                  <a:spcPts val="0"/>
                </a:spcAft>
                <a:buClrTx/>
                <a:buSzTx/>
                <a:buFontTx/>
                <a:buNone/>
                <a:tabLst/>
                <a:defRPr/>
              </a:pPr>
              <a:r>
                <a:rPr kumimoji="0" lang="hr-BA" sz="1400" b="0" i="0" u="none" strike="noStrike" kern="1200" cap="none" spc="0" normalizeH="0" baseline="0" noProof="0" dirty="0">
                  <a:ln>
                    <a:noFill/>
                  </a:ln>
                  <a:solidFill>
                    <a:prstClr val="white"/>
                  </a:solidFill>
                  <a:effectLst/>
                  <a:uLnTx/>
                  <a:uFillTx/>
                  <a:latin typeface="Calibri" panose="020F0502020204030204"/>
                  <a:ea typeface="+mn-ea"/>
                  <a:cs typeface="+mn-cs"/>
                </a:rPr>
                <a:t>Just </a:t>
              </a:r>
            </a:p>
            <a:p>
              <a:pPr marL="0" marR="0" lvl="0" indent="0" algn="ctr" defTabSz="622300" rtl="0" eaLnBrk="1" fontAlgn="auto" latinLnBrk="0" hangingPunct="1">
                <a:lnSpc>
                  <a:spcPct val="90000"/>
                </a:lnSpc>
                <a:spcBef>
                  <a:spcPct val="0"/>
                </a:spcBef>
                <a:spcAft>
                  <a:spcPts val="0"/>
                </a:spcAft>
                <a:buClrTx/>
                <a:buSzTx/>
                <a:buFontTx/>
                <a:buNone/>
                <a:tabLst/>
                <a:defRPr/>
              </a:pPr>
              <a:r>
                <a:rPr kumimoji="0" lang="hr-BA" sz="1400" b="0" i="0" u="none" strike="noStrike" kern="1200" cap="none" spc="0" normalizeH="0" baseline="0" noProof="0" dirty="0">
                  <a:ln>
                    <a:noFill/>
                  </a:ln>
                  <a:solidFill>
                    <a:prstClr val="white"/>
                  </a:solidFill>
                  <a:effectLst/>
                  <a:uLnTx/>
                  <a:uFillTx/>
                  <a:latin typeface="Calibri" panose="020F0502020204030204"/>
                  <a:ea typeface="+mn-ea"/>
                  <a:cs typeface="+mn-cs"/>
                </a:rPr>
                <a:t>and</a:t>
              </a:r>
            </a:p>
            <a:p>
              <a:pPr marL="0" marR="0" lvl="0" indent="0" algn="ctr" defTabSz="622300" rtl="0" eaLnBrk="1" fontAlgn="auto" latinLnBrk="0" hangingPunct="1">
                <a:lnSpc>
                  <a:spcPct val="90000"/>
                </a:lnSpc>
                <a:spcBef>
                  <a:spcPct val="0"/>
                </a:spcBef>
                <a:spcAft>
                  <a:spcPts val="0"/>
                </a:spcAft>
                <a:buClrTx/>
                <a:buSzTx/>
                <a:buFontTx/>
                <a:buNone/>
                <a:tabLst/>
                <a:defRPr/>
              </a:pPr>
              <a:r>
                <a:rPr kumimoji="0" lang="hr-BA" sz="1400" b="0" i="0" u="none" strike="noStrike" kern="1200" cap="none" spc="0" normalizeH="0" baseline="0" noProof="0" dirty="0">
                  <a:ln>
                    <a:noFill/>
                  </a:ln>
                  <a:solidFill>
                    <a:prstClr val="white"/>
                  </a:solidFill>
                  <a:effectLst/>
                  <a:uLnTx/>
                  <a:uFillTx/>
                  <a:latin typeface="Calibri" panose="020F0502020204030204"/>
                  <a:ea typeface="+mn-ea"/>
                  <a:cs typeface="+mn-cs"/>
                </a:rPr>
                <a:t> caring global community</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9E13171-FF85-D8DA-D1C2-81DF79889AB7}"/>
                </a:ext>
              </a:extLst>
            </p:cNvPr>
            <p:cNvSpPr txBox="1"/>
            <p:nvPr/>
          </p:nvSpPr>
          <p:spPr>
            <a:xfrm>
              <a:off x="4955750" y="1654648"/>
              <a:ext cx="222885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prstClr val="white"/>
                  </a:solidFill>
                  <a:effectLst/>
                  <a:uLnTx/>
                  <a:uFillTx/>
                  <a:latin typeface="Calibri" panose="020F0502020204030204"/>
                  <a:ea typeface="+mn-ea"/>
                  <a:cs typeface="+mn-cs"/>
                </a:rPr>
                <a:t>Attitudes, behaviours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prstClr val="white"/>
                  </a:solidFill>
                  <a:effectLst/>
                  <a:uLnTx/>
                  <a:uFillTx/>
                  <a:latin typeface="Calibri" panose="020F0502020204030204"/>
                  <a:ea typeface="+mn-ea"/>
                  <a:cs typeface="+mn-cs"/>
                </a:rPr>
                <a:t>and thoughts that support a more humanistic world</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15E32DF-0487-DD27-1D48-189C94D4C946}"/>
                </a:ext>
              </a:extLst>
            </p:cNvPr>
            <p:cNvSpPr txBox="1"/>
            <p:nvPr/>
          </p:nvSpPr>
          <p:spPr>
            <a:xfrm>
              <a:off x="5124644" y="2801653"/>
              <a:ext cx="19298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prstClr val="white"/>
                  </a:solidFill>
                  <a:effectLst/>
                  <a:uLnTx/>
                  <a:uFillTx/>
                  <a:latin typeface="Calibri" panose="020F0502020204030204"/>
                  <a:ea typeface="+mn-ea"/>
                  <a:cs typeface="+mn-cs"/>
                </a:rPr>
                <a:t>Relational mastery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77F887B-A3C5-1ABA-604A-B0783604B7E9}"/>
                </a:ext>
              </a:extLst>
            </p:cNvPr>
            <p:cNvSpPr txBox="1"/>
            <p:nvPr/>
          </p:nvSpPr>
          <p:spPr>
            <a:xfrm>
              <a:off x="4901827" y="3862662"/>
              <a:ext cx="23883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0" i="0" u="none" strike="noStrike" kern="1200" cap="none" spc="0" normalizeH="0" baseline="0" noProof="0" dirty="0">
                  <a:ln>
                    <a:noFill/>
                  </a:ln>
                  <a:solidFill>
                    <a:prstClr val="white"/>
                  </a:solidFill>
                  <a:effectLst/>
                  <a:uLnTx/>
                  <a:uFillTx/>
                  <a:latin typeface="Calibri" panose="020F0502020204030204"/>
                  <a:ea typeface="+mn-ea"/>
                  <a:cs typeface="+mn-cs"/>
                </a:rPr>
                <a:t>Relational awareness</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50B1BED-6040-CFF9-349B-5CA9E1314126}"/>
                </a:ext>
              </a:extLst>
            </p:cNvPr>
            <p:cNvSpPr txBox="1"/>
            <p:nvPr/>
          </p:nvSpPr>
          <p:spPr>
            <a:xfrm>
              <a:off x="5259641" y="4914539"/>
              <a:ext cx="1523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prstClr val="white"/>
                  </a:solidFill>
                  <a:effectLst/>
                  <a:uLnTx/>
                  <a:uFillTx/>
                  <a:latin typeface="Calibri" panose="020F0502020204030204"/>
                  <a:ea typeface="+mn-ea"/>
                  <a:cs typeface="+mn-cs"/>
                </a:rPr>
                <a:t>Self-mastery</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05C03B2-69DC-8918-CA8E-89DEE1C58629}"/>
                </a:ext>
              </a:extLst>
            </p:cNvPr>
            <p:cNvSpPr txBox="1"/>
            <p:nvPr/>
          </p:nvSpPr>
          <p:spPr>
            <a:xfrm>
              <a:off x="4966066" y="6015295"/>
              <a:ext cx="21102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1" i="0" u="none" strike="noStrike" kern="1200" cap="none" spc="0" normalizeH="0" baseline="0" noProof="0" dirty="0">
                  <a:ln>
                    <a:noFill/>
                  </a:ln>
                  <a:solidFill>
                    <a:prstClr val="white"/>
                  </a:solidFill>
                  <a:effectLst/>
                  <a:uLnTx/>
                  <a:uFillTx/>
                  <a:latin typeface="Calibri" panose="020F0502020204030204"/>
                  <a:ea typeface="+mn-ea"/>
                  <a:cs typeface="+mn-cs"/>
                </a:rPr>
                <a:t>Self-awareness</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9" name="Graphic 38" descr="Line arrow: Straight outline">
            <a:extLst>
              <a:ext uri="{FF2B5EF4-FFF2-40B4-BE49-F238E27FC236}">
                <a16:creationId xmlns:a16="http://schemas.microsoft.com/office/drawing/2014/main" id="{343DD83B-FD16-A0F9-9094-B3F7672045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95700" y="5779265"/>
            <a:ext cx="4403545" cy="1487487"/>
          </a:xfrm>
          <a:prstGeom prst="rect">
            <a:avLst/>
          </a:prstGeom>
        </p:spPr>
      </p:pic>
      <p:sp>
        <p:nvSpPr>
          <p:cNvPr id="18" name="TextBox 17">
            <a:extLst>
              <a:ext uri="{FF2B5EF4-FFF2-40B4-BE49-F238E27FC236}">
                <a16:creationId xmlns:a16="http://schemas.microsoft.com/office/drawing/2014/main" id="{146BA0BA-69F7-A8DF-0A9E-3861A954DB12}"/>
              </a:ext>
            </a:extLst>
          </p:cNvPr>
          <p:cNvSpPr txBox="1"/>
          <p:nvPr/>
        </p:nvSpPr>
        <p:spPr>
          <a:xfrm>
            <a:off x="171450" y="180977"/>
            <a:ext cx="41498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800" b="0" i="1" u="none" strike="noStrike" kern="1200" cap="none" spc="0" normalizeH="0" baseline="0" noProof="0" dirty="0">
                <a:ln>
                  <a:noFill/>
                </a:ln>
                <a:solidFill>
                  <a:srgbClr val="93C23D"/>
                </a:solidFill>
                <a:effectLst/>
                <a:uLnTx/>
                <a:uFillTx/>
                <a:latin typeface="Calibri" panose="020F0502020204030204"/>
                <a:ea typeface="+mn-ea"/>
                <a:cs typeface="+mn-cs"/>
              </a:rPr>
              <a:t>PEACE LEADERSHIP MODEL</a:t>
            </a:r>
            <a:endParaRPr kumimoji="0" lang="en-US" sz="2800" b="0" i="1" u="none" strike="noStrike" kern="1200" cap="none" spc="0" normalizeH="0" baseline="0" noProof="0" dirty="0">
              <a:ln>
                <a:noFill/>
              </a:ln>
              <a:solidFill>
                <a:srgbClr val="93C23D"/>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D327640-5E7E-AE81-442F-4C442D2EA80D}"/>
              </a:ext>
            </a:extLst>
          </p:cNvPr>
          <p:cNvSpPr txBox="1"/>
          <p:nvPr/>
        </p:nvSpPr>
        <p:spPr>
          <a:xfrm rot="3412018">
            <a:off x="7793447" y="2949305"/>
            <a:ext cx="10999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1" i="0" u="none" strike="noStrike" kern="1200" cap="none" spc="0" normalizeH="0" baseline="0" noProof="0" dirty="0">
                <a:ln>
                  <a:noFill/>
                </a:ln>
                <a:solidFill>
                  <a:srgbClr val="09446A"/>
                </a:solidFill>
                <a:effectLst/>
                <a:uLnTx/>
                <a:uFillTx/>
                <a:latin typeface="Calibri" panose="020F0502020204030204"/>
                <a:ea typeface="+mn-ea"/>
                <a:cs typeface="+mn-cs"/>
              </a:rPr>
              <a:t>SOCIAL</a:t>
            </a:r>
            <a:endParaRPr kumimoji="0" lang="en-US" sz="2400" b="1" i="0" u="none" strike="noStrike" kern="1200" cap="none" spc="0" normalizeH="0" baseline="0" noProof="0" dirty="0">
              <a:ln>
                <a:noFill/>
              </a:ln>
              <a:solidFill>
                <a:srgbClr val="09446A"/>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F0E9968-4CF9-B60B-2206-24FD310EF1D0}"/>
              </a:ext>
            </a:extLst>
          </p:cNvPr>
          <p:cNvSpPr txBox="1"/>
          <p:nvPr/>
        </p:nvSpPr>
        <p:spPr>
          <a:xfrm rot="18204882">
            <a:off x="2846522" y="3047486"/>
            <a:ext cx="16254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1" i="0" u="none" strike="noStrike" kern="1200" cap="none" spc="0" normalizeH="0" baseline="0" noProof="0" dirty="0">
                <a:ln>
                  <a:noFill/>
                </a:ln>
                <a:solidFill>
                  <a:srgbClr val="09446A"/>
                </a:solidFill>
                <a:effectLst/>
                <a:uLnTx/>
                <a:uFillTx/>
                <a:latin typeface="Calibri" panose="020F0502020204030204"/>
                <a:ea typeface="+mn-ea"/>
                <a:cs typeface="+mn-cs"/>
              </a:rPr>
              <a:t>ECONOMIC</a:t>
            </a:r>
            <a:endParaRPr kumimoji="0" lang="en-US" sz="2400" b="1" i="0" u="none" strike="noStrike" kern="1200" cap="none" spc="0" normalizeH="0" baseline="0" noProof="0" dirty="0">
              <a:ln>
                <a:noFill/>
              </a:ln>
              <a:solidFill>
                <a:srgbClr val="09446A"/>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C90E333-359A-A682-8C3E-66F54F03C7A4}"/>
              </a:ext>
            </a:extLst>
          </p:cNvPr>
          <p:cNvSpPr txBox="1"/>
          <p:nvPr/>
        </p:nvSpPr>
        <p:spPr>
          <a:xfrm>
            <a:off x="8099245" y="1104473"/>
            <a:ext cx="14608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srgbClr val="80318E"/>
                </a:solidFill>
                <a:effectLst/>
                <a:uLnTx/>
                <a:uFillTx/>
                <a:latin typeface="Calibri" panose="020F0502020204030204"/>
                <a:ea typeface="+mn-ea"/>
                <a:cs typeface="+mn-cs"/>
              </a:rPr>
              <a:t>COMPASSION</a:t>
            </a:r>
            <a:endParaRPr kumimoji="0" lang="en-US" sz="1800" b="0" i="0" u="none" strike="noStrike" kern="1200" cap="none" spc="0" normalizeH="0" baseline="0" noProof="0" dirty="0">
              <a:ln>
                <a:noFill/>
              </a:ln>
              <a:solidFill>
                <a:srgbClr val="80318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B6FCDCC-C6E9-E45E-BCD1-210F0CE8D50F}"/>
              </a:ext>
            </a:extLst>
          </p:cNvPr>
          <p:cNvSpPr txBox="1"/>
          <p:nvPr/>
        </p:nvSpPr>
        <p:spPr>
          <a:xfrm>
            <a:off x="9960889" y="4929681"/>
            <a:ext cx="13996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srgbClr val="80318E"/>
                </a:solidFill>
                <a:effectLst/>
                <a:uLnTx/>
                <a:uFillTx/>
                <a:latin typeface="Calibri" panose="020F0502020204030204"/>
                <a:ea typeface="+mn-ea"/>
                <a:cs typeface="+mn-cs"/>
              </a:rPr>
              <a:t>RECIPROCITY</a:t>
            </a:r>
            <a:endParaRPr kumimoji="0" lang="en-US" sz="1800" b="0" i="0" u="none" strike="noStrike" kern="1200" cap="none" spc="0" normalizeH="0" baseline="0" noProof="0" dirty="0">
              <a:ln>
                <a:noFill/>
              </a:ln>
              <a:solidFill>
                <a:srgbClr val="80318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AB39EFF-EAA5-A070-1799-08169092A64C}"/>
              </a:ext>
            </a:extLst>
          </p:cNvPr>
          <p:cNvSpPr txBox="1"/>
          <p:nvPr/>
        </p:nvSpPr>
        <p:spPr>
          <a:xfrm>
            <a:off x="8139041" y="6398653"/>
            <a:ext cx="9621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srgbClr val="80318E"/>
                </a:solidFill>
                <a:effectLst/>
                <a:uLnTx/>
                <a:uFillTx/>
                <a:latin typeface="Calibri" panose="020F0502020204030204"/>
                <a:ea typeface="+mn-ea"/>
                <a:cs typeface="+mn-cs"/>
              </a:rPr>
              <a:t>DIGNITY</a:t>
            </a:r>
            <a:endParaRPr kumimoji="0" lang="en-US" sz="1800" b="0" i="0" u="none" strike="noStrike" kern="1200" cap="none" spc="0" normalizeH="0" baseline="0" noProof="0" dirty="0">
              <a:ln>
                <a:noFill/>
              </a:ln>
              <a:solidFill>
                <a:srgbClr val="80318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550F4D5-9031-9182-CDB5-1B95370B52E8}"/>
              </a:ext>
            </a:extLst>
          </p:cNvPr>
          <p:cNvSpPr txBox="1"/>
          <p:nvPr/>
        </p:nvSpPr>
        <p:spPr>
          <a:xfrm>
            <a:off x="1352550" y="6398653"/>
            <a:ext cx="24550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srgbClr val="80318E"/>
                </a:solidFill>
                <a:effectLst/>
                <a:uLnTx/>
                <a:uFillTx/>
                <a:latin typeface="Calibri" panose="020F0502020204030204"/>
                <a:ea typeface="+mn-ea"/>
                <a:cs typeface="+mn-cs"/>
              </a:rPr>
              <a:t>INTER-CONNECTEDNESS</a:t>
            </a:r>
            <a:endParaRPr kumimoji="0" lang="en-US" sz="1800" b="0" i="0" u="none" strike="noStrike" kern="1200" cap="none" spc="0" normalizeH="0" baseline="0" noProof="0" dirty="0">
              <a:ln>
                <a:noFill/>
              </a:ln>
              <a:solidFill>
                <a:srgbClr val="80318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0FDEFD8-3231-DB0D-45DD-EA18F999FCF3}"/>
              </a:ext>
            </a:extLst>
          </p:cNvPr>
          <p:cNvSpPr txBox="1"/>
          <p:nvPr/>
        </p:nvSpPr>
        <p:spPr>
          <a:xfrm>
            <a:off x="1047750" y="4929681"/>
            <a:ext cx="1237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srgbClr val="80318E"/>
                </a:solidFill>
                <a:effectLst/>
                <a:uLnTx/>
                <a:uFillTx/>
                <a:latin typeface="Calibri" panose="020F0502020204030204"/>
                <a:ea typeface="+mn-ea"/>
                <a:cs typeface="+mn-cs"/>
              </a:rPr>
              <a:t>HUMANITY</a:t>
            </a:r>
            <a:endParaRPr kumimoji="0" lang="en-US" sz="1800" b="0" i="0" u="none" strike="noStrike" kern="1200" cap="none" spc="0" normalizeH="0" baseline="0" noProof="0" dirty="0">
              <a:ln>
                <a:noFill/>
              </a:ln>
              <a:solidFill>
                <a:srgbClr val="80318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EF0B455-F24F-EB85-998F-08E3D0A91EF5}"/>
              </a:ext>
            </a:extLst>
          </p:cNvPr>
          <p:cNvSpPr txBox="1"/>
          <p:nvPr/>
        </p:nvSpPr>
        <p:spPr>
          <a:xfrm>
            <a:off x="3053606" y="1104473"/>
            <a:ext cx="1296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800" b="0" i="0" u="none" strike="noStrike" kern="1200" cap="none" spc="0" normalizeH="0" baseline="0" noProof="0" dirty="0">
                <a:ln>
                  <a:noFill/>
                </a:ln>
                <a:solidFill>
                  <a:srgbClr val="80318E"/>
                </a:solidFill>
                <a:effectLst/>
                <a:uLnTx/>
                <a:uFillTx/>
                <a:latin typeface="Calibri" panose="020F0502020204030204"/>
                <a:ea typeface="+mn-ea"/>
                <a:cs typeface="+mn-cs"/>
              </a:rPr>
              <a:t>MUTUALITY</a:t>
            </a:r>
            <a:endParaRPr kumimoji="0" lang="en-US" sz="1800" b="0" i="0" u="none" strike="noStrike" kern="1200" cap="none" spc="0" normalizeH="0" baseline="0" noProof="0" dirty="0">
              <a:ln>
                <a:noFill/>
              </a:ln>
              <a:solidFill>
                <a:srgbClr val="80318E"/>
              </a:solidFill>
              <a:effectLst/>
              <a:uLnTx/>
              <a:uFillTx/>
              <a:latin typeface="Calibri" panose="020F0502020204030204"/>
              <a:ea typeface="+mn-ea"/>
              <a:cs typeface="+mn-cs"/>
            </a:endParaRPr>
          </a:p>
        </p:txBody>
      </p:sp>
      <p:pic>
        <p:nvPicPr>
          <p:cNvPr id="30" name="Graphic 29" descr="Line arrow: Clockwise curve outline">
            <a:extLst>
              <a:ext uri="{FF2B5EF4-FFF2-40B4-BE49-F238E27FC236}">
                <a16:creationId xmlns:a16="http://schemas.microsoft.com/office/drawing/2014/main" id="{7C471C0D-02A9-8656-A12D-F2E2042557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360461">
            <a:off x="5427998" y="-420454"/>
            <a:ext cx="1431482" cy="1431482"/>
          </a:xfrm>
          <a:prstGeom prst="rect">
            <a:avLst/>
          </a:prstGeom>
        </p:spPr>
      </p:pic>
      <p:pic>
        <p:nvPicPr>
          <p:cNvPr id="31" name="Graphic 30" descr="Line arrow: Clockwise curve outline">
            <a:extLst>
              <a:ext uri="{FF2B5EF4-FFF2-40B4-BE49-F238E27FC236}">
                <a16:creationId xmlns:a16="http://schemas.microsoft.com/office/drawing/2014/main" id="{14102825-6162-CB1A-DE78-5651CF4961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108277">
            <a:off x="8835028" y="1490339"/>
            <a:ext cx="2595988" cy="2595988"/>
          </a:xfrm>
          <a:prstGeom prst="rect">
            <a:avLst/>
          </a:prstGeom>
        </p:spPr>
      </p:pic>
      <p:pic>
        <p:nvPicPr>
          <p:cNvPr id="32" name="Graphic 31" descr="Line arrow: Clockwise curve outline">
            <a:extLst>
              <a:ext uri="{FF2B5EF4-FFF2-40B4-BE49-F238E27FC236}">
                <a16:creationId xmlns:a16="http://schemas.microsoft.com/office/drawing/2014/main" id="{8ECDA953-5793-64B3-4D92-1645A324FB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24130">
            <a:off x="1191577" y="5194447"/>
            <a:ext cx="1262760" cy="1262760"/>
          </a:xfrm>
          <a:prstGeom prst="rect">
            <a:avLst/>
          </a:prstGeom>
        </p:spPr>
      </p:pic>
      <p:sp>
        <p:nvSpPr>
          <p:cNvPr id="19" name="TextBox 18">
            <a:extLst>
              <a:ext uri="{FF2B5EF4-FFF2-40B4-BE49-F238E27FC236}">
                <a16:creationId xmlns:a16="http://schemas.microsoft.com/office/drawing/2014/main" id="{6CA8E88C-B26F-9CC0-9F59-D477DAD6CF5E}"/>
              </a:ext>
            </a:extLst>
          </p:cNvPr>
          <p:cNvSpPr txBox="1"/>
          <p:nvPr/>
        </p:nvSpPr>
        <p:spPr>
          <a:xfrm>
            <a:off x="5024419" y="6346275"/>
            <a:ext cx="215655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1" i="0" u="none" strike="noStrike" kern="1200" cap="none" spc="0" normalizeH="0" baseline="0" noProof="0" dirty="0">
                <a:ln>
                  <a:noFill/>
                </a:ln>
                <a:solidFill>
                  <a:srgbClr val="09446A"/>
                </a:solidFill>
                <a:effectLst/>
                <a:uLnTx/>
                <a:uFillTx/>
                <a:latin typeface="Calibri" panose="020F0502020204030204"/>
                <a:ea typeface="+mn-ea"/>
                <a:cs typeface="+mn-cs"/>
              </a:rPr>
              <a:t>ENVIRONMENT</a:t>
            </a:r>
            <a:endParaRPr kumimoji="0" lang="en-US" sz="2400" b="1" i="0" u="none" strike="noStrike" kern="1200" cap="none" spc="0" normalizeH="0" baseline="0" noProof="0" dirty="0">
              <a:ln>
                <a:noFill/>
              </a:ln>
              <a:solidFill>
                <a:srgbClr val="09446A"/>
              </a:solidFill>
              <a:effectLst/>
              <a:uLnTx/>
              <a:uFillTx/>
              <a:latin typeface="Calibri" panose="020F0502020204030204"/>
              <a:ea typeface="+mn-ea"/>
              <a:cs typeface="+mn-cs"/>
            </a:endParaRPr>
          </a:p>
        </p:txBody>
      </p:sp>
      <p:pic>
        <p:nvPicPr>
          <p:cNvPr id="40" name="Graphic 39" descr="Line arrow: Clockwise curve outline">
            <a:extLst>
              <a:ext uri="{FF2B5EF4-FFF2-40B4-BE49-F238E27FC236}">
                <a16:creationId xmlns:a16="http://schemas.microsoft.com/office/drawing/2014/main" id="{9C8A25B0-A04B-B08B-EB6F-9EED47D3A7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092826">
            <a:off x="9169183" y="5488763"/>
            <a:ext cx="1431482" cy="1431482"/>
          </a:xfrm>
          <a:prstGeom prst="rect">
            <a:avLst/>
          </a:prstGeom>
        </p:spPr>
      </p:pic>
      <p:pic>
        <p:nvPicPr>
          <p:cNvPr id="41" name="Graphic 40" descr="Line arrow: Clockwise curve outline">
            <a:extLst>
              <a:ext uri="{FF2B5EF4-FFF2-40B4-BE49-F238E27FC236}">
                <a16:creationId xmlns:a16="http://schemas.microsoft.com/office/drawing/2014/main" id="{EFF6E2B0-552D-D14E-8DEC-FD0D3AF403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5721">
            <a:off x="867478" y="1380743"/>
            <a:ext cx="2595988" cy="2595988"/>
          </a:xfrm>
          <a:prstGeom prst="rect">
            <a:avLst/>
          </a:prstGeom>
        </p:spPr>
      </p:pic>
    </p:spTree>
    <p:extLst>
      <p:ext uri="{BB962C8B-B14F-4D97-AF65-F5344CB8AC3E}">
        <p14:creationId xmlns:p14="http://schemas.microsoft.com/office/powerpoint/2010/main" val="1762904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p:txBody>
          <a:bodyPr>
            <a:normAutofit lnSpcReduction="10000"/>
          </a:bodyPr>
          <a:lstStyle/>
          <a:p>
            <a:pPr marL="0" indent="0"/>
            <a:r>
              <a:rPr lang="en-GB" dirty="0"/>
              <a:t>The focus on peace leadership is both individual and communal such that we need to practice </a:t>
            </a:r>
            <a:r>
              <a:rPr lang="en-GB" b="1" dirty="0">
                <a:solidFill>
                  <a:srgbClr val="7030A0"/>
                </a:solidFill>
              </a:rPr>
              <a:t>inner peace </a:t>
            </a:r>
            <a:r>
              <a:rPr lang="en-GB" dirty="0"/>
              <a:t>so that we can practice community or </a:t>
            </a:r>
            <a:r>
              <a:rPr lang="en-GB" b="1" dirty="0">
                <a:solidFill>
                  <a:srgbClr val="7030A0"/>
                </a:solidFill>
              </a:rPr>
              <a:t>external peace </a:t>
            </a:r>
            <a:r>
              <a:rPr lang="en-GB" dirty="0"/>
              <a:t>from a place of personal peace.  </a:t>
            </a:r>
            <a:endParaRPr lang="hr-BA" dirty="0"/>
          </a:p>
          <a:p>
            <a:pPr marL="0" indent="0"/>
            <a:r>
              <a:rPr lang="en-GB" dirty="0"/>
              <a:t>The purpose of peace leadership is to work from a place of inner peace for the purpose of bringing about global peace by challenging existing violence and aggression and creating programs for both individuals and communities that focus on educational efforts for peace.</a:t>
            </a:r>
          </a:p>
          <a:p>
            <a:pPr marL="0" indent="0"/>
            <a:endParaRPr lang="en-GB" sz="1600" dirty="0"/>
          </a:p>
          <a:p>
            <a:pPr marL="0" indent="0"/>
            <a:r>
              <a:rPr lang="hr-BA" sz="1200" dirty="0">
                <a:hlinkClick r:id="rId2"/>
              </a:rPr>
              <a:t>SOURCE: </a:t>
            </a:r>
            <a:r>
              <a:rPr lang="en-US" sz="1200" dirty="0">
                <a:hlinkClick r:id="rId2"/>
              </a:rPr>
              <a:t>http://deeperleadershipinstitute.com/ann-dinans-peace-leadership/</a:t>
            </a:r>
            <a:r>
              <a:rPr lang="hr-BA" sz="1200" dirty="0"/>
              <a:t> </a:t>
            </a:r>
            <a:endParaRPr lang="en-US" sz="1200" dirty="0"/>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p:txBody>
          <a:bodyPr>
            <a:normAutofit lnSpcReduction="10000"/>
          </a:bodyPr>
          <a:lstStyle/>
          <a:p>
            <a:r>
              <a:rPr lang="en-US" dirty="0">
                <a:solidFill>
                  <a:srgbClr val="92D050"/>
                </a:solidFill>
              </a:rPr>
              <a:t>Peace Leadership</a:t>
            </a:r>
          </a:p>
        </p:txBody>
      </p:sp>
      <p:pic>
        <p:nvPicPr>
          <p:cNvPr id="11" name="Picture Placeholder 10" descr="Woman wearing a white scarf">
            <a:extLst>
              <a:ext uri="{FF2B5EF4-FFF2-40B4-BE49-F238E27FC236}">
                <a16:creationId xmlns:a16="http://schemas.microsoft.com/office/drawing/2014/main" id="{10EAAB50-3114-7242-DA33-A2D6FC6C741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5318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a:xfrm>
            <a:off x="3000375" y="351006"/>
            <a:ext cx="6543676" cy="790524"/>
          </a:xfrm>
        </p:spPr>
        <p:txBody>
          <a:bodyPr>
            <a:noAutofit/>
          </a:bodyPr>
          <a:lstStyle/>
          <a:p>
            <a:r>
              <a:rPr lang="en-US" b="1" dirty="0"/>
              <a:t>Component</a:t>
            </a:r>
            <a:r>
              <a:rPr lang="hr-BA" b="1" dirty="0"/>
              <a:t>s</a:t>
            </a:r>
            <a:r>
              <a:rPr lang="en-US" b="1" dirty="0"/>
              <a:t> of Peace Leadership</a:t>
            </a:r>
            <a:endParaRPr lang="en-GB" dirty="0"/>
          </a:p>
        </p:txBody>
      </p:sp>
      <p:sp>
        <p:nvSpPr>
          <p:cNvPr id="4" name="Text Placeholder 2">
            <a:extLst>
              <a:ext uri="{FF2B5EF4-FFF2-40B4-BE49-F238E27FC236}">
                <a16:creationId xmlns:a16="http://schemas.microsoft.com/office/drawing/2014/main" id="{105566D0-CC21-7E4F-9EDC-4680A0884005}"/>
              </a:ext>
            </a:extLst>
          </p:cNvPr>
          <p:cNvSpPr txBox="1">
            <a:spLocks/>
          </p:cNvSpPr>
          <p:nvPr/>
        </p:nvSpPr>
        <p:spPr>
          <a:xfrm>
            <a:off x="7828366" y="1352234"/>
            <a:ext cx="2555065"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solidFill>
                  <a:srgbClr val="92D050"/>
                </a:solidFill>
              </a:rPr>
              <a:t>Outer Peace</a:t>
            </a:r>
            <a:endParaRPr lang="en-GB" sz="3200" b="1" dirty="0">
              <a:solidFill>
                <a:srgbClr val="92D050"/>
              </a:solidFill>
            </a:endParaRPr>
          </a:p>
        </p:txBody>
      </p:sp>
      <p:cxnSp>
        <p:nvCxnSpPr>
          <p:cNvPr id="6" name="Straight Connector 5">
            <a:extLst>
              <a:ext uri="{FF2B5EF4-FFF2-40B4-BE49-F238E27FC236}">
                <a16:creationId xmlns:a16="http://schemas.microsoft.com/office/drawing/2014/main" id="{F6CB2CF9-2FEB-EB40-8701-82C30C713632}"/>
              </a:ext>
            </a:extLst>
          </p:cNvPr>
          <p:cNvCxnSpPr>
            <a:cxnSpLocks/>
          </p:cNvCxnSpPr>
          <p:nvPr/>
        </p:nvCxnSpPr>
        <p:spPr>
          <a:xfrm>
            <a:off x="6096000" y="1050374"/>
            <a:ext cx="0" cy="572190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F96045F2-7C28-1739-3974-30549694EC43}"/>
              </a:ext>
            </a:extLst>
          </p:cNvPr>
          <p:cNvSpPr txBox="1">
            <a:spLocks/>
          </p:cNvSpPr>
          <p:nvPr/>
        </p:nvSpPr>
        <p:spPr>
          <a:xfrm>
            <a:off x="1908985" y="1352234"/>
            <a:ext cx="2786839"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solidFill>
                  <a:srgbClr val="92D050"/>
                </a:solidFill>
              </a:rPr>
              <a:t>Inner Peace</a:t>
            </a:r>
            <a:endParaRPr lang="en-GB" sz="3200" b="1" dirty="0">
              <a:solidFill>
                <a:srgbClr val="93C23D"/>
              </a:solidFill>
            </a:endParaRPr>
          </a:p>
        </p:txBody>
      </p:sp>
      <p:graphicFrame>
        <p:nvGraphicFramePr>
          <p:cNvPr id="10" name="Diagram 9">
            <a:extLst>
              <a:ext uri="{FF2B5EF4-FFF2-40B4-BE49-F238E27FC236}">
                <a16:creationId xmlns:a16="http://schemas.microsoft.com/office/drawing/2014/main" id="{52AF72C5-91F2-C1BC-8084-27D2661CD8D9}"/>
              </a:ext>
            </a:extLst>
          </p:cNvPr>
          <p:cNvGraphicFramePr/>
          <p:nvPr>
            <p:extLst>
              <p:ext uri="{D42A27DB-BD31-4B8C-83A1-F6EECF244321}">
                <p14:modId xmlns:p14="http://schemas.microsoft.com/office/powerpoint/2010/main" val="851562549"/>
              </p:ext>
            </p:extLst>
          </p:nvPr>
        </p:nvGraphicFramePr>
        <p:xfrm>
          <a:off x="141691" y="2229637"/>
          <a:ext cx="6321425" cy="4185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291FF388-CB54-C3D3-1421-17F8B91742B7}"/>
              </a:ext>
            </a:extLst>
          </p:cNvPr>
          <p:cNvGraphicFramePr/>
          <p:nvPr>
            <p:extLst>
              <p:ext uri="{D42A27DB-BD31-4B8C-83A1-F6EECF244321}">
                <p14:modId xmlns:p14="http://schemas.microsoft.com/office/powerpoint/2010/main" val="1453730517"/>
              </p:ext>
            </p:extLst>
          </p:nvPr>
        </p:nvGraphicFramePr>
        <p:xfrm>
          <a:off x="6096000" y="2353462"/>
          <a:ext cx="6321425" cy="41857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93881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757F97-EF92-BE1E-5AA3-C81B66E88602}"/>
              </a:ext>
            </a:extLst>
          </p:cNvPr>
          <p:cNvSpPr>
            <a:spLocks noGrp="1"/>
          </p:cNvSpPr>
          <p:nvPr>
            <p:ph type="body" sz="quarter" idx="18"/>
          </p:nvPr>
        </p:nvSpPr>
        <p:spPr>
          <a:xfrm>
            <a:off x="314325" y="3429000"/>
            <a:ext cx="5532736" cy="2805868"/>
          </a:xfrm>
        </p:spPr>
        <p:txBody>
          <a:bodyPr>
            <a:noAutofit/>
          </a:bodyPr>
          <a:lstStyle/>
          <a:p>
            <a:pPr marL="0" indent="0"/>
            <a:r>
              <a:rPr lang="en-US" dirty="0"/>
              <a:t>Research examining all peace agreements in the post–Cold War period found the participation of civil society groups, including women’s organizations, made a peace agreement 64 percent less likely to fail.</a:t>
            </a:r>
          </a:p>
          <a:p>
            <a:pPr marL="0" indent="0"/>
            <a:r>
              <a:rPr lang="en-US" sz="1200" dirty="0"/>
              <a:t>Source: </a:t>
            </a:r>
            <a:r>
              <a:rPr lang="en-US" sz="1200" dirty="0">
                <a:hlinkClick r:id="rId2"/>
              </a:rPr>
              <a:t>O’Reilly, Ó </a:t>
            </a:r>
            <a:r>
              <a:rPr lang="en-US" sz="1200" dirty="0" err="1">
                <a:hlinkClick r:id="rId2"/>
              </a:rPr>
              <a:t>Súilleabháin</a:t>
            </a:r>
            <a:r>
              <a:rPr lang="en-US" sz="1200" dirty="0">
                <a:hlinkClick r:id="rId2"/>
              </a:rPr>
              <a:t>, and </a:t>
            </a:r>
            <a:r>
              <a:rPr lang="en-US" sz="1200" dirty="0" err="1">
                <a:hlinkClick r:id="rId2"/>
              </a:rPr>
              <a:t>Paffenholz</a:t>
            </a:r>
            <a:r>
              <a:rPr lang="en-US" sz="1200" dirty="0"/>
              <a:t>; </a:t>
            </a:r>
            <a:r>
              <a:rPr lang="en-US" sz="1200" dirty="0">
                <a:hlinkClick r:id="rId3"/>
              </a:rPr>
              <a:t>Nilsson</a:t>
            </a:r>
            <a:r>
              <a:rPr lang="en-US" sz="1200" dirty="0"/>
              <a:t>; </a:t>
            </a:r>
            <a:r>
              <a:rPr lang="en-US" sz="1200" dirty="0" err="1">
                <a:hlinkClick r:id="rId4"/>
              </a:rPr>
              <a:t>Paffenholz</a:t>
            </a:r>
            <a:r>
              <a:rPr lang="en-US" sz="1200" dirty="0">
                <a:hlinkClick r:id="rId4"/>
              </a:rPr>
              <a:t>, Kew, and </a:t>
            </a:r>
            <a:r>
              <a:rPr lang="en-US" sz="1200" dirty="0" err="1">
                <a:hlinkClick r:id="rId4"/>
              </a:rPr>
              <a:t>Wanis</a:t>
            </a:r>
            <a:r>
              <a:rPr lang="en-US" sz="1200" dirty="0">
                <a:hlinkClick r:id="rId4"/>
              </a:rPr>
              <a:t>-St. John</a:t>
            </a:r>
            <a:endParaRPr lang="en-US" sz="1200" dirty="0"/>
          </a:p>
          <a:p>
            <a:pPr marL="0" indent="0"/>
            <a:endParaRPr lang="hr-BA" sz="2200" dirty="0"/>
          </a:p>
        </p:txBody>
      </p:sp>
      <p:sp>
        <p:nvSpPr>
          <p:cNvPr id="3" name="Text Placeholder 2">
            <a:extLst>
              <a:ext uri="{FF2B5EF4-FFF2-40B4-BE49-F238E27FC236}">
                <a16:creationId xmlns:a16="http://schemas.microsoft.com/office/drawing/2014/main" id="{E6ACD082-BE2F-1B3B-2155-612CE1291D1C}"/>
              </a:ext>
            </a:extLst>
          </p:cNvPr>
          <p:cNvSpPr>
            <a:spLocks noGrp="1"/>
          </p:cNvSpPr>
          <p:nvPr>
            <p:ph type="body" sz="quarter" idx="16"/>
          </p:nvPr>
        </p:nvSpPr>
        <p:spPr>
          <a:xfrm>
            <a:off x="314325" y="393841"/>
            <a:ext cx="5085159" cy="582221"/>
          </a:xfrm>
        </p:spPr>
        <p:txBody>
          <a:bodyPr>
            <a:normAutofit fontScale="85000" lnSpcReduction="10000"/>
          </a:bodyPr>
          <a:lstStyle/>
          <a:p>
            <a:r>
              <a:rPr lang="hr-BA" b="1" dirty="0"/>
              <a:t>Women, peace and statistics</a:t>
            </a:r>
            <a:endParaRPr lang="en-US" b="1" dirty="0"/>
          </a:p>
        </p:txBody>
      </p:sp>
      <p:pic>
        <p:nvPicPr>
          <p:cNvPr id="10" name="Picture 9" descr="Graphical user interface&#10;&#10;Description automatically generated">
            <a:hlinkClick r:id="rId5"/>
            <a:extLst>
              <a:ext uri="{FF2B5EF4-FFF2-40B4-BE49-F238E27FC236}">
                <a16:creationId xmlns:a16="http://schemas.microsoft.com/office/drawing/2014/main" id="{BC38F6EA-B882-247E-D092-044610A945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3300" y="2270156"/>
            <a:ext cx="6003450" cy="4576093"/>
          </a:xfrm>
          <a:prstGeom prst="roundRect">
            <a:avLst>
              <a:gd name="adj" fmla="val 16667"/>
            </a:avLst>
          </a:prstGeom>
          <a:ln>
            <a:solidFill>
              <a:srgbClr val="93C23D"/>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AE86B4C9-5A9F-6907-DFD7-26E4565DD11B}"/>
              </a:ext>
            </a:extLst>
          </p:cNvPr>
          <p:cNvSpPr txBox="1"/>
          <p:nvPr/>
        </p:nvSpPr>
        <p:spPr>
          <a:xfrm>
            <a:off x="314325" y="992979"/>
            <a:ext cx="11639550" cy="830997"/>
          </a:xfrm>
          <a:prstGeom prst="rect">
            <a:avLst/>
          </a:prstGeom>
          <a:noFill/>
        </p:spPr>
        <p:txBody>
          <a:bodyPr wrap="square">
            <a:spAutoFit/>
          </a:bodyPr>
          <a:lstStyle/>
          <a:p>
            <a:pPr marL="0" indent="0"/>
            <a:r>
              <a:rPr lang="hr-BA" sz="2400" b="1" dirty="0">
                <a:solidFill>
                  <a:schemeClr val="bg1"/>
                </a:solidFill>
              </a:rPr>
              <a:t>Women should not be expected to act in an especially peaceful way, so let us get that dangerous stereotype out of the way!</a:t>
            </a:r>
          </a:p>
        </p:txBody>
      </p:sp>
      <p:sp>
        <p:nvSpPr>
          <p:cNvPr id="14" name="TextBox 13">
            <a:extLst>
              <a:ext uri="{FF2B5EF4-FFF2-40B4-BE49-F238E27FC236}">
                <a16:creationId xmlns:a16="http://schemas.microsoft.com/office/drawing/2014/main" id="{1E956D65-F978-DD14-507D-5A5386FEA443}"/>
              </a:ext>
            </a:extLst>
          </p:cNvPr>
          <p:cNvSpPr txBox="1"/>
          <p:nvPr/>
        </p:nvSpPr>
        <p:spPr>
          <a:xfrm>
            <a:off x="314325" y="1825507"/>
            <a:ext cx="6115050" cy="1569660"/>
          </a:xfrm>
          <a:prstGeom prst="rect">
            <a:avLst/>
          </a:prstGeom>
          <a:noFill/>
        </p:spPr>
        <p:txBody>
          <a:bodyPr wrap="square">
            <a:spAutoFit/>
          </a:bodyPr>
          <a:lstStyle/>
          <a:p>
            <a:pPr marL="0" indent="0"/>
            <a:r>
              <a:rPr lang="hr-BA" sz="2400" dirty="0">
                <a:solidFill>
                  <a:schemeClr val="bg1"/>
                </a:solidFill>
              </a:rPr>
              <a:t>Let us also acknowledge, that research has shown that </a:t>
            </a:r>
            <a:r>
              <a:rPr lang="hr-BA" sz="2400" dirty="0">
                <a:solidFill>
                  <a:srgbClr val="93C23D"/>
                </a:solidFill>
              </a:rPr>
              <a:t>women are powerful peacemakers </a:t>
            </a:r>
            <a:r>
              <a:rPr lang="hr-BA" sz="2400" dirty="0">
                <a:solidFill>
                  <a:schemeClr val="bg1"/>
                </a:solidFill>
              </a:rPr>
              <a:t>in important negotiations, especially in </a:t>
            </a:r>
          </a:p>
          <a:p>
            <a:pPr marL="0" indent="0"/>
            <a:r>
              <a:rPr lang="hr-BA" sz="2400" dirty="0">
                <a:solidFill>
                  <a:schemeClr val="bg1"/>
                </a:solidFill>
              </a:rPr>
              <a:t>managing conflict as leaders.</a:t>
            </a:r>
          </a:p>
        </p:txBody>
      </p:sp>
      <p:sp>
        <p:nvSpPr>
          <p:cNvPr id="15" name="TextBox 14">
            <a:extLst>
              <a:ext uri="{FF2B5EF4-FFF2-40B4-BE49-F238E27FC236}">
                <a16:creationId xmlns:a16="http://schemas.microsoft.com/office/drawing/2014/main" id="{AD5327EE-59F9-7F5B-6990-7BEAE94C7E5B}"/>
              </a:ext>
            </a:extLst>
          </p:cNvPr>
          <p:cNvSpPr txBox="1"/>
          <p:nvPr/>
        </p:nvSpPr>
        <p:spPr>
          <a:xfrm>
            <a:off x="6820254" y="1767959"/>
            <a:ext cx="4178067" cy="400110"/>
          </a:xfrm>
          <a:prstGeom prst="rect">
            <a:avLst/>
          </a:prstGeom>
          <a:noFill/>
        </p:spPr>
        <p:txBody>
          <a:bodyPr wrap="none" rtlCol="0">
            <a:spAutoFit/>
          </a:bodyPr>
          <a:lstStyle/>
          <a:p>
            <a:r>
              <a:rPr lang="hr-BA" sz="2000" b="1" i="1" dirty="0">
                <a:solidFill>
                  <a:srgbClr val="93C23D"/>
                </a:solidFill>
              </a:rPr>
              <a:t>CTRL + CLICK ON THE IMAGE TO READ</a:t>
            </a:r>
            <a:endParaRPr lang="en-US" sz="2000" b="1" i="1" dirty="0">
              <a:solidFill>
                <a:srgbClr val="93C23D"/>
              </a:solidFill>
            </a:endParaRPr>
          </a:p>
        </p:txBody>
      </p:sp>
      <p:pic>
        <p:nvPicPr>
          <p:cNvPr id="17" name="Graphic 16" descr="Line arrow: Rotate right with solid fill">
            <a:extLst>
              <a:ext uri="{FF2B5EF4-FFF2-40B4-BE49-F238E27FC236}">
                <a16:creationId xmlns:a16="http://schemas.microsoft.com/office/drawing/2014/main" id="{C5A18B49-7BD7-3D6C-E36C-0740B69C03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348151">
            <a:off x="10516166" y="1915480"/>
            <a:ext cx="1609007" cy="1389714"/>
          </a:xfrm>
          <a:prstGeom prst="rect">
            <a:avLst/>
          </a:prstGeom>
        </p:spPr>
      </p:pic>
    </p:spTree>
    <p:extLst>
      <p:ext uri="{BB962C8B-B14F-4D97-AF65-F5344CB8AC3E}">
        <p14:creationId xmlns:p14="http://schemas.microsoft.com/office/powerpoint/2010/main" val="86477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txBox="1">
            <a:spLocks noGrp="1"/>
          </p:cNvSpPr>
          <p:nvPr>
            <p:ph type="body" idx="1"/>
          </p:nvPr>
        </p:nvSpPr>
        <p:spPr>
          <a:xfrm>
            <a:off x="734714" y="2288403"/>
            <a:ext cx="4983180" cy="38677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IE" dirty="0"/>
              <a:t>Twenty years ago, the landmark Good Friday Agreement ended 30 years of violence (known as the Troubles) between British Protestant unionists and the Irish Catholic nationalists. A critical factor that helped secure and preserve the peace is too often overlooked: the participation of women. </a:t>
            </a:r>
            <a:endParaRPr dirty="0"/>
          </a:p>
        </p:txBody>
      </p:sp>
      <p:sp>
        <p:nvSpPr>
          <p:cNvPr id="144" name="Google Shape;144;p3"/>
          <p:cNvSpPr txBox="1">
            <a:spLocks noGrp="1"/>
          </p:cNvSpPr>
          <p:nvPr>
            <p:ph type="body" idx="2"/>
          </p:nvPr>
        </p:nvSpPr>
        <p:spPr>
          <a:xfrm>
            <a:off x="734714" y="397328"/>
            <a:ext cx="508515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ct val="100000"/>
              <a:buNone/>
            </a:pPr>
            <a:r>
              <a:rPr lang="hr-BA" sz="2800" b="1" dirty="0">
                <a:solidFill>
                  <a:srgbClr val="93C23D"/>
                </a:solidFill>
              </a:rPr>
              <a:t>CASE STUDY</a:t>
            </a:r>
            <a:r>
              <a:rPr lang="en-IE" sz="2800" b="1" dirty="0">
                <a:solidFill>
                  <a:srgbClr val="93C23D"/>
                </a:solidFill>
              </a:rPr>
              <a:t>: </a:t>
            </a:r>
            <a:r>
              <a:rPr lang="en-IE" sz="2800" i="1" dirty="0">
                <a:solidFill>
                  <a:schemeClr val="bg1"/>
                </a:solidFill>
              </a:rPr>
              <a:t>Northern Ireland Women’s involvement in the Peace Process</a:t>
            </a:r>
            <a:endParaRPr sz="2800" i="1" dirty="0">
              <a:solidFill>
                <a:schemeClr val="bg1"/>
              </a:solidFill>
            </a:endParaRPr>
          </a:p>
        </p:txBody>
      </p:sp>
      <p:pic>
        <p:nvPicPr>
          <p:cNvPr id="145" name="Google Shape;145;p3" descr="A group of people marching&#10;&#10;Description automatically generated with medium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46875" y="917602"/>
            <a:ext cx="5553399" cy="459079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
          <p:cNvSpPr txBox="1">
            <a:spLocks noGrp="1"/>
          </p:cNvSpPr>
          <p:nvPr>
            <p:ph type="body" idx="1"/>
          </p:nvPr>
        </p:nvSpPr>
        <p:spPr>
          <a:xfrm>
            <a:off x="6096000" y="1838994"/>
            <a:ext cx="5457825" cy="408336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9446A"/>
              </a:buClr>
              <a:buSzPts val="2400"/>
              <a:buFont typeface="Wingdings" panose="05000000000000000000" pitchFamily="2" charset="2"/>
              <a:buChar char="ü"/>
            </a:pPr>
            <a:r>
              <a:rPr lang="en-IE" dirty="0"/>
              <a:t>This</a:t>
            </a:r>
            <a:r>
              <a:rPr lang="hr-BA" dirty="0"/>
              <a:t> case</a:t>
            </a:r>
            <a:r>
              <a:rPr lang="en-IE" dirty="0"/>
              <a:t> study highlights the role women played, and continue to play, in the Northern Ireland Peace Process. </a:t>
            </a:r>
            <a:endParaRPr dirty="0"/>
          </a:p>
          <a:p>
            <a:pPr marL="342900" lvl="0" indent="-342900" algn="l" rtl="0">
              <a:lnSpc>
                <a:spcPct val="90000"/>
              </a:lnSpc>
              <a:spcBef>
                <a:spcPts val="1000"/>
              </a:spcBef>
              <a:spcAft>
                <a:spcPts val="0"/>
              </a:spcAft>
              <a:buClr>
                <a:srgbClr val="09446A"/>
              </a:buClr>
              <a:buSzPts val="2400"/>
              <a:buFont typeface="Wingdings" panose="05000000000000000000" pitchFamily="2" charset="2"/>
              <a:buChar char="ü"/>
            </a:pPr>
            <a:r>
              <a:rPr lang="en-IE" dirty="0"/>
              <a:t>This case study links directly into the module in reviewing the strength of female community leadership in Northern Ireland </a:t>
            </a:r>
            <a:endParaRPr dirty="0"/>
          </a:p>
          <a:p>
            <a:pPr marL="342900" lvl="0" indent="-342900" algn="l" rtl="0">
              <a:lnSpc>
                <a:spcPct val="90000"/>
              </a:lnSpc>
              <a:spcBef>
                <a:spcPts val="1000"/>
              </a:spcBef>
              <a:spcAft>
                <a:spcPts val="0"/>
              </a:spcAft>
              <a:buClr>
                <a:srgbClr val="09446A"/>
              </a:buClr>
              <a:buSzPts val="2400"/>
              <a:buFont typeface="Wingdings" panose="05000000000000000000" pitchFamily="2" charset="2"/>
              <a:buChar char="ü"/>
            </a:pPr>
            <a:r>
              <a:rPr lang="en-IE" dirty="0"/>
              <a:t>The formation of the NIWC led to the coalition’s participation on the negotiating team for the Belfast Agreement. </a:t>
            </a:r>
            <a:endParaRPr dirty="0"/>
          </a:p>
          <a:p>
            <a:pPr marL="0" lvl="0" indent="0" algn="l" rtl="0">
              <a:lnSpc>
                <a:spcPct val="90000"/>
              </a:lnSpc>
              <a:spcBef>
                <a:spcPts val="1000"/>
              </a:spcBef>
              <a:spcAft>
                <a:spcPts val="0"/>
              </a:spcAft>
              <a:buClr>
                <a:srgbClr val="EA1D76"/>
              </a:buClr>
              <a:buSzPts val="2400"/>
              <a:buFont typeface="Arial"/>
              <a:buNone/>
            </a:pPr>
            <a:endParaRPr dirty="0"/>
          </a:p>
        </p:txBody>
      </p:sp>
      <p:sp>
        <p:nvSpPr>
          <p:cNvPr id="151" name="Google Shape;151;p4"/>
          <p:cNvSpPr txBox="1">
            <a:spLocks noGrp="1"/>
          </p:cNvSpPr>
          <p:nvPr>
            <p:ph type="body" idx="2"/>
          </p:nvPr>
        </p:nvSpPr>
        <p:spPr>
          <a:xfrm>
            <a:off x="6096000" y="520510"/>
            <a:ext cx="5158622" cy="120028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Clr>
                <a:srgbClr val="93C23D"/>
              </a:buClr>
              <a:buSzPct val="129032"/>
              <a:buNone/>
            </a:pPr>
            <a:r>
              <a:rPr lang="en-IE" sz="3200" dirty="0"/>
              <a:t>Northern Ireland Women’s involvement in the Peace Process</a:t>
            </a:r>
            <a:endParaRPr sz="3200" dirty="0"/>
          </a:p>
        </p:txBody>
      </p:sp>
      <p:sp>
        <p:nvSpPr>
          <p:cNvPr id="152" name="Google Shape;152;p4"/>
          <p:cNvSpPr txBox="1">
            <a:spLocks noGrp="1"/>
          </p:cNvSpPr>
          <p:nvPr>
            <p:ph type="body" idx="3"/>
          </p:nvPr>
        </p:nvSpPr>
        <p:spPr>
          <a:xfrm>
            <a:off x="1073426" y="1565252"/>
            <a:ext cx="3955774" cy="3568723"/>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09446A"/>
              </a:buClr>
              <a:buSzPct val="108108"/>
              <a:buNone/>
            </a:pPr>
            <a:r>
              <a:rPr lang="en-IE" dirty="0"/>
              <a:t>Civil society engagement and women’s leadership and participation are vital to building an inclusive and sustainable process, and a sustainable peace</a:t>
            </a:r>
            <a:endParaRPr dirty="0"/>
          </a:p>
        </p:txBody>
      </p:sp>
      <p:sp>
        <p:nvSpPr>
          <p:cNvPr id="153" name="Google Shape;153;p4"/>
          <p:cNvSpPr txBox="1"/>
          <p:nvPr/>
        </p:nvSpPr>
        <p:spPr>
          <a:xfrm>
            <a:off x="5857874" y="5922356"/>
            <a:ext cx="609715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1200"/>
              <a:buFont typeface="Calibri"/>
              <a:buNone/>
            </a:pPr>
            <a:r>
              <a:rPr lang="en-IE" sz="1200" b="0" i="0" u="none" strike="noStrike" cap="none" dirty="0">
                <a:solidFill>
                  <a:srgbClr val="7F7F7F"/>
                </a:solidFill>
                <a:latin typeface="Calibri"/>
                <a:ea typeface="Calibri"/>
                <a:cs typeface="Calibri"/>
                <a:sym typeface="Calibri"/>
              </a:rPr>
              <a:t>SOURCE: </a:t>
            </a:r>
            <a:r>
              <a:rPr lang="en-IE" sz="1200" b="0" i="0" u="sng" strike="noStrike" cap="none" dirty="0">
                <a:solidFill>
                  <a:srgbClr val="7F7F7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https://www.herstory.ie/photo-essays-2/2019/9/12/women-and-the-northern-ireland-peace-process</a:t>
            </a:r>
            <a:endParaRPr sz="1200" b="0" i="0" u="none" strike="noStrike" cap="none" dirty="0">
              <a:solidFill>
                <a:srgbClr val="7F7F7F"/>
              </a:solidFill>
              <a:latin typeface="Calibri"/>
              <a:ea typeface="Calibri"/>
              <a:cs typeface="Calibri"/>
              <a:sym typeface="Calibri"/>
            </a:endParaRPr>
          </a:p>
          <a:p>
            <a:pPr marL="0" marR="0" lvl="0" indent="0" algn="l" rtl="0">
              <a:spcBef>
                <a:spcPts val="0"/>
              </a:spcBef>
              <a:spcAft>
                <a:spcPts val="0"/>
              </a:spcAft>
              <a:buClr>
                <a:srgbClr val="7F7F7F"/>
              </a:buClr>
              <a:buSzPts val="1200"/>
              <a:buFont typeface="Calibri"/>
              <a:buNone/>
            </a:pPr>
            <a:r>
              <a:rPr lang="en-IE" sz="1200" b="0" i="0" u="sng" strike="noStrike" cap="none" dirty="0">
                <a:solidFill>
                  <a:srgbClr val="7F7F7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https://www.dfa.ie/media/missions/cyprus/newsandevents/Report-012019-The-Role-of-Civil-Society-and-Gender-in-Reconciliation.pdf</a:t>
            </a:r>
            <a:endParaRPr sz="1200" b="0" i="0" u="none" strike="noStrike" cap="none" dirty="0">
              <a:solidFill>
                <a:srgbClr val="7F7F7F"/>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rgbClr val="7F7F7F"/>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rgbClr val="7F7F7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5"/>
          <p:cNvSpPr txBox="1">
            <a:spLocks noGrp="1"/>
          </p:cNvSpPr>
          <p:nvPr>
            <p:ph type="body" idx="2"/>
          </p:nvPr>
        </p:nvSpPr>
        <p:spPr>
          <a:xfrm>
            <a:off x="622302" y="199693"/>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9446A"/>
              </a:buClr>
              <a:buSzPts val="3600"/>
              <a:buNone/>
            </a:pPr>
            <a:r>
              <a:rPr lang="en-IE" dirty="0">
                <a:solidFill>
                  <a:srgbClr val="93C23D"/>
                </a:solidFill>
              </a:rPr>
              <a:t>How it was done</a:t>
            </a:r>
            <a:endParaRPr dirty="0">
              <a:solidFill>
                <a:srgbClr val="93C23D"/>
              </a:solidFill>
            </a:endParaRPr>
          </a:p>
          <a:p>
            <a:pPr marL="0" lvl="0" indent="0" algn="l" rtl="0">
              <a:lnSpc>
                <a:spcPct val="90000"/>
              </a:lnSpc>
              <a:spcBef>
                <a:spcPts val="1000"/>
              </a:spcBef>
              <a:spcAft>
                <a:spcPts val="0"/>
              </a:spcAft>
              <a:buClr>
                <a:srgbClr val="09446A"/>
              </a:buClr>
              <a:buSzPts val="3600"/>
              <a:buNone/>
            </a:pPr>
            <a:endParaRPr dirty="0">
              <a:solidFill>
                <a:srgbClr val="93C23D"/>
              </a:solidFill>
            </a:endParaRPr>
          </a:p>
        </p:txBody>
      </p:sp>
      <p:sp>
        <p:nvSpPr>
          <p:cNvPr id="159" name="Google Shape;159;p5"/>
          <p:cNvSpPr txBox="1">
            <a:spLocks noGrp="1"/>
          </p:cNvSpPr>
          <p:nvPr>
            <p:ph type="body" idx="1"/>
          </p:nvPr>
        </p:nvSpPr>
        <p:spPr>
          <a:xfrm>
            <a:off x="412751" y="864300"/>
            <a:ext cx="8140699" cy="5431200"/>
          </a:xfrm>
          <a:prstGeom prst="rect">
            <a:avLst/>
          </a:prstGeom>
          <a:noFill/>
          <a:ln>
            <a:noFill/>
          </a:ln>
        </p:spPr>
        <p:txBody>
          <a:bodyPr spcFirstLastPara="1" wrap="square" lIns="91425" tIns="45700" rIns="91425" bIns="45700" anchor="t" anchorCtr="0">
            <a:normAutofit fontScale="92500" lnSpcReduction="20000"/>
          </a:bodyPr>
          <a:lstStyle/>
          <a:p>
            <a:pPr marL="342900" lvl="0" indent="-328136" algn="l" rtl="0">
              <a:lnSpc>
                <a:spcPct val="90000"/>
              </a:lnSpc>
              <a:spcBef>
                <a:spcPts val="1000"/>
              </a:spcBef>
              <a:spcAft>
                <a:spcPts val="0"/>
              </a:spcAft>
              <a:buClr>
                <a:srgbClr val="09446A"/>
              </a:buClr>
              <a:buSzPct val="100000"/>
              <a:buFont typeface="Calibri"/>
              <a:buChar char="✔"/>
            </a:pPr>
            <a:r>
              <a:rPr lang="en-IE" sz="2600" dirty="0"/>
              <a:t>‘Women Together’ set up by Ruth Agnew &amp; Monica Patterson in 1970. As they were organising, so too were many local communities – Catholic &amp; Protestant Women putting aside their issues and working together </a:t>
            </a:r>
            <a:endParaRPr sz="2600" dirty="0"/>
          </a:p>
          <a:p>
            <a:pPr marL="457200" lvl="0" indent="-228600" algn="l" rtl="0">
              <a:lnSpc>
                <a:spcPct val="107000"/>
              </a:lnSpc>
              <a:spcBef>
                <a:spcPts val="1000"/>
              </a:spcBef>
              <a:spcAft>
                <a:spcPts val="0"/>
              </a:spcAft>
              <a:buSzPct val="94117"/>
              <a:buNone/>
            </a:pPr>
            <a:r>
              <a:rPr lang="en-IE" sz="2600" b="1" dirty="0"/>
              <a:t>‘</a:t>
            </a:r>
            <a:r>
              <a:rPr lang="en-IE" sz="2600" b="1" i="1" dirty="0"/>
              <a:t>This is not an organisation it is just a collection of mothers from the areas affected.</a:t>
            </a:r>
            <a:r>
              <a:rPr lang="en-IE" sz="2600" b="1" dirty="0"/>
              <a:t>’ – Betty Williams</a:t>
            </a:r>
            <a:endParaRPr sz="2600" dirty="0"/>
          </a:p>
          <a:p>
            <a:pPr marL="342900" lvl="0" indent="-328136" algn="l" rtl="0">
              <a:lnSpc>
                <a:spcPct val="90000"/>
              </a:lnSpc>
              <a:spcBef>
                <a:spcPts val="1800"/>
              </a:spcBef>
              <a:spcAft>
                <a:spcPts val="0"/>
              </a:spcAft>
              <a:buClr>
                <a:srgbClr val="09446A"/>
              </a:buClr>
              <a:buSzPct val="100000"/>
              <a:buFont typeface="Calibri"/>
              <a:buChar char="✔"/>
            </a:pPr>
            <a:r>
              <a:rPr lang="en-IE" sz="2600" dirty="0"/>
              <a:t>Catholic and Protestant women’s groups led by Monica McWilliams and May Blood joined forces to establish the Northern Ireland Women’s Coalition in 1996.</a:t>
            </a:r>
            <a:endParaRPr sz="2600" dirty="0"/>
          </a:p>
          <a:p>
            <a:pPr marL="342900" lvl="0" indent="-328136" algn="l" rtl="0">
              <a:lnSpc>
                <a:spcPct val="90000"/>
              </a:lnSpc>
              <a:spcBef>
                <a:spcPts val="1000"/>
              </a:spcBef>
              <a:spcAft>
                <a:spcPts val="0"/>
              </a:spcAft>
              <a:buClr>
                <a:srgbClr val="09446A"/>
              </a:buClr>
              <a:buSzPct val="100000"/>
              <a:buFont typeface="Calibri"/>
              <a:buChar char="✔"/>
            </a:pPr>
            <a:r>
              <a:rPr lang="en-IE" sz="2600" dirty="0"/>
              <a:t>NIWC awarded two seats on the Northern Ireland Forum for Political Dialogue - a body set up in 1996 as part of a process of negotiations that eventually led to the Good Friday Agreement in 1998.</a:t>
            </a:r>
            <a:endParaRPr sz="2600" dirty="0"/>
          </a:p>
          <a:p>
            <a:pPr marL="342900" lvl="0" indent="-328136" algn="l" rtl="0">
              <a:lnSpc>
                <a:spcPct val="90000"/>
              </a:lnSpc>
              <a:spcBef>
                <a:spcPts val="1000"/>
              </a:spcBef>
              <a:spcAft>
                <a:spcPts val="0"/>
              </a:spcAft>
              <a:buSzPct val="100000"/>
              <a:buFont typeface="Noto Sans Symbols"/>
              <a:buChar char="✔"/>
            </a:pPr>
            <a:r>
              <a:rPr lang="en-IE" sz="2600" dirty="0"/>
              <a:t>Mo </a:t>
            </a:r>
            <a:r>
              <a:rPr lang="en-IE" sz="2600" dirty="0" err="1"/>
              <a:t>Mowlin</a:t>
            </a:r>
            <a:r>
              <a:rPr lang="en-IE" sz="2600" dirty="0"/>
              <a:t>, first woman Secretary of State for NI (1997)  prioritised the finding of a solution to the troubles there. She attained an IRA ceasefire so they could join the all-party peace talks.</a:t>
            </a:r>
            <a:endParaRPr sz="2600" dirty="0"/>
          </a:p>
          <a:p>
            <a:pPr marL="342900" lvl="0" indent="-190500" algn="l" rtl="0">
              <a:lnSpc>
                <a:spcPct val="90000"/>
              </a:lnSpc>
              <a:spcBef>
                <a:spcPts val="1000"/>
              </a:spcBef>
              <a:spcAft>
                <a:spcPts val="0"/>
              </a:spcAft>
              <a:buClr>
                <a:srgbClr val="09446A"/>
              </a:buClr>
              <a:buSzPct val="94117"/>
              <a:buFont typeface="Noto Sans Symbols"/>
              <a:buNone/>
            </a:pPr>
            <a:endParaRPr sz="2550" dirty="0"/>
          </a:p>
          <a:p>
            <a:pPr marL="342900" lvl="0" indent="-190500" algn="l" rtl="0">
              <a:lnSpc>
                <a:spcPct val="90000"/>
              </a:lnSpc>
              <a:spcBef>
                <a:spcPts val="1000"/>
              </a:spcBef>
              <a:spcAft>
                <a:spcPts val="0"/>
              </a:spcAft>
              <a:buClr>
                <a:srgbClr val="09446A"/>
              </a:buClr>
              <a:buSzPct val="100000"/>
              <a:buFont typeface="Noto Sans Symbols"/>
              <a:buNone/>
            </a:pPr>
            <a:endParaRPr dirty="0"/>
          </a:p>
          <a:p>
            <a:pPr marL="228600" lvl="0" indent="-228600" algn="l" rtl="0">
              <a:lnSpc>
                <a:spcPct val="90000"/>
              </a:lnSpc>
              <a:spcBef>
                <a:spcPts val="1000"/>
              </a:spcBef>
              <a:spcAft>
                <a:spcPts val="0"/>
              </a:spcAft>
              <a:buClr>
                <a:srgbClr val="09446A"/>
              </a:buClr>
              <a:buSzPct val="100000"/>
              <a:buNone/>
            </a:pPr>
            <a:endParaRPr dirty="0"/>
          </a:p>
        </p:txBody>
      </p:sp>
      <p:pic>
        <p:nvPicPr>
          <p:cNvPr id="4" name="Google Shape;164;p9" descr="A person sitting at a table&#10;&#10;Description automatically generated with medium confidence">
            <a:extLst>
              <a:ext uri="{FF2B5EF4-FFF2-40B4-BE49-F238E27FC236}">
                <a16:creationId xmlns:a16="http://schemas.microsoft.com/office/drawing/2014/main" id="{0FFA0D1E-1430-45B0-FFA5-CCBEE703C2D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972549" y="265243"/>
            <a:ext cx="2597149" cy="25647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2DE80F4-5711-6F16-3AFA-C12D631D2E78}"/>
              </a:ext>
            </a:extLst>
          </p:cNvPr>
          <p:cNvSpPr txBox="1"/>
          <p:nvPr/>
        </p:nvSpPr>
        <p:spPr>
          <a:xfrm>
            <a:off x="9777106" y="2878570"/>
            <a:ext cx="1524768" cy="307777"/>
          </a:xfrm>
          <a:prstGeom prst="rect">
            <a:avLst/>
          </a:prstGeom>
          <a:noFill/>
        </p:spPr>
        <p:txBody>
          <a:bodyPr wrap="square">
            <a:spAutoFit/>
          </a:bodyPr>
          <a:lstStyle/>
          <a:p>
            <a:pPr marL="0" marR="0" lvl="0" indent="0" algn="l" rtl="0">
              <a:spcBef>
                <a:spcPts val="0"/>
              </a:spcBef>
              <a:spcAft>
                <a:spcPts val="0"/>
              </a:spcAft>
              <a:buNone/>
            </a:pPr>
            <a:r>
              <a:rPr lang="en-IE" sz="1400" b="0" i="1" u="none" strike="noStrike" cap="none" dirty="0">
                <a:solidFill>
                  <a:schemeClr val="dk1"/>
                </a:solidFill>
                <a:latin typeface="Calibri"/>
                <a:ea typeface="Calibri"/>
                <a:cs typeface="Calibri"/>
                <a:sym typeface="Calibri"/>
              </a:rPr>
              <a:t>Mo </a:t>
            </a:r>
            <a:r>
              <a:rPr lang="en-IE" sz="1400" b="0" i="1" u="none" strike="noStrike" cap="none" dirty="0" err="1">
                <a:solidFill>
                  <a:schemeClr val="dk1"/>
                </a:solidFill>
                <a:latin typeface="Calibri"/>
                <a:ea typeface="Calibri"/>
                <a:cs typeface="Calibri"/>
                <a:sym typeface="Calibri"/>
              </a:rPr>
              <a:t>Mowlin</a:t>
            </a:r>
            <a:endParaRPr lang="en-IE" sz="1400" i="1" dirty="0">
              <a:solidFill>
                <a:schemeClr val="dk1"/>
              </a:solidFill>
              <a:latin typeface="Calibri"/>
              <a:ea typeface="Calibri"/>
              <a:cs typeface="Calibri"/>
              <a:sym typeface="Calibri"/>
            </a:endParaRPr>
          </a:p>
        </p:txBody>
      </p:sp>
      <p:pic>
        <p:nvPicPr>
          <p:cNvPr id="7" name="Google Shape;173;p10">
            <a:extLst>
              <a:ext uri="{FF2B5EF4-FFF2-40B4-BE49-F238E27FC236}">
                <a16:creationId xmlns:a16="http://schemas.microsoft.com/office/drawing/2014/main" id="{A055BDA2-06D6-CED6-C209-4B63B982143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972549" y="3318868"/>
            <a:ext cx="2597149" cy="2564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a:xfrm>
            <a:off x="6068288" y="229360"/>
            <a:ext cx="759273" cy="515152"/>
          </a:xfrm>
        </p:spPr>
        <p:txBody>
          <a:bodyPr/>
          <a:lstStyle/>
          <a:p>
            <a:r>
              <a:rPr lang="en-US" sz="4000" b="1" dirty="0"/>
              <a:t>01</a:t>
            </a:r>
            <a:endParaRPr lang="en-IE" sz="4000" b="1" dirty="0"/>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508001" y="1845156"/>
            <a:ext cx="4623751" cy="4885251"/>
          </a:xfrm>
        </p:spPr>
        <p:txBody>
          <a:bodyPr>
            <a:noAutofit/>
          </a:bodyPr>
          <a:lstStyle/>
          <a:p>
            <a:pPr marL="0" indent="0"/>
            <a:r>
              <a:rPr lang="en-US" sz="2200" dirty="0">
                <a:effectLst/>
                <a:latin typeface="Calibri" panose="020F0502020204030204" pitchFamily="34" charset="0"/>
                <a:ea typeface="Times New Roman" panose="02020603050405020304" pitchFamily="18" charset="0"/>
              </a:rPr>
              <a:t>In Module 3,  all the traits of female leadership become evident, as well as why the world needs this shift in the leadership, as well as the communities</a:t>
            </a:r>
            <a:r>
              <a:rPr lang="hr-BA" sz="2200" dirty="0">
                <a:effectLst/>
                <a:latin typeface="Calibri" panose="020F0502020204030204" pitchFamily="34" charset="0"/>
                <a:ea typeface="Times New Roman" panose="02020603050405020304" pitchFamily="18" charset="0"/>
              </a:rPr>
              <a:t>,</a:t>
            </a:r>
            <a:r>
              <a:rPr lang="en-US" sz="2200" dirty="0">
                <a:effectLst/>
                <a:latin typeface="Calibri" panose="020F0502020204030204" pitchFamily="34" charset="0"/>
                <a:ea typeface="Times New Roman" panose="02020603050405020304" pitchFamily="18" charset="0"/>
              </a:rPr>
              <a:t> do. We purposely focus on positive and inspirational </a:t>
            </a:r>
            <a:r>
              <a:rPr lang="en-US" sz="2200" dirty="0">
                <a:latin typeface="Calibri" panose="020F0502020204030204" pitchFamily="34" charset="0"/>
                <a:ea typeface="Times New Roman" panose="02020603050405020304" pitchFamily="18" charset="0"/>
              </a:rPr>
              <a:t>learning</a:t>
            </a:r>
            <a:r>
              <a:rPr lang="en-US" sz="2200" dirty="0">
                <a:effectLst/>
                <a:latin typeface="Calibri" panose="020F0502020204030204" pitchFamily="34" charset="0"/>
                <a:ea typeface="Times New Roman" panose="02020603050405020304" pitchFamily="18" charset="0"/>
              </a:rPr>
              <a:t> regarding female leadership. </a:t>
            </a:r>
            <a:r>
              <a:rPr lang="hr-BA" sz="2200" dirty="0">
                <a:effectLst/>
                <a:latin typeface="Calibri" panose="020F0502020204030204" pitchFamily="34" charset="0"/>
                <a:ea typeface="Times New Roman" panose="02020603050405020304" pitchFamily="18" charset="0"/>
              </a:rPr>
              <a:t>Addressing</a:t>
            </a:r>
            <a:r>
              <a:rPr lang="en-US" sz="2200" dirty="0">
                <a:effectLst/>
                <a:latin typeface="Calibri" panose="020F0502020204030204" pitchFamily="34" charset="0"/>
                <a:ea typeface="Times New Roman" panose="02020603050405020304" pitchFamily="18" charset="0"/>
              </a:rPr>
              <a:t> </a:t>
            </a:r>
            <a:r>
              <a:rPr lang="hr-BA" sz="2200" dirty="0">
                <a:effectLst/>
                <a:latin typeface="Calibri" panose="020F0502020204030204" pitchFamily="34" charset="0"/>
                <a:ea typeface="Times New Roman" panose="02020603050405020304" pitchFamily="18" charset="0"/>
              </a:rPr>
              <a:t>challenges</a:t>
            </a:r>
            <a:r>
              <a:rPr lang="en-US" sz="2200" dirty="0">
                <a:effectLst/>
                <a:latin typeface="Calibri" panose="020F0502020204030204" pitchFamily="34" charset="0"/>
                <a:ea typeface="Times New Roman" panose="02020603050405020304" pitchFamily="18" charset="0"/>
              </a:rPr>
              <a:t> and barriers will be done later, after setting </a:t>
            </a:r>
            <a:r>
              <a:rPr lang="hr-BA" sz="2200" dirty="0">
                <a:effectLst/>
                <a:latin typeface="Calibri" panose="020F0502020204030204" pitchFamily="34" charset="0"/>
                <a:ea typeface="Times New Roman" panose="02020603050405020304" pitchFamily="18" charset="0"/>
              </a:rPr>
              <a:t>a</a:t>
            </a:r>
            <a:r>
              <a:rPr lang="en-US" sz="2200" dirty="0">
                <a:effectLst/>
                <a:latin typeface="Calibri" panose="020F0502020204030204" pitchFamily="34" charset="0"/>
                <a:ea typeface="Times New Roman" panose="02020603050405020304" pitchFamily="18" charset="0"/>
              </a:rPr>
              <a:t> positive tone. </a:t>
            </a:r>
            <a:endParaRPr lang="en-IE" sz="2200" dirty="0"/>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a:normAutofit/>
          </a:bodyPr>
          <a:lstStyle/>
          <a:p>
            <a:r>
              <a:rPr lang="en-US" b="1" dirty="0">
                <a:solidFill>
                  <a:srgbClr val="93C23D"/>
                </a:solidFill>
              </a:rPr>
              <a:t>CONTENTS OF MODULE </a:t>
            </a:r>
            <a:r>
              <a:rPr lang="hr-BA" b="1" dirty="0">
                <a:solidFill>
                  <a:srgbClr val="93C23D"/>
                </a:solidFill>
              </a:rPr>
              <a:t>3</a:t>
            </a:r>
            <a:endParaRPr lang="en-IE" b="1" dirty="0">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145974" y="226713"/>
            <a:ext cx="4623751" cy="822373"/>
          </a:xfrm>
        </p:spPr>
        <p:txBody>
          <a:bodyPr anchor="t"/>
          <a:lstStyle/>
          <a:p>
            <a:r>
              <a:rPr lang="hr-BA" sz="2400" dirty="0"/>
              <a:t>Gender stereotypes and leadership </a:t>
            </a:r>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a:xfrm>
            <a:off x="5969889" y="1041887"/>
            <a:ext cx="974017" cy="515152"/>
          </a:xfrm>
        </p:spPr>
        <p:txBody>
          <a:bodyPr/>
          <a:lstStyle/>
          <a:p>
            <a:r>
              <a:rPr lang="en-US" sz="4000" b="1" dirty="0"/>
              <a:t>02</a:t>
            </a:r>
            <a:endParaRPr lang="en-IE" sz="4000" b="1" dirty="0"/>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187523" y="1010153"/>
            <a:ext cx="4623751" cy="822373"/>
          </a:xfrm>
        </p:spPr>
        <p:txBody>
          <a:bodyPr anchor="t"/>
          <a:lstStyle/>
          <a:p>
            <a:r>
              <a:rPr lang="en-US" sz="2400" dirty="0"/>
              <a:t>Feminist ethics</a:t>
            </a:r>
            <a:endParaRPr lang="en-IE" sz="2400" dirty="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a:xfrm>
            <a:off x="6096000" y="1881030"/>
            <a:ext cx="774106" cy="515152"/>
          </a:xfrm>
        </p:spPr>
        <p:txBody>
          <a:bodyPr/>
          <a:lstStyle/>
          <a:p>
            <a:r>
              <a:rPr lang="en-US" sz="4000" b="1" dirty="0"/>
              <a:t>03</a:t>
            </a:r>
            <a:endParaRPr lang="en-IE" sz="4000" b="1" dirty="0"/>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189629" y="1925792"/>
            <a:ext cx="4623751" cy="643745"/>
          </a:xfrm>
        </p:spPr>
        <p:txBody>
          <a:bodyPr anchor="t"/>
          <a:lstStyle/>
          <a:p>
            <a:r>
              <a:rPr lang="en-US" sz="2400" dirty="0"/>
              <a:t>Peaceful leadership</a:t>
            </a:r>
            <a:endParaRPr lang="en-IE" sz="2400" dirty="0"/>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2836723"/>
            <a:ext cx="745417" cy="635000"/>
          </a:xfrm>
        </p:spPr>
        <p:txBody>
          <a:bodyPr/>
          <a:lstStyle/>
          <a:p>
            <a:r>
              <a:rPr lang="en-US" sz="4000" b="1" dirty="0"/>
              <a:t>04</a:t>
            </a:r>
            <a:endParaRPr lang="en-IE" sz="4000" b="1" dirty="0"/>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189629" y="2696855"/>
            <a:ext cx="4623751" cy="822373"/>
          </a:xfrm>
        </p:spPr>
        <p:txBody>
          <a:bodyPr/>
          <a:lstStyle/>
          <a:p>
            <a:r>
              <a:rPr lang="en-US" sz="2400" dirty="0"/>
              <a:t>Female voice in storytelling – effect on leadership</a:t>
            </a:r>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82145" y="3956645"/>
            <a:ext cx="745417" cy="635000"/>
          </a:xfrm>
        </p:spPr>
        <p:txBody>
          <a:bodyPr/>
          <a:lstStyle/>
          <a:p>
            <a:r>
              <a:rPr lang="en-US" sz="4000" b="1" dirty="0"/>
              <a:t>05</a:t>
            </a:r>
            <a:endParaRPr lang="en-IE" sz="4000" b="1" dirty="0"/>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145974" y="3922818"/>
            <a:ext cx="4623751" cy="822373"/>
          </a:xfrm>
        </p:spPr>
        <p:txBody>
          <a:bodyPr/>
          <a:lstStyle/>
          <a:p>
            <a:r>
              <a:rPr lang="en-US" sz="2400" dirty="0"/>
              <a:t>Working with others</a:t>
            </a:r>
            <a:endParaRPr lang="en-IE" dirty="0"/>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82144" y="5119653"/>
            <a:ext cx="745417" cy="635000"/>
          </a:xfrm>
        </p:spPr>
        <p:txBody>
          <a:bodyPr/>
          <a:lstStyle/>
          <a:p>
            <a:r>
              <a:rPr lang="en-US" sz="4000" b="1" dirty="0"/>
              <a:t>06</a:t>
            </a:r>
            <a:endParaRPr lang="en-IE" sz="4000" b="1" dirty="0"/>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187523" y="5024403"/>
            <a:ext cx="4230051" cy="822373"/>
          </a:xfrm>
        </p:spPr>
        <p:txBody>
          <a:bodyPr/>
          <a:lstStyle/>
          <a:p>
            <a:r>
              <a:rPr lang="en-US" sz="2400" dirty="0"/>
              <a:t>Implementing fairness, justice, equity, inclusion</a:t>
            </a:r>
          </a:p>
        </p:txBody>
      </p:sp>
      <p:cxnSp>
        <p:nvCxnSpPr>
          <p:cNvPr id="17" name="Straight Connector 16">
            <a:extLst>
              <a:ext uri="{FF2B5EF4-FFF2-40B4-BE49-F238E27FC236}">
                <a16:creationId xmlns:a16="http://schemas.microsoft.com/office/drawing/2014/main" id="{16E36C58-F404-8746-8E99-6A1109AB2506}"/>
              </a:ext>
            </a:extLst>
          </p:cNvPr>
          <p:cNvCxnSpPr>
            <a:cxnSpLocks/>
          </p:cNvCxnSpPr>
          <p:nvPr/>
        </p:nvCxnSpPr>
        <p:spPr>
          <a:xfrm flipH="1">
            <a:off x="5586845" y="884056"/>
            <a:ext cx="6350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a:cxnSpLocks/>
          </p:cNvCxnSpPr>
          <p:nvPr/>
        </p:nvCxnSpPr>
        <p:spPr>
          <a:xfrm flipH="1">
            <a:off x="5778500" y="4986303"/>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a:cxnSpLocks/>
          </p:cNvCxnSpPr>
          <p:nvPr/>
        </p:nvCxnSpPr>
        <p:spPr>
          <a:xfrm flipH="1">
            <a:off x="5915025" y="2559386"/>
            <a:ext cx="58547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a:cxnSpLocks/>
          </p:cNvCxnSpPr>
          <p:nvPr/>
        </p:nvCxnSpPr>
        <p:spPr>
          <a:xfrm flipH="1">
            <a:off x="5960544" y="3671321"/>
            <a:ext cx="6031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a:cxnSpLocks/>
          </p:cNvCxnSpPr>
          <p:nvPr/>
        </p:nvCxnSpPr>
        <p:spPr>
          <a:xfrm flipH="1">
            <a:off x="5867400" y="1731434"/>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38852C68-777F-6514-63B2-A3CF5C900DC8}"/>
              </a:ext>
            </a:extLst>
          </p:cNvPr>
          <p:cNvSpPr txBox="1">
            <a:spLocks/>
          </p:cNvSpPr>
          <p:nvPr/>
        </p:nvSpPr>
        <p:spPr>
          <a:xfrm>
            <a:off x="6096000" y="6003429"/>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0</a:t>
            </a:r>
            <a:r>
              <a:rPr lang="hr-BA" sz="4000" b="1" dirty="0"/>
              <a:t>7</a:t>
            </a:r>
            <a:endParaRPr lang="en-IE" sz="4000" b="1" dirty="0"/>
          </a:p>
        </p:txBody>
      </p:sp>
      <p:sp>
        <p:nvSpPr>
          <p:cNvPr id="24" name="Text Placeholder 14">
            <a:extLst>
              <a:ext uri="{FF2B5EF4-FFF2-40B4-BE49-F238E27FC236}">
                <a16:creationId xmlns:a16="http://schemas.microsoft.com/office/drawing/2014/main" id="{EE247091-DC54-09FB-AC15-2EAE588B0380}"/>
              </a:ext>
            </a:extLst>
          </p:cNvPr>
          <p:cNvSpPr txBox="1">
            <a:spLocks/>
          </p:cNvSpPr>
          <p:nvPr/>
        </p:nvSpPr>
        <p:spPr>
          <a:xfrm>
            <a:off x="7201379" y="6003429"/>
            <a:ext cx="423005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Why the world needs women to take the lead?</a:t>
            </a:r>
          </a:p>
        </p:txBody>
      </p:sp>
      <p:cxnSp>
        <p:nvCxnSpPr>
          <p:cNvPr id="25" name="Straight Connector 24">
            <a:extLst>
              <a:ext uri="{FF2B5EF4-FFF2-40B4-BE49-F238E27FC236}">
                <a16:creationId xmlns:a16="http://schemas.microsoft.com/office/drawing/2014/main" id="{695792E1-4962-BB3C-2C52-B5D56FB93D7A}"/>
              </a:ext>
            </a:extLst>
          </p:cNvPr>
          <p:cNvCxnSpPr>
            <a:cxnSpLocks/>
          </p:cNvCxnSpPr>
          <p:nvPr/>
        </p:nvCxnSpPr>
        <p:spPr>
          <a:xfrm flipH="1">
            <a:off x="5792356" y="5936754"/>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27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alphaModFix amt="51000"/>
            <a:lum/>
            <a:extLst>
              <a:ext uri="{28A0092B-C50C-407E-A947-70E740481C1C}">
                <a14:useLocalDpi xmlns:a14="http://schemas.microsoft.com/office/drawing/2010/main"/>
              </a:ext>
            </a:extLst>
          </a:blip>
          <a:srcRect/>
          <a:stretch>
            <a:fillRect/>
          </a:stretch>
        </a:blipFill>
        <a:effectLst/>
      </p:bgPr>
    </p:bg>
    <p:spTree>
      <p:nvGrpSpPr>
        <p:cNvPr id="1" name="Shape 182"/>
        <p:cNvGrpSpPr/>
        <p:nvPr/>
      </p:nvGrpSpPr>
      <p:grpSpPr>
        <a:xfrm>
          <a:off x="0" y="0"/>
          <a:ext cx="0" cy="0"/>
          <a:chOff x="0" y="0"/>
          <a:chExt cx="0" cy="0"/>
        </a:xfrm>
      </p:grpSpPr>
      <p:pic>
        <p:nvPicPr>
          <p:cNvPr id="183" name="Google Shape;183;p12"/>
          <p:cNvPicPr preferRelativeResize="0"/>
          <p:nvPr/>
        </p:nvPicPr>
        <p:blipFill rotWithShape="1">
          <a:blip r:embed="rId4">
            <a:alphaModFix/>
          </a:blip>
          <a:srcRect/>
          <a:stretch/>
        </p:blipFill>
        <p:spPr>
          <a:xfrm>
            <a:off x="5829301" y="1145899"/>
            <a:ext cx="5687900" cy="4566201"/>
          </a:xfrm>
          <a:prstGeom prst="rect">
            <a:avLst/>
          </a:prstGeom>
          <a:ln>
            <a:noFill/>
          </a:ln>
          <a:effectLst>
            <a:outerShdw blurRad="292100" dist="139700" dir="2700000" algn="tl" rotWithShape="0">
              <a:srgbClr val="333333">
                <a:alpha val="65000"/>
              </a:srgbClr>
            </a:outerShdw>
          </a:effectLst>
        </p:spPr>
      </p:pic>
      <p:sp>
        <p:nvSpPr>
          <p:cNvPr id="184" name="Google Shape;184;p12"/>
          <p:cNvSpPr txBox="1"/>
          <p:nvPr/>
        </p:nvSpPr>
        <p:spPr>
          <a:xfrm>
            <a:off x="6808909" y="5794144"/>
            <a:ext cx="609834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400" b="0" i="1" dirty="0">
                <a:solidFill>
                  <a:srgbClr val="000000"/>
                </a:solidFill>
                <a:latin typeface="Open Sans"/>
                <a:ea typeface="Open Sans"/>
                <a:cs typeface="Open Sans"/>
                <a:sym typeface="Open Sans"/>
              </a:rPr>
              <a:t>Women Together Northern Ireland Peace Quilt</a:t>
            </a:r>
            <a:endParaRPr sz="1400" dirty="0">
              <a:solidFill>
                <a:schemeClr val="dk1"/>
              </a:solidFill>
              <a:latin typeface="Calibri"/>
              <a:ea typeface="Calibri"/>
              <a:cs typeface="Calibri"/>
              <a:sym typeface="Calibri"/>
            </a:endParaRPr>
          </a:p>
        </p:txBody>
      </p:sp>
      <p:sp>
        <p:nvSpPr>
          <p:cNvPr id="185" name="Google Shape;185;p12"/>
          <p:cNvSpPr txBox="1"/>
          <p:nvPr/>
        </p:nvSpPr>
        <p:spPr>
          <a:xfrm>
            <a:off x="3352800" y="6477159"/>
            <a:ext cx="629602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BA" sz="1200" dirty="0">
                <a:solidFill>
                  <a:schemeClr val="dk1"/>
                </a:solidFill>
                <a:latin typeface="Calibri"/>
                <a:ea typeface="Calibri"/>
                <a:cs typeface="Calibri"/>
                <a:sym typeface="Calibri"/>
              </a:rPr>
              <a:t>SOURCE: </a:t>
            </a:r>
            <a:r>
              <a:rPr lang="en-IE" sz="1200" dirty="0">
                <a:solidFill>
                  <a:schemeClr val="dk1"/>
                </a:solidFill>
                <a:latin typeface="Calibri"/>
                <a:ea typeface="Calibri"/>
                <a:cs typeface="Calibri"/>
                <a:sym typeface="Calibri"/>
                <a:hlinkClick r:id="rId5"/>
              </a:rPr>
              <a:t>https://www.opendemocracy.net/en/5050/women-together-in-darkest-days-of-troubles/</a:t>
            </a:r>
            <a:r>
              <a:rPr lang="hr-BA" sz="1200" dirty="0">
                <a:solidFill>
                  <a:schemeClr val="dk1"/>
                </a:solidFill>
                <a:latin typeface="Calibri"/>
                <a:ea typeface="Calibri"/>
                <a:cs typeface="Calibri"/>
                <a:sym typeface="Calibri"/>
              </a:rPr>
              <a:t> </a:t>
            </a:r>
            <a:endParaRPr sz="1200" dirty="0"/>
          </a:p>
        </p:txBody>
      </p:sp>
      <p:sp>
        <p:nvSpPr>
          <p:cNvPr id="186" name="Google Shape;186;p12"/>
          <p:cNvSpPr txBox="1"/>
          <p:nvPr/>
        </p:nvSpPr>
        <p:spPr>
          <a:xfrm>
            <a:off x="580103" y="1945221"/>
            <a:ext cx="4798142" cy="3674822"/>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IE" sz="3600" i="1" dirty="0">
                <a:solidFill>
                  <a:srgbClr val="09446A"/>
                </a:solidFill>
                <a:latin typeface="Calibri"/>
                <a:ea typeface="Calibri"/>
                <a:cs typeface="Calibri"/>
                <a:sym typeface="Calibri"/>
              </a:rPr>
              <a:t>Civil society engagement and women’s leadership and participation are vital to building an inclusive and sustainable process, and a sustainable peace</a:t>
            </a:r>
            <a:endParaRPr sz="3600" i="1" dirty="0">
              <a:solidFill>
                <a:srgbClr val="09446A"/>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19138" y="1905000"/>
            <a:ext cx="6219825" cy="540893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Atop the Acropolis of Athens stands an olive tree that is a symbol of hundreds of years of dedication and reverence. Although this is not the ‘original’ tree </a:t>
            </a:r>
            <a:r>
              <a:rPr kumimoji="0" lang="en-US" b="0" i="0" u="none" strike="noStrike" kern="1200" cap="none" spc="0" normalizeH="0" baseline="0" noProof="0" dirty="0" err="1">
                <a:ln>
                  <a:noFill/>
                </a:ln>
                <a:solidFill>
                  <a:prstClr val="white"/>
                </a:solidFill>
                <a:effectLst/>
                <a:uLnTx/>
                <a:uFillTx/>
                <a:latin typeface="Calibri" panose="020F0502020204030204"/>
                <a:ea typeface="+mn-ea"/>
                <a:cs typeface="+mn-cs"/>
              </a:rPr>
              <a:t>honoured</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by pious Athenians over 2,500 years ago, it nonetheless stands in roughly the same spot as the original. The tree was an important foundation myth for Athens as it established the primacy of the goddess Athena within the city that would take her name.</a:t>
            </a:r>
          </a:p>
          <a:p>
            <a:pPr marL="0" indent="0" algn="ctr">
              <a:lnSpc>
                <a:spcPct val="170000"/>
              </a:lnSpc>
            </a:pPr>
            <a:endParaRPr lang="en-US" sz="2000" dirty="0">
              <a:solidFill>
                <a:schemeClr val="accent2">
                  <a:lumMod val="20000"/>
                  <a:lumOff val="80000"/>
                </a:schemeClr>
              </a:solidFill>
            </a:endParaRPr>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90348" y="238194"/>
            <a:ext cx="8914111" cy="582221"/>
          </a:xfrm>
        </p:spPr>
        <p:txBody>
          <a:bodyPr>
            <a:normAutofit fontScale="92500"/>
          </a:bodyPr>
          <a:lstStyle/>
          <a:p>
            <a:r>
              <a:rPr lang="hr-BA" sz="3200" dirty="0"/>
              <a:t>Time for a story, inspiration from heritage and myths! </a:t>
            </a:r>
            <a:endParaRPr lang="en-US" sz="3200" dirty="0"/>
          </a:p>
        </p:txBody>
      </p:sp>
      <p:pic>
        <p:nvPicPr>
          <p:cNvPr id="7" name="Picture Placeholder 6">
            <a:extLst>
              <a:ext uri="{FF2B5EF4-FFF2-40B4-BE49-F238E27FC236}">
                <a16:creationId xmlns:a16="http://schemas.microsoft.com/office/drawing/2014/main" id="{66134028-447B-864F-BEB2-DA0A650EEE8B}"/>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a:stretch/>
        </p:blipFill>
        <p:spPr>
          <a:xfrm>
            <a:off x="7216917" y="1905000"/>
            <a:ext cx="4975084" cy="4952999"/>
          </a:xfrm>
        </p:spPr>
      </p:pic>
      <p:sp>
        <p:nvSpPr>
          <p:cNvPr id="2" name="TextBox 1">
            <a:extLst>
              <a:ext uri="{FF2B5EF4-FFF2-40B4-BE49-F238E27FC236}">
                <a16:creationId xmlns:a16="http://schemas.microsoft.com/office/drawing/2014/main" id="{CD07E351-6A5D-418C-BDEE-710266733713}"/>
              </a:ext>
            </a:extLst>
          </p:cNvPr>
          <p:cNvSpPr txBox="1"/>
          <p:nvPr/>
        </p:nvSpPr>
        <p:spPr>
          <a:xfrm>
            <a:off x="800099" y="916259"/>
            <a:ext cx="9620251" cy="584775"/>
          </a:xfrm>
          <a:prstGeom prst="rect">
            <a:avLst/>
          </a:prstGeom>
          <a:noFill/>
        </p:spPr>
        <p:txBody>
          <a:bodyPr wrap="square" rtlCol="0">
            <a:spAutoFit/>
          </a:bodyPr>
          <a:lstStyle/>
          <a:p>
            <a:r>
              <a:rPr lang="en-US" sz="3200" b="1" dirty="0">
                <a:solidFill>
                  <a:srgbClr val="93C23D"/>
                </a:solidFill>
                <a:effectLst/>
              </a:rPr>
              <a:t>Sacred Olives: Athena's Tree on the Acropolis</a:t>
            </a:r>
          </a:p>
        </p:txBody>
      </p:sp>
      <p:sp>
        <p:nvSpPr>
          <p:cNvPr id="3" name="TextBox 2">
            <a:extLst>
              <a:ext uri="{FF2B5EF4-FFF2-40B4-BE49-F238E27FC236}">
                <a16:creationId xmlns:a16="http://schemas.microsoft.com/office/drawing/2014/main" id="{9C91B8F2-14FD-FEC4-B2CC-5B662EBF422E}"/>
              </a:ext>
            </a:extLst>
          </p:cNvPr>
          <p:cNvSpPr txBox="1"/>
          <p:nvPr/>
        </p:nvSpPr>
        <p:spPr>
          <a:xfrm>
            <a:off x="2930666" y="6418684"/>
            <a:ext cx="4975084" cy="430887"/>
          </a:xfrm>
          <a:prstGeom prst="rect">
            <a:avLst/>
          </a:prstGeom>
          <a:noFill/>
        </p:spPr>
        <p:txBody>
          <a:bodyPr wrap="square" rtlCol="0">
            <a:spAutoFit/>
          </a:bodyPr>
          <a:lstStyle/>
          <a:p>
            <a:pPr algn="r"/>
            <a:r>
              <a:rPr lang="hr-BA" sz="1100" dirty="0">
                <a:solidFill>
                  <a:schemeClr val="bg1"/>
                </a:solidFill>
              </a:rPr>
              <a:t>IMAGE SOURCE:</a:t>
            </a:r>
          </a:p>
          <a:p>
            <a:pPr algn="r"/>
            <a:r>
              <a:rPr lang="hr-BA" sz="1100" dirty="0">
                <a:solidFill>
                  <a:schemeClr val="bg1"/>
                </a:solidFill>
              </a:rPr>
              <a:t> </a:t>
            </a:r>
            <a:r>
              <a:rPr lang="hr-BA" sz="1100" dirty="0">
                <a:solidFill>
                  <a:schemeClr val="bg1"/>
                </a:solidFill>
                <a:hlinkClick r:id="rId3">
                  <a:extLst>
                    <a:ext uri="{A12FA001-AC4F-418D-AE19-62706E023703}">
                      <ahyp:hlinkClr xmlns:ahyp="http://schemas.microsoft.com/office/drawing/2018/hyperlinkcolor" val="tx"/>
                    </a:ext>
                  </a:extLst>
                </a:hlinkClick>
              </a:rPr>
              <a:t>https://www.flickr.com/photos/alex-david/</a:t>
            </a:r>
            <a:r>
              <a:rPr lang="hr-BA" sz="1100" dirty="0">
                <a:solidFill>
                  <a:schemeClr val="bg1"/>
                </a:solidFill>
              </a:rPr>
              <a:t> </a:t>
            </a:r>
            <a:endParaRPr lang="en-US" sz="1100" dirty="0">
              <a:solidFill>
                <a:schemeClr val="bg1"/>
              </a:solidFill>
            </a:endParaRPr>
          </a:p>
        </p:txBody>
      </p:sp>
    </p:spTree>
    <p:extLst>
      <p:ext uri="{BB962C8B-B14F-4D97-AF65-F5344CB8AC3E}">
        <p14:creationId xmlns:p14="http://schemas.microsoft.com/office/powerpoint/2010/main" val="3389945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838200" y="1459854"/>
            <a:ext cx="6134100" cy="5408935"/>
          </a:xfrm>
        </p:spPr>
        <p:txBody>
          <a:bodyPr>
            <a:normAutofit/>
          </a:bodyPr>
          <a:lstStyle/>
          <a:p>
            <a:pPr marL="0" indent="0">
              <a:lnSpc>
                <a:spcPct val="100000"/>
              </a:lnSpc>
              <a:spcBef>
                <a:spcPts val="0"/>
              </a:spcBef>
            </a:pPr>
            <a:endParaRPr lang="en-US" dirty="0"/>
          </a:p>
          <a:p>
            <a:pPr marL="0" indent="0">
              <a:lnSpc>
                <a:spcPct val="100000"/>
              </a:lnSpc>
              <a:spcBef>
                <a:spcPts val="0"/>
              </a:spcBef>
            </a:pPr>
            <a:r>
              <a:rPr lang="en-US" dirty="0"/>
              <a:t>Legend has it that Zeus offered a contest between Athena and Poseidon for the possession of Athens. Poseidon raised up his three-pronged trident, smashed it upon the hard rock of the Acropolis and out a salt spring sprang. Athena on the other hand produced an olive tree, its rich fruits bountifully dangling from the branches. This dramatic showdown between the two powerful Olympians was immortalized in stone, depicted on the West pediment sculptures of the Parthenon. </a:t>
            </a:r>
          </a:p>
        </p:txBody>
      </p:sp>
      <p:pic>
        <p:nvPicPr>
          <p:cNvPr id="7" name="Picture Placeholder 6">
            <a:extLst>
              <a:ext uri="{FF2B5EF4-FFF2-40B4-BE49-F238E27FC236}">
                <a16:creationId xmlns:a16="http://schemas.microsoft.com/office/drawing/2014/main" id="{66134028-447B-864F-BEB2-DA0A650EEE8B}"/>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a:stretch/>
        </p:blipFill>
        <p:spPr>
          <a:xfrm>
            <a:off x="7216917" y="1905000"/>
            <a:ext cx="4975084" cy="4952999"/>
          </a:xfrm>
        </p:spPr>
      </p:pic>
      <p:sp>
        <p:nvSpPr>
          <p:cNvPr id="8" name="Text Placeholder 4">
            <a:extLst>
              <a:ext uri="{FF2B5EF4-FFF2-40B4-BE49-F238E27FC236}">
                <a16:creationId xmlns:a16="http://schemas.microsoft.com/office/drawing/2014/main" id="{BE4793BD-AA2D-2472-07E1-F0DB9A79700F}"/>
              </a:ext>
            </a:extLst>
          </p:cNvPr>
          <p:cNvSpPr>
            <a:spLocks noGrp="1"/>
          </p:cNvSpPr>
          <p:nvPr>
            <p:ph type="body" sz="quarter" idx="16"/>
          </p:nvPr>
        </p:nvSpPr>
        <p:spPr>
          <a:xfrm>
            <a:off x="790348" y="238194"/>
            <a:ext cx="8914111" cy="582221"/>
          </a:xfrm>
        </p:spPr>
        <p:txBody>
          <a:bodyPr>
            <a:normAutofit/>
          </a:bodyPr>
          <a:lstStyle/>
          <a:p>
            <a:endParaRPr lang="en-US" sz="3200" dirty="0"/>
          </a:p>
        </p:txBody>
      </p:sp>
      <p:sp>
        <p:nvSpPr>
          <p:cNvPr id="9" name="TextBox 8">
            <a:extLst>
              <a:ext uri="{FF2B5EF4-FFF2-40B4-BE49-F238E27FC236}">
                <a16:creationId xmlns:a16="http://schemas.microsoft.com/office/drawing/2014/main" id="{7D325CA0-4E05-6136-AAB5-D37E0C864482}"/>
              </a:ext>
            </a:extLst>
          </p:cNvPr>
          <p:cNvSpPr txBox="1"/>
          <p:nvPr/>
        </p:nvSpPr>
        <p:spPr>
          <a:xfrm>
            <a:off x="800099" y="916259"/>
            <a:ext cx="9620251" cy="584775"/>
          </a:xfrm>
          <a:prstGeom prst="rect">
            <a:avLst/>
          </a:prstGeom>
          <a:noFill/>
        </p:spPr>
        <p:txBody>
          <a:bodyPr wrap="square" rtlCol="0">
            <a:spAutoFit/>
          </a:bodyPr>
          <a:lstStyle/>
          <a:p>
            <a:r>
              <a:rPr lang="en-US" sz="3200" b="1" dirty="0">
                <a:solidFill>
                  <a:srgbClr val="93C23D"/>
                </a:solidFill>
                <a:effectLst/>
              </a:rPr>
              <a:t>Sacred Olives: Athena's Tree on the Acropolis</a:t>
            </a:r>
          </a:p>
        </p:txBody>
      </p:sp>
    </p:spTree>
    <p:extLst>
      <p:ext uri="{BB962C8B-B14F-4D97-AF65-F5344CB8AC3E}">
        <p14:creationId xmlns:p14="http://schemas.microsoft.com/office/powerpoint/2010/main" val="3285813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78275" y="1382182"/>
            <a:ext cx="4368800" cy="3742267"/>
          </a:xfrm>
        </p:spPr>
        <p:txBody>
          <a:bodyPr>
            <a:normAutofit lnSpcReduction="10000"/>
          </a:bodyPr>
          <a:lstStyle/>
          <a:p>
            <a:r>
              <a:rPr lang="en-US" dirty="0"/>
              <a:t>The olive tree symbolises peace, wisdom, prosperity, health, luck, victory, stability</a:t>
            </a:r>
            <a:r>
              <a:rPr lang="hr-BA" dirty="0"/>
              <a:t>,</a:t>
            </a:r>
            <a:r>
              <a:rPr lang="en-US" dirty="0"/>
              <a:t> and tranquility.</a:t>
            </a:r>
            <a:endParaRPr lang="hr-BA" dirty="0"/>
          </a:p>
          <a:p>
            <a:endParaRPr lang="en-US" dirty="0"/>
          </a:p>
          <a:p>
            <a:r>
              <a:rPr lang="hr-BA" dirty="0"/>
              <a:t>Let’s be inspired by these traits when contemplating leadership inspired by women.</a:t>
            </a:r>
            <a:endParaRPr lang="en-US" dirty="0"/>
          </a:p>
        </p:txBody>
      </p:sp>
    </p:spTree>
    <p:extLst>
      <p:ext uri="{BB962C8B-B14F-4D97-AF65-F5344CB8AC3E}">
        <p14:creationId xmlns:p14="http://schemas.microsoft.com/office/powerpoint/2010/main" val="463810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228307" y="559283"/>
            <a:ext cx="4657767" cy="2561791"/>
          </a:xfrm>
        </p:spPr>
        <p:txBody>
          <a:bodyPr>
            <a:normAutofit/>
          </a:bodyPr>
          <a:lstStyle/>
          <a:p>
            <a:r>
              <a:rPr lang="en-US" sz="4400" dirty="0"/>
              <a:t>Female voice in storytelling – effect on leadership </a:t>
            </a:r>
            <a:endParaRPr lang="en-IE" sz="4400"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dirty="0"/>
              <a:t>0</a:t>
            </a:r>
            <a:r>
              <a:rPr lang="hr-BA" b="1" dirty="0"/>
              <a:t>4</a:t>
            </a:r>
            <a:endParaRPr lang="en-IE" b="1" dirty="0"/>
          </a:p>
        </p:txBody>
      </p:sp>
      <p:pic>
        <p:nvPicPr>
          <p:cNvPr id="8" name="Picture Placeholder 7" descr="People in a meeting">
            <a:extLst>
              <a:ext uri="{FF2B5EF4-FFF2-40B4-BE49-F238E27FC236}">
                <a16:creationId xmlns:a16="http://schemas.microsoft.com/office/drawing/2014/main" id="{78A4B257-A060-4DE2-9A75-666BCC0589FC}"/>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1774386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13"/>
          </p:nvPr>
        </p:nvSpPr>
        <p:spPr>
          <a:xfrm>
            <a:off x="783177" y="943935"/>
            <a:ext cx="4146632" cy="5152065"/>
          </a:xfrm>
        </p:spPr>
        <p:txBody>
          <a:bodyPr>
            <a:noAutofit/>
          </a:bodyPr>
          <a:lstStyle/>
          <a:p>
            <a:pPr>
              <a:buClr>
                <a:srgbClr val="452771"/>
              </a:buClr>
            </a:pPr>
            <a:r>
              <a:rPr lang="hr-BA" sz="2800" dirty="0"/>
              <a:t>The person </a:t>
            </a:r>
            <a:r>
              <a:rPr lang="en-US" sz="2800" dirty="0"/>
              <a:t>makes an emotional connection with the story, and the message is considered genuine.</a:t>
            </a:r>
            <a:endParaRPr lang="hr-BA" sz="2800" dirty="0"/>
          </a:p>
          <a:p>
            <a:pPr>
              <a:buClr>
                <a:srgbClr val="452771"/>
              </a:buClr>
            </a:pPr>
            <a:r>
              <a:rPr lang="hr-BA" sz="2800" dirty="0"/>
              <a:t>People </a:t>
            </a:r>
            <a:r>
              <a:rPr lang="en-US" sz="2800" dirty="0"/>
              <a:t>are more inclined to </a:t>
            </a:r>
            <a:r>
              <a:rPr lang="hr-BA" sz="2800" dirty="0"/>
              <a:t>engage, trust and follow the initiatives </a:t>
            </a:r>
            <a:r>
              <a:rPr lang="en-US" sz="2800" dirty="0"/>
              <a:t>based on the connection they made through the story.</a:t>
            </a:r>
          </a:p>
          <a:p>
            <a:endParaRPr lang="en-US" sz="2800" dirty="0"/>
          </a:p>
        </p:txBody>
      </p:sp>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14"/>
          </p:nvPr>
        </p:nvSpPr>
        <p:spPr>
          <a:xfrm>
            <a:off x="5662650" y="586127"/>
            <a:ext cx="3852411" cy="4970130"/>
          </a:xfrm>
        </p:spPr>
        <p:txBody>
          <a:bodyPr>
            <a:normAutofit/>
          </a:bodyPr>
          <a:lstStyle/>
          <a:p>
            <a:r>
              <a:rPr lang="hr-BA" sz="3600" b="1" dirty="0">
                <a:solidFill>
                  <a:srgbClr val="93C23D"/>
                </a:solidFill>
              </a:rPr>
              <a:t>WHAT IS STORYTELLING?</a:t>
            </a:r>
            <a:endParaRPr lang="en-US" sz="3600" b="1" dirty="0">
              <a:solidFill>
                <a:srgbClr val="93C23D"/>
              </a:solidFill>
            </a:endParaRP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nvPr>
        </p:nvSpPr>
        <p:spPr>
          <a:xfrm>
            <a:off x="5541427" y="2515249"/>
            <a:ext cx="5681866" cy="3041008"/>
          </a:xfrm>
        </p:spPr>
        <p:txBody>
          <a:bodyPr>
            <a:normAutofit/>
          </a:bodyPr>
          <a:lstStyle/>
          <a:p>
            <a:pPr>
              <a:buClr>
                <a:srgbClr val="93C23D"/>
              </a:buClr>
            </a:pPr>
            <a:r>
              <a:rPr lang="en-US" sz="2400" dirty="0">
                <a:solidFill>
                  <a:srgbClr val="09446A"/>
                </a:solidFill>
              </a:rPr>
              <a:t>Storytelling is the process of making a connection with </a:t>
            </a:r>
            <a:r>
              <a:rPr lang="hr-BA" sz="2400" dirty="0">
                <a:solidFill>
                  <a:srgbClr val="09446A"/>
                </a:solidFill>
              </a:rPr>
              <a:t>people, community, employees, public</a:t>
            </a:r>
            <a:endParaRPr lang="en-US" sz="2400" dirty="0">
              <a:solidFill>
                <a:srgbClr val="09446A"/>
              </a:solidFill>
            </a:endParaRPr>
          </a:p>
          <a:p>
            <a:pPr>
              <a:buClr>
                <a:srgbClr val="93C23D"/>
              </a:buClr>
            </a:pPr>
            <a:r>
              <a:rPr lang="en-US" sz="2400" dirty="0">
                <a:solidFill>
                  <a:srgbClr val="09446A"/>
                </a:solidFill>
              </a:rPr>
              <a:t>Through </a:t>
            </a:r>
            <a:r>
              <a:rPr lang="hr-BA" sz="2400" dirty="0">
                <a:solidFill>
                  <a:srgbClr val="09446A"/>
                </a:solidFill>
              </a:rPr>
              <a:t>skillful</a:t>
            </a:r>
            <a:r>
              <a:rPr lang="en-US" sz="2400" dirty="0">
                <a:solidFill>
                  <a:srgbClr val="09446A"/>
                </a:solidFill>
              </a:rPr>
              <a:t> writing, however, a story is created that not only connects with </a:t>
            </a:r>
            <a:r>
              <a:rPr lang="hr-BA" sz="2400" dirty="0">
                <a:solidFill>
                  <a:srgbClr val="09446A"/>
                </a:solidFill>
              </a:rPr>
              <a:t>the target audience</a:t>
            </a:r>
            <a:r>
              <a:rPr lang="en-US" sz="2400" dirty="0">
                <a:solidFill>
                  <a:srgbClr val="09446A"/>
                </a:solidFill>
              </a:rPr>
              <a:t>; it </a:t>
            </a:r>
            <a:r>
              <a:rPr lang="hr-BA" sz="2400" dirty="0">
                <a:solidFill>
                  <a:srgbClr val="09446A"/>
                </a:solidFill>
              </a:rPr>
              <a:t>helps you </a:t>
            </a:r>
            <a:r>
              <a:rPr lang="en-US" sz="2400" dirty="0">
                <a:solidFill>
                  <a:srgbClr val="09446A"/>
                </a:solidFill>
              </a:rPr>
              <a:t>establish</a:t>
            </a:r>
            <a:r>
              <a:rPr lang="hr-BA" sz="2400" dirty="0">
                <a:solidFill>
                  <a:srgbClr val="09446A"/>
                </a:solidFill>
              </a:rPr>
              <a:t> yourself</a:t>
            </a:r>
            <a:r>
              <a:rPr lang="en-US" sz="2400" dirty="0">
                <a:solidFill>
                  <a:srgbClr val="09446A"/>
                </a:solidFill>
              </a:rPr>
              <a:t> as a trusted resource</a:t>
            </a:r>
          </a:p>
          <a:p>
            <a:pPr>
              <a:buClr>
                <a:srgbClr val="93C23D"/>
              </a:buClr>
            </a:pPr>
            <a:endParaRPr lang="en-US" sz="2400" dirty="0"/>
          </a:p>
        </p:txBody>
      </p:sp>
    </p:spTree>
    <p:extLst>
      <p:ext uri="{BB962C8B-B14F-4D97-AF65-F5344CB8AC3E}">
        <p14:creationId xmlns:p14="http://schemas.microsoft.com/office/powerpoint/2010/main" val="3929680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14"/>
          </p:nvPr>
        </p:nvSpPr>
        <p:spPr>
          <a:xfrm>
            <a:off x="5662650" y="586127"/>
            <a:ext cx="5919750" cy="4970130"/>
          </a:xfrm>
        </p:spPr>
        <p:txBody>
          <a:bodyPr>
            <a:normAutofit/>
          </a:bodyPr>
          <a:lstStyle/>
          <a:p>
            <a:r>
              <a:rPr lang="hr-BA" sz="3600" b="1" dirty="0">
                <a:solidFill>
                  <a:srgbClr val="93C23D"/>
                </a:solidFill>
              </a:rPr>
              <a:t>WHAT KIND OF EFFECT DOES STORYTELLING HAVE ON LEADERSHIP?</a:t>
            </a:r>
            <a:endParaRPr lang="en-US" sz="3600" b="1" dirty="0">
              <a:solidFill>
                <a:srgbClr val="93C23D"/>
              </a:solidFill>
            </a:endParaRP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nvPr>
        </p:nvSpPr>
        <p:spPr>
          <a:xfrm>
            <a:off x="5541427" y="2523974"/>
            <a:ext cx="5681866" cy="4970130"/>
          </a:xfrm>
        </p:spPr>
        <p:txBody>
          <a:bodyPr>
            <a:normAutofit/>
          </a:bodyPr>
          <a:lstStyle/>
          <a:p>
            <a:pPr>
              <a:buClr>
                <a:srgbClr val="93C23D"/>
              </a:buClr>
            </a:pPr>
            <a:r>
              <a:rPr lang="en-US" sz="2400" dirty="0">
                <a:solidFill>
                  <a:srgbClr val="09446A"/>
                </a:solidFill>
              </a:rPr>
              <a:t>Self-promotion is a delicate balance. But the alternative—hoping accomplishments speak for themselves and agonizing in silence until someone notices them—does nothing. As female leaders, we need to become fluent, comfortable and authentic in promoting our own achievements.</a:t>
            </a:r>
            <a:endParaRPr lang="en-US" dirty="0"/>
          </a:p>
        </p:txBody>
      </p:sp>
      <p:sp>
        <p:nvSpPr>
          <p:cNvPr id="5" name="TextBox 4">
            <a:extLst>
              <a:ext uri="{FF2B5EF4-FFF2-40B4-BE49-F238E27FC236}">
                <a16:creationId xmlns:a16="http://schemas.microsoft.com/office/drawing/2014/main" id="{75FE01FA-6E52-D2D7-193C-512A8CA7B7E3}"/>
              </a:ext>
            </a:extLst>
          </p:cNvPr>
          <p:cNvSpPr txBox="1"/>
          <p:nvPr/>
        </p:nvSpPr>
        <p:spPr>
          <a:xfrm>
            <a:off x="5666673" y="5888251"/>
            <a:ext cx="5431373" cy="415498"/>
          </a:xfrm>
          <a:prstGeom prst="rect">
            <a:avLst/>
          </a:prstGeom>
          <a:noFill/>
        </p:spPr>
        <p:txBody>
          <a:bodyPr wrap="square" rtlCol="0">
            <a:spAutoFit/>
          </a:bodyPr>
          <a:lstStyle/>
          <a:p>
            <a:r>
              <a:rPr lang="hr-BA" sz="1050" dirty="0"/>
              <a:t>SOURCE: </a:t>
            </a:r>
            <a:r>
              <a:rPr lang="hr-BA" sz="1050" dirty="0">
                <a:hlinkClick r:id="rId2"/>
              </a:rPr>
              <a:t>https://www.leadershipstorylab.com/2018-03-08-4-reasons-women-should-tell-more-stories-about-themselves-from-glass-hammer/</a:t>
            </a:r>
            <a:r>
              <a:rPr lang="hr-BA" sz="1050" dirty="0"/>
              <a:t> </a:t>
            </a:r>
            <a:endParaRPr lang="en-US" sz="1050" dirty="0"/>
          </a:p>
        </p:txBody>
      </p:sp>
      <p:sp>
        <p:nvSpPr>
          <p:cNvPr id="8" name="Text Placeholder 1">
            <a:extLst>
              <a:ext uri="{FF2B5EF4-FFF2-40B4-BE49-F238E27FC236}">
                <a16:creationId xmlns:a16="http://schemas.microsoft.com/office/drawing/2014/main" id="{D4FF6EBB-50AE-D4DE-145C-45625B091D9A}"/>
              </a:ext>
            </a:extLst>
          </p:cNvPr>
          <p:cNvSpPr>
            <a:spLocks noGrp="1"/>
          </p:cNvSpPr>
          <p:nvPr>
            <p:ph type="body" sz="quarter" idx="13"/>
          </p:nvPr>
        </p:nvSpPr>
        <p:spPr>
          <a:xfrm>
            <a:off x="471948" y="694282"/>
            <a:ext cx="4621162" cy="5152065"/>
          </a:xfrm>
        </p:spPr>
        <p:txBody>
          <a:bodyPr>
            <a:noAutofit/>
          </a:bodyPr>
          <a:lstStyle/>
          <a:p>
            <a:pPr>
              <a:buClr>
                <a:schemeClr val="bg1"/>
              </a:buClr>
            </a:pPr>
            <a:r>
              <a:rPr lang="hr-BA" sz="2400" dirty="0"/>
              <a:t>T</a:t>
            </a:r>
            <a:r>
              <a:rPr lang="en-US" sz="2400" dirty="0"/>
              <a:t>his is where storytelling can help female leaders. Here’s how</a:t>
            </a:r>
            <a:r>
              <a:rPr lang="hr-BA" sz="2400" dirty="0"/>
              <a:t>:</a:t>
            </a:r>
          </a:p>
          <a:p>
            <a:pPr marL="457200" indent="-457200">
              <a:buClr>
                <a:schemeClr val="bg1"/>
              </a:buClr>
              <a:buFont typeface="+mj-lt"/>
              <a:buAutoNum type="arabicPeriod"/>
            </a:pPr>
            <a:r>
              <a:rPr lang="en-US" sz="2200" dirty="0"/>
              <a:t>Remember stories of you are NOT about you</a:t>
            </a:r>
            <a:r>
              <a:rPr lang="hr-BA" sz="2200" dirty="0"/>
              <a:t>, stories connect the dots, and your story can help someone else, inspire and supercharge your social mission. </a:t>
            </a:r>
            <a:r>
              <a:rPr lang="en-US" sz="2200" dirty="0"/>
              <a:t>So, in telling a story about an achievement, reflect on the experiences that most people share.</a:t>
            </a:r>
            <a:endParaRPr lang="hr-BA" sz="2200" dirty="0"/>
          </a:p>
          <a:p>
            <a:pPr marL="457200" indent="-457200">
              <a:buClr>
                <a:schemeClr val="bg1"/>
              </a:buClr>
              <a:buFont typeface="+mj-lt"/>
              <a:buAutoNum type="arabicPeriod"/>
            </a:pPr>
            <a:r>
              <a:rPr lang="hr-BA" sz="2200" dirty="0"/>
              <a:t>Use three acts: explain the challenge, how you resolved it, and make the point for takeaway.</a:t>
            </a:r>
          </a:p>
          <a:p>
            <a:pPr marL="457200" indent="-457200">
              <a:buClr>
                <a:schemeClr val="bg1"/>
              </a:buClr>
              <a:buFont typeface="+mj-lt"/>
              <a:buAutoNum type="arabicPeriod"/>
            </a:pPr>
            <a:r>
              <a:rPr lang="hr-BA" sz="2200" dirty="0"/>
              <a:t>Seek feedback – it’s your time to listen.</a:t>
            </a:r>
            <a:endParaRPr lang="en-US" sz="2200" dirty="0"/>
          </a:p>
          <a:p>
            <a:pPr>
              <a:buClr>
                <a:srgbClr val="452771"/>
              </a:buClr>
            </a:pPr>
            <a:endParaRPr lang="en-US" sz="2300" dirty="0"/>
          </a:p>
        </p:txBody>
      </p:sp>
    </p:spTree>
    <p:extLst>
      <p:ext uri="{BB962C8B-B14F-4D97-AF65-F5344CB8AC3E}">
        <p14:creationId xmlns:p14="http://schemas.microsoft.com/office/powerpoint/2010/main" val="2445410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13"/>
          </p:nvPr>
        </p:nvSpPr>
        <p:spPr>
          <a:xfrm>
            <a:off x="471948" y="694282"/>
            <a:ext cx="4621162" cy="5152065"/>
          </a:xfrm>
        </p:spPr>
        <p:txBody>
          <a:bodyPr>
            <a:noAutofit/>
          </a:bodyPr>
          <a:lstStyle/>
          <a:p>
            <a:pPr algn="ctr">
              <a:buClr>
                <a:srgbClr val="452771"/>
              </a:buClr>
            </a:pPr>
            <a:r>
              <a:rPr lang="hr-BA" sz="4000" dirty="0"/>
              <a:t>      Interesting fact:</a:t>
            </a:r>
          </a:p>
          <a:p>
            <a:pPr>
              <a:buClr>
                <a:srgbClr val="452771"/>
              </a:buClr>
            </a:pPr>
            <a:endParaRPr lang="hr-BA" sz="2300" dirty="0"/>
          </a:p>
          <a:p>
            <a:pPr>
              <a:buClr>
                <a:srgbClr val="452771"/>
              </a:buClr>
            </a:pPr>
            <a:r>
              <a:rPr lang="hr-BA" sz="2400" dirty="0"/>
              <a:t>W</a:t>
            </a:r>
            <a:r>
              <a:rPr lang="en-US" sz="2400" dirty="0"/>
              <a:t>omen are interrupted significantly more often than men, according to more than four decades’ worth of research. In 1975, University of California sociologists Don Zimmerman and Candace West recorded 31 conversations in public places like coffee shops and drug stores. In the male-female conversations, the researchers noted 48 total interruptions. Men perpetrated all but two of them.</a:t>
            </a:r>
            <a:endParaRPr lang="en-US" sz="4000" dirty="0"/>
          </a:p>
        </p:txBody>
      </p:sp>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14"/>
          </p:nvPr>
        </p:nvSpPr>
        <p:spPr>
          <a:xfrm>
            <a:off x="5662650" y="586127"/>
            <a:ext cx="5919750" cy="4970130"/>
          </a:xfrm>
        </p:spPr>
        <p:txBody>
          <a:bodyPr>
            <a:normAutofit/>
          </a:bodyPr>
          <a:lstStyle/>
          <a:p>
            <a:r>
              <a:rPr lang="hr-BA" sz="3600" b="1" dirty="0">
                <a:solidFill>
                  <a:srgbClr val="93C23D"/>
                </a:solidFill>
              </a:rPr>
              <a:t>ARE FEMALE VOICES HEARD ENOUGH?</a:t>
            </a:r>
            <a:endParaRPr lang="en-US" sz="3600" b="1" dirty="0">
              <a:solidFill>
                <a:srgbClr val="93C23D"/>
              </a:solidFill>
            </a:endParaRP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nvPr>
        </p:nvSpPr>
        <p:spPr>
          <a:xfrm>
            <a:off x="5541427" y="2002864"/>
            <a:ext cx="5681866" cy="4970130"/>
          </a:xfrm>
        </p:spPr>
        <p:txBody>
          <a:bodyPr>
            <a:normAutofit/>
          </a:bodyPr>
          <a:lstStyle/>
          <a:p>
            <a:pPr marL="0" indent="0">
              <a:buClr>
                <a:srgbClr val="93C23D"/>
              </a:buClr>
              <a:buNone/>
            </a:pPr>
            <a:r>
              <a:rPr lang="hr-BA" dirty="0">
                <a:solidFill>
                  <a:srgbClr val="09446A"/>
                </a:solidFill>
              </a:rPr>
              <a:t>Let us pose the question to answer the question above:</a:t>
            </a:r>
          </a:p>
          <a:p>
            <a:pPr marL="0" indent="0">
              <a:buClr>
                <a:srgbClr val="93C23D"/>
              </a:buClr>
              <a:buNone/>
            </a:pPr>
            <a:r>
              <a:rPr lang="hr-BA" dirty="0">
                <a:solidFill>
                  <a:srgbClr val="09446A"/>
                </a:solidFill>
              </a:rPr>
              <a:t>W</a:t>
            </a:r>
            <a:r>
              <a:rPr lang="en-US" dirty="0">
                <a:solidFill>
                  <a:srgbClr val="09446A"/>
                </a:solidFill>
              </a:rPr>
              <a:t>hy, if </a:t>
            </a:r>
            <a:r>
              <a:rPr lang="en-US" dirty="0">
                <a:solidFill>
                  <a:srgbClr val="93C23D"/>
                </a:solidFill>
              </a:rPr>
              <a:t>women make up 55% </a:t>
            </a:r>
            <a:r>
              <a:rPr lang="en-US" dirty="0">
                <a:solidFill>
                  <a:srgbClr val="09446A"/>
                </a:solidFill>
              </a:rPr>
              <a:t>of the European population, do they </a:t>
            </a:r>
            <a:r>
              <a:rPr lang="en-US" dirty="0">
                <a:solidFill>
                  <a:srgbClr val="93C23D"/>
                </a:solidFill>
              </a:rPr>
              <a:t>still only constitute less than 40% of speakers at policy debates </a:t>
            </a:r>
            <a:r>
              <a:rPr lang="en-US" dirty="0">
                <a:solidFill>
                  <a:srgbClr val="09446A"/>
                </a:solidFill>
              </a:rPr>
              <a:t>at think tanks across Europe (source: Open society Foundation, 2019, and Ashoka Foundation, 2016-2019)?</a:t>
            </a:r>
          </a:p>
        </p:txBody>
      </p:sp>
      <p:pic>
        <p:nvPicPr>
          <p:cNvPr id="6" name="Graphic 5" descr="Lights On with solid fill">
            <a:extLst>
              <a:ext uri="{FF2B5EF4-FFF2-40B4-BE49-F238E27FC236}">
                <a16:creationId xmlns:a16="http://schemas.microsoft.com/office/drawing/2014/main" id="{9E682F4A-51DB-99A0-B728-0CD082F7E6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948" y="586127"/>
            <a:ext cx="914400" cy="914400"/>
          </a:xfrm>
          <a:prstGeom prst="rect">
            <a:avLst/>
          </a:prstGeom>
        </p:spPr>
      </p:pic>
      <p:sp>
        <p:nvSpPr>
          <p:cNvPr id="7" name="TextBox 6">
            <a:extLst>
              <a:ext uri="{FF2B5EF4-FFF2-40B4-BE49-F238E27FC236}">
                <a16:creationId xmlns:a16="http://schemas.microsoft.com/office/drawing/2014/main" id="{70DC603C-4879-6E4C-5FA4-69995516DF68}"/>
              </a:ext>
            </a:extLst>
          </p:cNvPr>
          <p:cNvSpPr txBox="1"/>
          <p:nvPr/>
        </p:nvSpPr>
        <p:spPr>
          <a:xfrm>
            <a:off x="471948" y="6627168"/>
            <a:ext cx="3845925" cy="230832"/>
          </a:xfrm>
          <a:prstGeom prst="rect">
            <a:avLst/>
          </a:prstGeom>
          <a:noFill/>
        </p:spPr>
        <p:txBody>
          <a:bodyPr wrap="none" rtlCol="0">
            <a:spAutoFit/>
          </a:bodyPr>
          <a:lstStyle/>
          <a:p>
            <a:r>
              <a:rPr lang="hr-BA" sz="900" dirty="0"/>
              <a:t>SOURCE: </a:t>
            </a:r>
            <a:r>
              <a:rPr lang="hr-BA" sz="900" dirty="0">
                <a:hlinkClick r:id="rId4"/>
              </a:rPr>
              <a:t>https://leader.pubs.asha.org/doi/10.1044/leader.FTR1.24022019.44</a:t>
            </a:r>
            <a:r>
              <a:rPr lang="hr-BA" sz="900" dirty="0"/>
              <a:t> </a:t>
            </a:r>
            <a:endParaRPr lang="en-US" sz="900" dirty="0"/>
          </a:p>
        </p:txBody>
      </p:sp>
    </p:spTree>
    <p:extLst>
      <p:ext uri="{BB962C8B-B14F-4D97-AF65-F5344CB8AC3E}">
        <p14:creationId xmlns:p14="http://schemas.microsoft.com/office/powerpoint/2010/main" val="277793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0C99F2-27D5-0C40-8737-660C3AC28834}"/>
              </a:ext>
            </a:extLst>
          </p:cNvPr>
          <p:cNvSpPr>
            <a:spLocks noGrp="1"/>
          </p:cNvSpPr>
          <p:nvPr>
            <p:ph type="body" sz="quarter" idx="20"/>
          </p:nvPr>
        </p:nvSpPr>
        <p:spPr>
          <a:xfrm>
            <a:off x="405961" y="381000"/>
            <a:ext cx="4635939" cy="5052788"/>
          </a:xfrm>
        </p:spPr>
        <p:txBody>
          <a:bodyPr>
            <a:normAutofit/>
          </a:bodyPr>
          <a:lstStyle/>
          <a:p>
            <a:pPr marL="0" indent="0"/>
            <a:r>
              <a:rPr lang="hr-BA" sz="2100" i="1" dirty="0"/>
              <a:t>„</a:t>
            </a:r>
            <a:r>
              <a:rPr lang="en-US" sz="2100" i="1" dirty="0"/>
              <a:t>I know so many women who introduce themselves as though they are apologizing for something. When I’m one-on-one with them, they sparkle. They glow. But then a stranger asks them, “What do you do?” and it’s like the lights go out. No more glow. No more sparkle. They mumble their answer, throwing it away— apologizing, it seems, for taking up your time.</a:t>
            </a:r>
          </a:p>
          <a:p>
            <a:pPr marL="0" indent="0"/>
            <a:endParaRPr lang="en-US" sz="2100" i="1" dirty="0"/>
          </a:p>
          <a:p>
            <a:pPr marL="0" indent="0"/>
            <a:r>
              <a:rPr lang="en-US" sz="2100" i="1" dirty="0"/>
              <a:t>Why is this?</a:t>
            </a:r>
            <a:r>
              <a:rPr lang="hr-BA" sz="2100" i="1" dirty="0"/>
              <a:t>”</a:t>
            </a:r>
            <a:endParaRPr lang="en-US" sz="2100" i="1" dirty="0"/>
          </a:p>
        </p:txBody>
      </p:sp>
      <p:pic>
        <p:nvPicPr>
          <p:cNvPr id="5" name="Picture Placeholder 4">
            <a:extLst>
              <a:ext uri="{FF2B5EF4-FFF2-40B4-BE49-F238E27FC236}">
                <a16:creationId xmlns:a16="http://schemas.microsoft.com/office/drawing/2014/main" id="{CE7D767D-E34D-2D4F-BA2D-95FA4ED03D3B}"/>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a:stretch>
            <a:fillRect/>
          </a:stretch>
        </p:blipFill>
        <p:spPr/>
      </p:pic>
      <p:sp>
        <p:nvSpPr>
          <p:cNvPr id="12" name="Text Placeholder 6">
            <a:extLst>
              <a:ext uri="{FF2B5EF4-FFF2-40B4-BE49-F238E27FC236}">
                <a16:creationId xmlns:a16="http://schemas.microsoft.com/office/drawing/2014/main" id="{6B7CED72-D0BD-A447-86EF-130FA8256AA4}"/>
              </a:ext>
            </a:extLst>
          </p:cNvPr>
          <p:cNvSpPr txBox="1">
            <a:spLocks/>
          </p:cNvSpPr>
          <p:nvPr/>
        </p:nvSpPr>
        <p:spPr>
          <a:xfrm>
            <a:off x="2025210" y="5139876"/>
            <a:ext cx="6591739" cy="674912"/>
          </a:xfrm>
          <a:prstGeom prst="rect">
            <a:avLst/>
          </a:prstGeom>
          <a:solidFill>
            <a:srgbClr val="80318E"/>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hr-BA" sz="3200" dirty="0"/>
              <a:t>By </a:t>
            </a:r>
            <a:r>
              <a:rPr lang="en-US" sz="3200" dirty="0"/>
              <a:t>Amanda Hirsch</a:t>
            </a:r>
            <a:r>
              <a:rPr lang="hr-BA" sz="3200" dirty="0"/>
              <a:t>, click </a:t>
            </a:r>
            <a:r>
              <a:rPr lang="hr-BA" sz="3200" dirty="0">
                <a:hlinkClick r:id="rId3"/>
              </a:rPr>
              <a:t>HERE</a:t>
            </a:r>
            <a:r>
              <a:rPr lang="hr-BA" sz="3200" dirty="0"/>
              <a:t> to read</a:t>
            </a:r>
            <a:endParaRPr lang="en-US" sz="3200" dirty="0"/>
          </a:p>
        </p:txBody>
      </p:sp>
      <p:sp>
        <p:nvSpPr>
          <p:cNvPr id="14" name="Text Placeholder 6">
            <a:extLst>
              <a:ext uri="{FF2B5EF4-FFF2-40B4-BE49-F238E27FC236}">
                <a16:creationId xmlns:a16="http://schemas.microsoft.com/office/drawing/2014/main" id="{646CF875-C11F-924D-9526-F93F0E21CE88}"/>
              </a:ext>
            </a:extLst>
          </p:cNvPr>
          <p:cNvSpPr txBox="1">
            <a:spLocks/>
          </p:cNvSpPr>
          <p:nvPr/>
        </p:nvSpPr>
        <p:spPr>
          <a:xfrm>
            <a:off x="1028261" y="4524824"/>
            <a:ext cx="6493416" cy="674912"/>
          </a:xfrm>
          <a:prstGeom prst="rect">
            <a:avLst/>
          </a:prstGeom>
          <a:solidFill>
            <a:srgbClr val="80318E"/>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200" b="1" dirty="0"/>
              <a:t>Why Women Must Tell Their Stories</a:t>
            </a:r>
          </a:p>
        </p:txBody>
      </p:sp>
    </p:spTree>
    <p:extLst>
      <p:ext uri="{BB962C8B-B14F-4D97-AF65-F5344CB8AC3E}">
        <p14:creationId xmlns:p14="http://schemas.microsoft.com/office/powerpoint/2010/main" val="4080504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8235400" y="1088986"/>
            <a:ext cx="3807100" cy="3915631"/>
          </a:xfrm>
        </p:spPr>
        <p:txBody>
          <a:bodyPr>
            <a:normAutofit fontScale="92500" lnSpcReduction="20000"/>
          </a:bodyPr>
          <a:lstStyle/>
          <a:p>
            <a:endParaRPr lang="en-US" dirty="0"/>
          </a:p>
          <a:p>
            <a:r>
              <a:rPr lang="hr-BA" dirty="0"/>
              <a:t>„</a:t>
            </a:r>
            <a:r>
              <a:rPr lang="en-US" dirty="0"/>
              <a:t>Words bring us together, and silence separates us, leaves us bereft of the help or solidarity or just communion that speech can solicit or elicit</a:t>
            </a:r>
            <a:endParaRPr lang="hr-BA" dirty="0"/>
          </a:p>
          <a:p>
            <a:r>
              <a:rPr lang="hr-BA" dirty="0"/>
              <a:t>.....</a:t>
            </a:r>
            <a:r>
              <a:rPr lang="en-US" dirty="0"/>
              <a:t> </a:t>
            </a:r>
            <a:endParaRPr lang="hr-BA" dirty="0"/>
          </a:p>
          <a:p>
            <a:r>
              <a:rPr lang="en-US" dirty="0"/>
              <a:t>Stories save your life. And stories are your life.</a:t>
            </a:r>
            <a:r>
              <a:rPr lang="hr-BA" dirty="0"/>
              <a:t>”</a:t>
            </a:r>
            <a:endParaRPr lang="en-US" dirty="0"/>
          </a:p>
        </p:txBody>
      </p:sp>
      <p:sp>
        <p:nvSpPr>
          <p:cNvPr id="2" name="TextBox 1">
            <a:extLst>
              <a:ext uri="{FF2B5EF4-FFF2-40B4-BE49-F238E27FC236}">
                <a16:creationId xmlns:a16="http://schemas.microsoft.com/office/drawing/2014/main" id="{7C114125-3614-B2CE-C322-694F69F98ECC}"/>
              </a:ext>
            </a:extLst>
          </p:cNvPr>
          <p:cNvSpPr txBox="1"/>
          <p:nvPr/>
        </p:nvSpPr>
        <p:spPr>
          <a:xfrm>
            <a:off x="4725703" y="123813"/>
            <a:ext cx="3277755" cy="3108543"/>
          </a:xfrm>
          <a:prstGeom prst="rect">
            <a:avLst/>
          </a:prstGeom>
          <a:noFill/>
        </p:spPr>
        <p:txBody>
          <a:bodyPr wrap="square" rtlCol="0">
            <a:spAutoFit/>
          </a:bodyPr>
          <a:lstStyle/>
          <a:p>
            <a:r>
              <a:rPr lang="en-US" sz="2800" b="1" dirty="0">
                <a:solidFill>
                  <a:srgbClr val="09446A"/>
                </a:solidFill>
              </a:rPr>
              <a:t>Silence and powerlessness go hand in hand – women’s voices must be heard</a:t>
            </a:r>
          </a:p>
          <a:p>
            <a:r>
              <a:rPr lang="hr-BA" sz="2800" dirty="0"/>
              <a:t>By </a:t>
            </a:r>
            <a:r>
              <a:rPr lang="en-US" sz="2800" dirty="0"/>
              <a:t>Rebecca Solnit</a:t>
            </a:r>
          </a:p>
          <a:p>
            <a:endParaRPr lang="en-US" sz="2800" dirty="0"/>
          </a:p>
        </p:txBody>
      </p:sp>
      <p:pic>
        <p:nvPicPr>
          <p:cNvPr id="7" name="Picture 6">
            <a:hlinkClick r:id="rId2"/>
            <a:extLst>
              <a:ext uri="{FF2B5EF4-FFF2-40B4-BE49-F238E27FC236}">
                <a16:creationId xmlns:a16="http://schemas.microsoft.com/office/drawing/2014/main" id="{6E4F74B5-9BAE-4760-9406-C4C1EFFC84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303925" cy="6858000"/>
          </a:xfrm>
          <a:prstGeom prst="rect">
            <a:avLst/>
          </a:prstGeom>
          <a:ln>
            <a:noFill/>
          </a:ln>
          <a:effectLst>
            <a:outerShdw blurRad="292100" dist="139700" dir="2700000" algn="tl" rotWithShape="0">
              <a:srgbClr val="333333">
                <a:alpha val="65000"/>
              </a:srgbClr>
            </a:outerShdw>
          </a:effectLst>
        </p:spPr>
      </p:pic>
      <p:pic>
        <p:nvPicPr>
          <p:cNvPr id="4" name="Graphic 3" descr="Line arrow: Clockwise curve with solid fill">
            <a:extLst>
              <a:ext uri="{FF2B5EF4-FFF2-40B4-BE49-F238E27FC236}">
                <a16:creationId xmlns:a16="http://schemas.microsoft.com/office/drawing/2014/main" id="{0D6F0924-E0C5-26C8-2EC5-387BE211BB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181600" y="2971800"/>
            <a:ext cx="914400" cy="914400"/>
          </a:xfrm>
          <a:prstGeom prst="rect">
            <a:avLst/>
          </a:prstGeom>
        </p:spPr>
      </p:pic>
      <p:sp>
        <p:nvSpPr>
          <p:cNvPr id="6" name="TextBox 5">
            <a:extLst>
              <a:ext uri="{FF2B5EF4-FFF2-40B4-BE49-F238E27FC236}">
                <a16:creationId xmlns:a16="http://schemas.microsoft.com/office/drawing/2014/main" id="{3FF939E5-E969-FEAA-E7D3-9338E3E3ACCB}"/>
              </a:ext>
            </a:extLst>
          </p:cNvPr>
          <p:cNvSpPr txBox="1"/>
          <p:nvPr/>
        </p:nvSpPr>
        <p:spPr>
          <a:xfrm>
            <a:off x="4920037" y="3915695"/>
            <a:ext cx="2320413" cy="1569660"/>
          </a:xfrm>
          <a:prstGeom prst="rect">
            <a:avLst/>
          </a:prstGeom>
          <a:noFill/>
        </p:spPr>
        <p:txBody>
          <a:bodyPr wrap="square" rtlCol="0">
            <a:spAutoFit/>
          </a:bodyPr>
          <a:lstStyle/>
          <a:p>
            <a:r>
              <a:rPr lang="hr-BA" sz="2400" b="1" dirty="0">
                <a:solidFill>
                  <a:srgbClr val="93C23D"/>
                </a:solidFill>
              </a:rPr>
              <a:t>CTRL+CLICK on the image to read the full article</a:t>
            </a:r>
            <a:endParaRPr lang="en-US" sz="2400" b="1" dirty="0">
              <a:solidFill>
                <a:srgbClr val="93C23D"/>
              </a:solidFill>
            </a:endParaRPr>
          </a:p>
        </p:txBody>
      </p:sp>
    </p:spTree>
    <p:extLst>
      <p:ext uri="{BB962C8B-B14F-4D97-AF65-F5344CB8AC3E}">
        <p14:creationId xmlns:p14="http://schemas.microsoft.com/office/powerpoint/2010/main" val="2965563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152107" y="-352193"/>
            <a:ext cx="4451895" cy="3337612"/>
          </a:xfrm>
        </p:spPr>
        <p:txBody>
          <a:bodyPr>
            <a:normAutofit/>
          </a:bodyPr>
          <a:lstStyle/>
          <a:p>
            <a:r>
              <a:rPr lang="en-US" dirty="0"/>
              <a:t>Gender </a:t>
            </a:r>
            <a:r>
              <a:rPr lang="hr-BA" dirty="0"/>
              <a:t>stereotypes </a:t>
            </a:r>
            <a:r>
              <a:rPr lang="en-US" dirty="0"/>
              <a:t>and leadership </a:t>
            </a:r>
            <a:endParaRPr lang="hr-BA"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dirty="0"/>
              <a:t>01</a:t>
            </a:r>
            <a:endParaRPr lang="en-IE" b="1" dirty="0"/>
          </a:p>
        </p:txBody>
      </p:sp>
      <p:pic>
        <p:nvPicPr>
          <p:cNvPr id="8" name="Picture Placeholder 7">
            <a:extLst>
              <a:ext uri="{FF2B5EF4-FFF2-40B4-BE49-F238E27FC236}">
                <a16:creationId xmlns:a16="http://schemas.microsoft.com/office/drawing/2014/main" id="{E347A69A-4C41-4932-83D7-0D1E99ACBE5E}"/>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t="-168"/>
          <a:stretch/>
        </p:blipFill>
        <p:spPr>
          <a:xfrm>
            <a:off x="6756402" y="1141712"/>
            <a:ext cx="5435599" cy="5706715"/>
          </a:xfrm>
        </p:spPr>
      </p:pic>
    </p:spTree>
    <p:extLst>
      <p:ext uri="{BB962C8B-B14F-4D97-AF65-F5344CB8AC3E}">
        <p14:creationId xmlns:p14="http://schemas.microsoft.com/office/powerpoint/2010/main" val="744645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5CCCA7-7D39-C1B7-BDB0-FDCEBA392C9D}"/>
              </a:ext>
            </a:extLst>
          </p:cNvPr>
          <p:cNvSpPr>
            <a:spLocks noGrp="1"/>
          </p:cNvSpPr>
          <p:nvPr>
            <p:ph type="body" sz="quarter" idx="18"/>
          </p:nvPr>
        </p:nvSpPr>
        <p:spPr>
          <a:xfrm>
            <a:off x="810914" y="1966561"/>
            <a:ext cx="10834986" cy="3856390"/>
          </a:xfrm>
        </p:spPr>
        <p:txBody>
          <a:bodyPr>
            <a:normAutofit lnSpcReduction="10000"/>
          </a:bodyPr>
          <a:lstStyle/>
          <a:p>
            <a:pPr marL="457200" indent="-457200">
              <a:buFont typeface="+mj-lt"/>
              <a:buAutoNum type="arabicPeriod"/>
            </a:pPr>
            <a:r>
              <a:rPr lang="en-US" dirty="0"/>
              <a:t>Has a diverse group of women been identified and invited?</a:t>
            </a:r>
          </a:p>
          <a:p>
            <a:pPr marL="457200" indent="-457200">
              <a:buFont typeface="+mj-lt"/>
              <a:buAutoNum type="arabicPeriod"/>
            </a:pPr>
            <a:r>
              <a:rPr lang="en-US" dirty="0"/>
              <a:t>Have you considered what assumptions you might be making when identifying groups to</a:t>
            </a:r>
            <a:r>
              <a:rPr lang="hr-BA" dirty="0"/>
              <a:t> </a:t>
            </a:r>
            <a:r>
              <a:rPr lang="en-US" dirty="0"/>
              <a:t>consult, based on traditional roles of women and men?</a:t>
            </a:r>
          </a:p>
          <a:p>
            <a:pPr marL="457200" indent="-457200">
              <a:buFont typeface="+mj-lt"/>
              <a:buAutoNum type="arabicPeriod"/>
            </a:pPr>
            <a:r>
              <a:rPr lang="en-US" dirty="0"/>
              <a:t>Has every possible effort been made to reach women who are disadvantaged or marginalised?</a:t>
            </a:r>
          </a:p>
          <a:p>
            <a:pPr marL="457200" indent="-457200">
              <a:buFont typeface="+mj-lt"/>
              <a:buAutoNum type="arabicPeriod"/>
            </a:pPr>
            <a:r>
              <a:rPr lang="en-US" dirty="0"/>
              <a:t>Have you considered how women may be affected by the plans in question?</a:t>
            </a:r>
          </a:p>
          <a:p>
            <a:pPr marL="457200" indent="-457200">
              <a:buFont typeface="+mj-lt"/>
              <a:buAutoNum type="arabicPeriod"/>
            </a:pPr>
            <a:r>
              <a:rPr lang="en-US" dirty="0"/>
              <a:t>Have you assessed how relevant budgets, policies</a:t>
            </a:r>
            <a:r>
              <a:rPr lang="hr-BA" dirty="0"/>
              <a:t>,</a:t>
            </a:r>
            <a:r>
              <a:rPr lang="en-US" dirty="0"/>
              <a:t> or programmes </a:t>
            </a:r>
            <a:r>
              <a:rPr lang="hr-BA" dirty="0"/>
              <a:t>impact </a:t>
            </a:r>
            <a:r>
              <a:rPr lang="en-US" dirty="0"/>
              <a:t>women?</a:t>
            </a:r>
          </a:p>
          <a:p>
            <a:pPr marL="457200" indent="-457200">
              <a:buFont typeface="+mj-lt"/>
              <a:buAutoNum type="arabicPeriod"/>
            </a:pPr>
            <a:r>
              <a:rPr lang="en-US" dirty="0"/>
              <a:t>Have the findings of this assessment been shared with those being consulted?</a:t>
            </a:r>
          </a:p>
          <a:p>
            <a:pPr marL="457200" indent="-457200">
              <a:buFont typeface="+mj-lt"/>
              <a:buAutoNum type="arabicPeriod"/>
            </a:pPr>
            <a:r>
              <a:rPr lang="en-US" dirty="0"/>
              <a:t>Have participants been informed about why a consultation is necessary?</a:t>
            </a:r>
          </a:p>
        </p:txBody>
      </p:sp>
      <p:sp>
        <p:nvSpPr>
          <p:cNvPr id="3" name="Text Placeholder 2">
            <a:extLst>
              <a:ext uri="{FF2B5EF4-FFF2-40B4-BE49-F238E27FC236}">
                <a16:creationId xmlns:a16="http://schemas.microsoft.com/office/drawing/2014/main" id="{34C74DEA-E42B-8230-5396-D29F43D8CE96}"/>
              </a:ext>
            </a:extLst>
          </p:cNvPr>
          <p:cNvSpPr>
            <a:spLocks noGrp="1"/>
          </p:cNvSpPr>
          <p:nvPr>
            <p:ph type="body" sz="quarter" idx="16"/>
          </p:nvPr>
        </p:nvSpPr>
        <p:spPr>
          <a:xfrm>
            <a:off x="734713" y="731461"/>
            <a:ext cx="10834985" cy="821114"/>
          </a:xfrm>
        </p:spPr>
        <p:txBody>
          <a:bodyPr>
            <a:normAutofit fontScale="85000" lnSpcReduction="20000"/>
          </a:bodyPr>
          <a:lstStyle/>
          <a:p>
            <a:pPr algn="ctr"/>
            <a:r>
              <a:rPr lang="hr-BA" dirty="0"/>
              <a:t>If you want to boost the participation of women in the activities you are organising, here is a helpful CHECKLIST</a:t>
            </a:r>
            <a:endParaRPr lang="en-US" dirty="0"/>
          </a:p>
        </p:txBody>
      </p:sp>
    </p:spTree>
    <p:extLst>
      <p:ext uri="{BB962C8B-B14F-4D97-AF65-F5344CB8AC3E}">
        <p14:creationId xmlns:p14="http://schemas.microsoft.com/office/powerpoint/2010/main" val="2816151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5CCCA7-7D39-C1B7-BDB0-FDCEBA392C9D}"/>
              </a:ext>
            </a:extLst>
          </p:cNvPr>
          <p:cNvSpPr>
            <a:spLocks noGrp="1"/>
          </p:cNvSpPr>
          <p:nvPr>
            <p:ph type="body" sz="quarter" idx="18"/>
          </p:nvPr>
        </p:nvSpPr>
        <p:spPr>
          <a:xfrm>
            <a:off x="810914" y="1966560"/>
            <a:ext cx="10834986" cy="4338989"/>
          </a:xfrm>
        </p:spPr>
        <p:txBody>
          <a:bodyPr>
            <a:normAutofit lnSpcReduction="10000"/>
          </a:bodyPr>
          <a:lstStyle/>
          <a:p>
            <a:pPr marL="457200" indent="-457200">
              <a:buFont typeface="+mj-lt"/>
              <a:buAutoNum type="arabicPeriod" startAt="8"/>
            </a:pPr>
            <a:r>
              <a:rPr lang="en-US" dirty="0">
                <a:solidFill>
                  <a:srgbClr val="80318E"/>
                </a:solidFill>
              </a:rPr>
              <a:t>Have participants been told about the potential for change by contributing their suggestions?</a:t>
            </a:r>
          </a:p>
          <a:p>
            <a:pPr marL="457200" indent="-457200">
              <a:buFont typeface="+mj-lt"/>
              <a:buAutoNum type="arabicPeriod" startAt="8"/>
            </a:pPr>
            <a:r>
              <a:rPr lang="en-US" dirty="0">
                <a:solidFill>
                  <a:srgbClr val="80318E"/>
                </a:solidFill>
              </a:rPr>
              <a:t>Have participants been told how they can access updates or feedback on their contributions?</a:t>
            </a:r>
          </a:p>
          <a:p>
            <a:pPr marL="457200" indent="-457200">
              <a:buFont typeface="+mj-lt"/>
              <a:buAutoNum type="arabicPeriod" startAt="8"/>
            </a:pPr>
            <a:r>
              <a:rPr lang="en-US" dirty="0">
                <a:solidFill>
                  <a:srgbClr val="80318E"/>
                </a:solidFill>
              </a:rPr>
              <a:t>Has there been more than one meeting scheduled and are they staggered over the week?</a:t>
            </a:r>
          </a:p>
          <a:p>
            <a:pPr marL="457200" indent="-457200">
              <a:buFont typeface="+mj-lt"/>
              <a:buAutoNum type="arabicPeriod" startAt="8"/>
            </a:pPr>
            <a:r>
              <a:rPr lang="en-US" dirty="0">
                <a:solidFill>
                  <a:srgbClr val="80318E"/>
                </a:solidFill>
              </a:rPr>
              <a:t>Has there been sufficient notice given for the meeting and have they been given a concrete end</a:t>
            </a:r>
            <a:r>
              <a:rPr lang="hr-BA" dirty="0">
                <a:solidFill>
                  <a:srgbClr val="80318E"/>
                </a:solidFill>
              </a:rPr>
              <a:t> </a:t>
            </a:r>
            <a:r>
              <a:rPr lang="en-US" dirty="0">
                <a:solidFill>
                  <a:srgbClr val="80318E"/>
                </a:solidFill>
              </a:rPr>
              <a:t>time?</a:t>
            </a:r>
          </a:p>
          <a:p>
            <a:pPr marL="457200" indent="-457200">
              <a:buFont typeface="+mj-lt"/>
              <a:buAutoNum type="arabicPeriod" startAt="8"/>
            </a:pPr>
            <a:r>
              <a:rPr lang="en-US" dirty="0">
                <a:solidFill>
                  <a:srgbClr val="80318E"/>
                </a:solidFill>
              </a:rPr>
              <a:t>Are there resources available to reimburse those attending meetings for alternative care</a:t>
            </a:r>
            <a:r>
              <a:rPr lang="hr-BA" dirty="0">
                <a:solidFill>
                  <a:srgbClr val="80318E"/>
                </a:solidFill>
              </a:rPr>
              <a:t> </a:t>
            </a:r>
            <a:r>
              <a:rPr lang="en-US" dirty="0">
                <a:solidFill>
                  <a:srgbClr val="80318E"/>
                </a:solidFill>
              </a:rPr>
              <a:t>arrangements and transport? Are participants aware of how to claim reimbursements?</a:t>
            </a:r>
          </a:p>
          <a:p>
            <a:pPr marL="457200" indent="-457200">
              <a:buFont typeface="+mj-lt"/>
              <a:buAutoNum type="arabicPeriod" startAt="8"/>
            </a:pPr>
            <a:r>
              <a:rPr lang="en-US" dirty="0">
                <a:solidFill>
                  <a:srgbClr val="80318E"/>
                </a:solidFill>
              </a:rPr>
              <a:t>Have you considered </a:t>
            </a:r>
            <a:r>
              <a:rPr lang="hr-BA" dirty="0">
                <a:solidFill>
                  <a:srgbClr val="80318E"/>
                </a:solidFill>
              </a:rPr>
              <a:t>traveling</a:t>
            </a:r>
            <a:r>
              <a:rPr lang="en-US" dirty="0">
                <a:solidFill>
                  <a:srgbClr val="80318E"/>
                </a:solidFill>
              </a:rPr>
              <a:t> to those you want to consult?</a:t>
            </a:r>
          </a:p>
        </p:txBody>
      </p:sp>
      <p:sp>
        <p:nvSpPr>
          <p:cNvPr id="3" name="Text Placeholder 2">
            <a:extLst>
              <a:ext uri="{FF2B5EF4-FFF2-40B4-BE49-F238E27FC236}">
                <a16:creationId xmlns:a16="http://schemas.microsoft.com/office/drawing/2014/main" id="{34C74DEA-E42B-8230-5396-D29F43D8CE96}"/>
              </a:ext>
            </a:extLst>
          </p:cNvPr>
          <p:cNvSpPr>
            <a:spLocks noGrp="1"/>
          </p:cNvSpPr>
          <p:nvPr>
            <p:ph type="body" sz="quarter" idx="16"/>
          </p:nvPr>
        </p:nvSpPr>
        <p:spPr>
          <a:xfrm>
            <a:off x="734713" y="731461"/>
            <a:ext cx="10834985" cy="821114"/>
          </a:xfrm>
        </p:spPr>
        <p:txBody>
          <a:bodyPr>
            <a:normAutofit fontScale="85000" lnSpcReduction="20000"/>
          </a:bodyPr>
          <a:lstStyle/>
          <a:p>
            <a:pPr algn="ctr"/>
            <a:r>
              <a:rPr lang="hr-BA" dirty="0"/>
              <a:t>If you want to boost the participation of women in the activities you are organising, here is a helpful CHECKLIST</a:t>
            </a:r>
            <a:endParaRPr lang="en-US" dirty="0"/>
          </a:p>
        </p:txBody>
      </p:sp>
    </p:spTree>
    <p:extLst>
      <p:ext uri="{BB962C8B-B14F-4D97-AF65-F5344CB8AC3E}">
        <p14:creationId xmlns:p14="http://schemas.microsoft.com/office/powerpoint/2010/main" val="3976650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5CCCA7-7D39-C1B7-BDB0-FDCEBA392C9D}"/>
              </a:ext>
            </a:extLst>
          </p:cNvPr>
          <p:cNvSpPr>
            <a:spLocks noGrp="1"/>
          </p:cNvSpPr>
          <p:nvPr>
            <p:ph type="body" sz="quarter" idx="18"/>
          </p:nvPr>
        </p:nvSpPr>
        <p:spPr>
          <a:xfrm>
            <a:off x="810914" y="1966560"/>
            <a:ext cx="10834986" cy="4338989"/>
          </a:xfrm>
        </p:spPr>
        <p:txBody>
          <a:bodyPr>
            <a:normAutofit/>
          </a:bodyPr>
          <a:lstStyle/>
          <a:p>
            <a:pPr marL="457200" indent="-457200">
              <a:buFont typeface="+mj-lt"/>
              <a:buAutoNum type="arabicPeriod" startAt="14"/>
            </a:pPr>
            <a:r>
              <a:rPr lang="en-US" dirty="0">
                <a:solidFill>
                  <a:schemeClr val="accent1">
                    <a:lumMod val="75000"/>
                  </a:schemeClr>
                </a:solidFill>
              </a:rPr>
              <a:t>Can all information covered in the meeting be understood by everyone in attendance – is</a:t>
            </a:r>
            <a:r>
              <a:rPr lang="hr-BA" dirty="0">
                <a:solidFill>
                  <a:schemeClr val="accent1">
                    <a:lumMod val="75000"/>
                  </a:schemeClr>
                </a:solidFill>
              </a:rPr>
              <a:t> </a:t>
            </a:r>
            <a:r>
              <a:rPr lang="en-US" dirty="0">
                <a:solidFill>
                  <a:schemeClr val="accent1">
                    <a:lumMod val="75000"/>
                  </a:schemeClr>
                </a:solidFill>
              </a:rPr>
              <a:t>simple, straightforward language being used?</a:t>
            </a:r>
          </a:p>
          <a:p>
            <a:pPr marL="457200" indent="-457200">
              <a:buFont typeface="+mj-lt"/>
              <a:buAutoNum type="arabicPeriod" startAt="14"/>
            </a:pPr>
            <a:r>
              <a:rPr lang="en-US" dirty="0">
                <a:solidFill>
                  <a:schemeClr val="accent1">
                    <a:lumMod val="75000"/>
                  </a:schemeClr>
                </a:solidFill>
              </a:rPr>
              <a:t>Is the group size appropriate for the members in attendance?</a:t>
            </a:r>
          </a:p>
          <a:p>
            <a:pPr marL="457200" indent="-457200">
              <a:buFont typeface="+mj-lt"/>
              <a:buAutoNum type="arabicPeriod" startAt="14"/>
            </a:pPr>
            <a:r>
              <a:rPr lang="en-US" dirty="0">
                <a:solidFill>
                  <a:schemeClr val="accent1">
                    <a:lumMod val="75000"/>
                  </a:schemeClr>
                </a:solidFill>
              </a:rPr>
              <a:t>Has the moderator received gender and equality training?</a:t>
            </a:r>
          </a:p>
          <a:p>
            <a:pPr marL="457200" indent="-457200">
              <a:buFont typeface="+mj-lt"/>
              <a:buAutoNum type="arabicPeriod" startAt="14"/>
            </a:pPr>
            <a:r>
              <a:rPr lang="en-US" dirty="0">
                <a:solidFill>
                  <a:schemeClr val="accent1">
                    <a:lumMod val="75000"/>
                  </a:schemeClr>
                </a:solidFill>
              </a:rPr>
              <a:t>Are there regular opportunities to ask questions or comment?</a:t>
            </a:r>
          </a:p>
          <a:p>
            <a:pPr marL="457200" indent="-457200">
              <a:buFont typeface="+mj-lt"/>
              <a:buAutoNum type="arabicPeriod" startAt="14"/>
            </a:pPr>
            <a:r>
              <a:rPr lang="en-US" dirty="0">
                <a:solidFill>
                  <a:schemeClr val="accent1">
                    <a:lumMod val="75000"/>
                  </a:schemeClr>
                </a:solidFill>
              </a:rPr>
              <a:t>Are the barriers to attending meetings / engaging in discussion being recorded?</a:t>
            </a:r>
          </a:p>
          <a:p>
            <a:pPr marL="457200" indent="-457200">
              <a:buFont typeface="+mj-lt"/>
              <a:buAutoNum type="arabicPeriod" startAt="14"/>
            </a:pPr>
            <a:r>
              <a:rPr lang="en-US" dirty="0">
                <a:solidFill>
                  <a:schemeClr val="accent1">
                    <a:lumMod val="75000"/>
                  </a:schemeClr>
                </a:solidFill>
              </a:rPr>
              <a:t>Are the outcomes of consultations being monitored?</a:t>
            </a:r>
          </a:p>
          <a:p>
            <a:pPr marL="457200" indent="-457200">
              <a:buFont typeface="+mj-lt"/>
              <a:buAutoNum type="arabicPeriod" startAt="14"/>
            </a:pPr>
            <a:r>
              <a:rPr lang="en-US" dirty="0">
                <a:solidFill>
                  <a:schemeClr val="accent1">
                    <a:lumMod val="75000"/>
                  </a:schemeClr>
                </a:solidFill>
              </a:rPr>
              <a:t>Have you asked for feedback on the consultation process from participants?</a:t>
            </a:r>
          </a:p>
          <a:p>
            <a:pPr marL="457200" indent="-457200">
              <a:buFont typeface="+mj-lt"/>
              <a:buAutoNum type="arabicPeriod" startAt="14"/>
            </a:pPr>
            <a:r>
              <a:rPr lang="en-US" dirty="0">
                <a:solidFill>
                  <a:schemeClr val="accent1">
                    <a:lumMod val="75000"/>
                  </a:schemeClr>
                </a:solidFill>
              </a:rPr>
              <a:t>Have changes been made regarding this feedback?</a:t>
            </a:r>
          </a:p>
        </p:txBody>
      </p:sp>
      <p:sp>
        <p:nvSpPr>
          <p:cNvPr id="3" name="Text Placeholder 2">
            <a:extLst>
              <a:ext uri="{FF2B5EF4-FFF2-40B4-BE49-F238E27FC236}">
                <a16:creationId xmlns:a16="http://schemas.microsoft.com/office/drawing/2014/main" id="{34C74DEA-E42B-8230-5396-D29F43D8CE96}"/>
              </a:ext>
            </a:extLst>
          </p:cNvPr>
          <p:cNvSpPr>
            <a:spLocks noGrp="1"/>
          </p:cNvSpPr>
          <p:nvPr>
            <p:ph type="body" sz="quarter" idx="16"/>
          </p:nvPr>
        </p:nvSpPr>
        <p:spPr>
          <a:xfrm>
            <a:off x="734713" y="731461"/>
            <a:ext cx="10834985" cy="821114"/>
          </a:xfrm>
        </p:spPr>
        <p:txBody>
          <a:bodyPr>
            <a:normAutofit fontScale="85000" lnSpcReduction="20000"/>
          </a:bodyPr>
          <a:lstStyle/>
          <a:p>
            <a:pPr algn="ctr"/>
            <a:r>
              <a:rPr lang="hr-BA" dirty="0"/>
              <a:t>If you want to boost the participation of women in the activities you are organising, here is a helpful CHECKLIST</a:t>
            </a:r>
            <a:endParaRPr lang="en-US" dirty="0"/>
          </a:p>
        </p:txBody>
      </p:sp>
    </p:spTree>
    <p:extLst>
      <p:ext uri="{BB962C8B-B14F-4D97-AF65-F5344CB8AC3E}">
        <p14:creationId xmlns:p14="http://schemas.microsoft.com/office/powerpoint/2010/main" val="1295918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34714" y="2061217"/>
            <a:ext cx="4983180" cy="3867704"/>
          </a:xfrm>
        </p:spPr>
        <p:txBody>
          <a:bodyPr>
            <a:normAutofit fontScale="92500" lnSpcReduction="10000"/>
          </a:bodyPr>
          <a:lstStyle/>
          <a:p>
            <a:pPr marL="0" indent="0"/>
            <a:r>
              <a:rPr lang="hr-BA" sz="2800" dirty="0"/>
              <a:t>If you want to get a clearer picture of underrepresentation of femlae voices in media, take a look at this example on your right.</a:t>
            </a:r>
          </a:p>
          <a:p>
            <a:pPr marL="0" indent="0"/>
            <a:endParaRPr lang="hr-BA" sz="2800" dirty="0"/>
          </a:p>
          <a:p>
            <a:pPr marL="0" indent="0"/>
            <a:r>
              <a:rPr lang="hr-BA" sz="2800" dirty="0"/>
              <a:t>It is a study on </a:t>
            </a:r>
            <a:r>
              <a:rPr lang="en-US" sz="2800" dirty="0"/>
              <a:t>women’s underrepresentation</a:t>
            </a:r>
          </a:p>
          <a:p>
            <a:pPr marL="0" indent="0"/>
            <a:r>
              <a:rPr lang="en-US" sz="2800" dirty="0"/>
              <a:t>in current affairs radio programming at</a:t>
            </a:r>
            <a:r>
              <a:rPr lang="hr-BA" sz="2800" dirty="0"/>
              <a:t> </a:t>
            </a:r>
            <a:r>
              <a:rPr lang="en-US" sz="2800" dirty="0"/>
              <a:t>peak listening times in Ireland</a:t>
            </a:r>
            <a:r>
              <a:rPr lang="hr-BA" sz="2800" dirty="0"/>
              <a:t>.</a:t>
            </a:r>
            <a:endParaRPr lang="en-US" sz="2800" dirty="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34714" y="642972"/>
            <a:ext cx="5637511" cy="997731"/>
          </a:xfrm>
        </p:spPr>
        <p:txBody>
          <a:bodyPr>
            <a:normAutofit lnSpcReduction="10000"/>
          </a:bodyPr>
          <a:lstStyle/>
          <a:p>
            <a:r>
              <a:rPr lang="hr-BA" b="1" dirty="0">
                <a:solidFill>
                  <a:srgbClr val="93C23D"/>
                </a:solidFill>
              </a:rPr>
              <a:t>ONLY IF YOU ARE HUNGRY FOR MORE!</a:t>
            </a:r>
            <a:endParaRPr lang="en-US" b="1" dirty="0">
              <a:solidFill>
                <a:srgbClr val="93C23D"/>
              </a:solidFill>
            </a:endParaRPr>
          </a:p>
        </p:txBody>
      </p:sp>
      <p:pic>
        <p:nvPicPr>
          <p:cNvPr id="15" name="Picture Placeholder 14">
            <a:hlinkClick r:id="rId2"/>
            <a:extLst>
              <a:ext uri="{FF2B5EF4-FFF2-40B4-BE49-F238E27FC236}">
                <a16:creationId xmlns:a16="http://schemas.microsoft.com/office/drawing/2014/main" id="{F5C7605A-2534-1E4A-B669-25240525E6D1}"/>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t="-1194"/>
          <a:stretch/>
        </p:blipFill>
        <p:spPr>
          <a:xfrm>
            <a:off x="6828704" y="1141712"/>
            <a:ext cx="5290994" cy="5706715"/>
          </a:xfrm>
        </p:spPr>
      </p:pic>
      <p:pic>
        <p:nvPicPr>
          <p:cNvPr id="3" name="Graphic 2" descr="Line arrow: Slight curve with solid fill">
            <a:extLst>
              <a:ext uri="{FF2B5EF4-FFF2-40B4-BE49-F238E27FC236}">
                <a16:creationId xmlns:a16="http://schemas.microsoft.com/office/drawing/2014/main" id="{E5FC84FA-445D-1582-7144-A3988E9AC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6824" y="3080668"/>
            <a:ext cx="1397283" cy="1397283"/>
          </a:xfrm>
          <a:prstGeom prst="rect">
            <a:avLst/>
          </a:prstGeom>
        </p:spPr>
      </p:pic>
      <p:sp>
        <p:nvSpPr>
          <p:cNvPr id="7" name="TextBox 6">
            <a:extLst>
              <a:ext uri="{FF2B5EF4-FFF2-40B4-BE49-F238E27FC236}">
                <a16:creationId xmlns:a16="http://schemas.microsoft.com/office/drawing/2014/main" id="{46E08029-D6A5-2FBC-6BBC-3E7723B1FC1F}"/>
              </a:ext>
            </a:extLst>
          </p:cNvPr>
          <p:cNvSpPr txBox="1"/>
          <p:nvPr/>
        </p:nvSpPr>
        <p:spPr>
          <a:xfrm>
            <a:off x="5076824" y="5614863"/>
            <a:ext cx="2320413" cy="1200329"/>
          </a:xfrm>
          <a:prstGeom prst="rect">
            <a:avLst/>
          </a:prstGeom>
          <a:noFill/>
        </p:spPr>
        <p:txBody>
          <a:bodyPr wrap="square" rtlCol="0">
            <a:spAutoFit/>
          </a:bodyPr>
          <a:lstStyle/>
          <a:p>
            <a:r>
              <a:rPr lang="hr-BA" sz="2400" b="1" dirty="0">
                <a:solidFill>
                  <a:srgbClr val="93C23D"/>
                </a:solidFill>
              </a:rPr>
              <a:t>CTRL+CLICK on the image to read the study</a:t>
            </a:r>
            <a:endParaRPr lang="en-US" sz="2400" b="1" dirty="0">
              <a:solidFill>
                <a:srgbClr val="93C23D"/>
              </a:solidFill>
            </a:endParaRPr>
          </a:p>
        </p:txBody>
      </p:sp>
    </p:spTree>
    <p:extLst>
      <p:ext uri="{BB962C8B-B14F-4D97-AF65-F5344CB8AC3E}">
        <p14:creationId xmlns:p14="http://schemas.microsoft.com/office/powerpoint/2010/main" val="1739301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71313" y="2539004"/>
            <a:ext cx="10978262" cy="3899619"/>
          </a:xfrm>
        </p:spPr>
        <p:txBody>
          <a:bodyPr/>
          <a:lstStyle/>
          <a:p>
            <a:r>
              <a:rPr lang="en-US" sz="2000" dirty="0">
                <a:solidFill>
                  <a:srgbClr val="09446A"/>
                </a:solidFill>
              </a:rPr>
              <a:t>Speak to the Chair of the meeting in advance to find out the rules of the meeting - who can speak, when, and for how long. </a:t>
            </a:r>
          </a:p>
          <a:p>
            <a:pPr marL="342900" indent="-342900" algn="ctr">
              <a:buFont typeface="Wingdings" panose="05000000000000000000" pitchFamily="2" charset="2"/>
              <a:buChar char="ü"/>
            </a:pPr>
            <a:r>
              <a:rPr lang="en-US" sz="2000" dirty="0">
                <a:solidFill>
                  <a:srgbClr val="09446A"/>
                </a:solidFill>
              </a:rPr>
              <a:t>Write down what you want to say and practice</a:t>
            </a:r>
          </a:p>
          <a:p>
            <a:pPr marL="342900" indent="-342900" algn="ctr">
              <a:buFont typeface="Wingdings" panose="05000000000000000000" pitchFamily="2" charset="2"/>
              <a:buChar char="ü"/>
            </a:pPr>
            <a:r>
              <a:rPr lang="en-US" sz="2000" dirty="0">
                <a:solidFill>
                  <a:srgbClr val="09446A"/>
                </a:solidFill>
              </a:rPr>
              <a:t>Find a supporter to be at the meeting </a:t>
            </a:r>
          </a:p>
          <a:p>
            <a:pPr marL="342900" indent="-342900" algn="ctr">
              <a:buFont typeface="Wingdings" panose="05000000000000000000" pitchFamily="2" charset="2"/>
              <a:buChar char="ü"/>
            </a:pPr>
            <a:r>
              <a:rPr lang="en-US" sz="2000" dirty="0">
                <a:solidFill>
                  <a:srgbClr val="09446A"/>
                </a:solidFill>
              </a:rPr>
              <a:t>If you have to stand, stand with one knee on a chair - this will stop your knees </a:t>
            </a:r>
            <a:r>
              <a:rPr lang="hr-BA" sz="2000" dirty="0">
                <a:solidFill>
                  <a:srgbClr val="09446A"/>
                </a:solidFill>
              </a:rPr>
              <a:t>from </a:t>
            </a:r>
            <a:r>
              <a:rPr lang="en-US" sz="2000" dirty="0">
                <a:solidFill>
                  <a:srgbClr val="09446A"/>
                </a:solidFill>
              </a:rPr>
              <a:t>shaking so much </a:t>
            </a:r>
          </a:p>
          <a:p>
            <a:pPr marL="342900" indent="-342900" algn="ctr">
              <a:buFont typeface="Wingdings" panose="05000000000000000000" pitchFamily="2" charset="2"/>
              <a:buChar char="ü"/>
            </a:pPr>
            <a:r>
              <a:rPr lang="en-US" sz="2000" dirty="0">
                <a:solidFill>
                  <a:srgbClr val="09446A"/>
                </a:solidFill>
              </a:rPr>
              <a:t>Look around and make sure everyone is included in your gaze</a:t>
            </a:r>
          </a:p>
          <a:p>
            <a:pPr marL="342900" indent="-342900" algn="ctr">
              <a:buFont typeface="Wingdings" panose="05000000000000000000" pitchFamily="2" charset="2"/>
              <a:buChar char="ü"/>
            </a:pPr>
            <a:r>
              <a:rPr lang="en-US" sz="2000" dirty="0">
                <a:solidFill>
                  <a:srgbClr val="09446A"/>
                </a:solidFill>
              </a:rPr>
              <a:t>Pitch your voice lower than usual and speak slower than usual </a:t>
            </a:r>
          </a:p>
          <a:p>
            <a:pPr algn="ctr"/>
            <a:endParaRPr lang="en-US" sz="2000" dirty="0">
              <a:solidFill>
                <a:srgbClr val="09446A"/>
              </a:solidFill>
            </a:endParaRPr>
          </a:p>
          <a:p>
            <a:pPr algn="ctr"/>
            <a:r>
              <a:rPr lang="en-US" sz="1400" dirty="0">
                <a:solidFill>
                  <a:srgbClr val="09446A"/>
                </a:solidFill>
              </a:rPr>
              <a:t>(i) permission to use from </a:t>
            </a:r>
            <a:r>
              <a:rPr lang="en-US" sz="1400" dirty="0" err="1">
                <a:solidFill>
                  <a:srgbClr val="09446A"/>
                </a:solidFill>
              </a:rPr>
              <a:t>changesuk</a:t>
            </a:r>
            <a:endParaRPr lang="en-US" sz="1400" dirty="0">
              <a:solidFill>
                <a:srgbClr val="09446A"/>
              </a:solidFill>
            </a:endParaRPr>
          </a:p>
          <a:p>
            <a:pPr algn="ctr"/>
            <a:endParaRPr lang="en-GB" sz="16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318713" y="451849"/>
            <a:ext cx="5623561" cy="633215"/>
          </a:xfrm>
        </p:spPr>
        <p:txBody>
          <a:bodyPr>
            <a:normAutofit fontScale="92500"/>
          </a:bodyPr>
          <a:lstStyle/>
          <a:p>
            <a:r>
              <a:rPr lang="en-US" dirty="0">
                <a:solidFill>
                  <a:srgbClr val="80318E"/>
                </a:solidFill>
              </a:rPr>
              <a:t>EXERCISE: Speaking in public (i) </a:t>
            </a:r>
          </a:p>
          <a:p>
            <a:endParaRPr lang="en-GB" dirty="0">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6021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10989" y="2258617"/>
            <a:ext cx="10978262" cy="3899619"/>
          </a:xfrm>
        </p:spPr>
        <p:txBody>
          <a:bodyPr/>
          <a:lstStyle/>
          <a:p>
            <a:endParaRPr lang="en-US" sz="2000" dirty="0">
              <a:solidFill>
                <a:srgbClr val="09446A"/>
              </a:solidFill>
            </a:endParaRPr>
          </a:p>
          <a:p>
            <a:r>
              <a:rPr lang="en-US" sz="2800" dirty="0">
                <a:solidFill>
                  <a:srgbClr val="09446A"/>
                </a:solidFill>
              </a:rPr>
              <a:t>Try a stepped approach:</a:t>
            </a:r>
            <a:endParaRPr lang="hr-BA" sz="2800" dirty="0">
              <a:solidFill>
                <a:srgbClr val="09446A"/>
              </a:solidFill>
            </a:endParaRPr>
          </a:p>
          <a:p>
            <a:endParaRPr lang="en-US" sz="2800" dirty="0">
              <a:solidFill>
                <a:srgbClr val="09446A"/>
              </a:solidFill>
            </a:endParaRPr>
          </a:p>
          <a:p>
            <a:r>
              <a:rPr lang="en-US" sz="2200" b="1" dirty="0">
                <a:solidFill>
                  <a:schemeClr val="accent1">
                    <a:lumMod val="75000"/>
                  </a:schemeClr>
                </a:solidFill>
              </a:rPr>
              <a:t>Step 1</a:t>
            </a:r>
            <a:r>
              <a:rPr lang="hr-BA" sz="2200" b="1" dirty="0">
                <a:solidFill>
                  <a:schemeClr val="accent1">
                    <a:lumMod val="75000"/>
                  </a:schemeClr>
                </a:solidFill>
              </a:rPr>
              <a:t>: </a:t>
            </a:r>
            <a:r>
              <a:rPr lang="en-US" sz="2200" dirty="0">
                <a:solidFill>
                  <a:srgbClr val="09446A"/>
                </a:solidFill>
              </a:rPr>
              <a:t>Say something in the first 5 minutes of a meeting - even if it is to only agree with someone else. Just make sure you speak and say your name</a:t>
            </a:r>
            <a:r>
              <a:rPr lang="hr-BA" sz="2200" dirty="0">
                <a:solidFill>
                  <a:srgbClr val="09446A"/>
                </a:solidFill>
              </a:rPr>
              <a:t>.</a:t>
            </a:r>
            <a:endParaRPr lang="en-US" sz="2200" dirty="0">
              <a:solidFill>
                <a:srgbClr val="09446A"/>
              </a:solidFill>
            </a:endParaRPr>
          </a:p>
          <a:p>
            <a:r>
              <a:rPr lang="en-US" sz="2200" b="1" dirty="0">
                <a:solidFill>
                  <a:schemeClr val="accent1">
                    <a:lumMod val="75000"/>
                  </a:schemeClr>
                </a:solidFill>
              </a:rPr>
              <a:t>Step 2</a:t>
            </a:r>
            <a:r>
              <a:rPr lang="hr-BA" sz="2200" b="1" dirty="0">
                <a:solidFill>
                  <a:schemeClr val="accent1">
                    <a:lumMod val="75000"/>
                  </a:schemeClr>
                </a:solidFill>
              </a:rPr>
              <a:t>: </a:t>
            </a:r>
            <a:r>
              <a:rPr lang="en-US" sz="2200" dirty="0">
                <a:solidFill>
                  <a:srgbClr val="09446A"/>
                </a:solidFill>
              </a:rPr>
              <a:t>Next time, speak early in the meeting and offer feedback - you can offer</a:t>
            </a:r>
            <a:r>
              <a:rPr lang="hr-BA" sz="2200" dirty="0">
                <a:solidFill>
                  <a:srgbClr val="09446A"/>
                </a:solidFill>
              </a:rPr>
              <a:t> </a:t>
            </a:r>
            <a:r>
              <a:rPr lang="en-US" sz="2200" dirty="0">
                <a:solidFill>
                  <a:srgbClr val="09446A"/>
                </a:solidFill>
              </a:rPr>
              <a:t>supportive feedback, which is less stressful</a:t>
            </a:r>
            <a:r>
              <a:rPr lang="hr-BA" sz="2200" dirty="0">
                <a:solidFill>
                  <a:srgbClr val="09446A"/>
                </a:solidFill>
              </a:rPr>
              <a:t>.</a:t>
            </a:r>
            <a:r>
              <a:rPr lang="en-US" sz="2200" dirty="0">
                <a:solidFill>
                  <a:srgbClr val="09446A"/>
                </a:solidFill>
              </a:rPr>
              <a:t>  </a:t>
            </a:r>
          </a:p>
          <a:p>
            <a:r>
              <a:rPr lang="en-US" sz="2200" b="1" dirty="0">
                <a:solidFill>
                  <a:schemeClr val="accent1">
                    <a:lumMod val="75000"/>
                  </a:schemeClr>
                </a:solidFill>
              </a:rPr>
              <a:t>Step 3</a:t>
            </a:r>
            <a:r>
              <a:rPr lang="hr-BA" sz="2200" b="1" dirty="0">
                <a:solidFill>
                  <a:schemeClr val="accent1">
                    <a:lumMod val="75000"/>
                  </a:schemeClr>
                </a:solidFill>
              </a:rPr>
              <a:t>: </a:t>
            </a:r>
            <a:r>
              <a:rPr lang="en-US" sz="2200" dirty="0">
                <a:solidFill>
                  <a:srgbClr val="09446A"/>
                </a:solidFill>
              </a:rPr>
              <a:t>Next time, speak early in the meeting and offer an idea. Practice beforehand</a:t>
            </a:r>
            <a:r>
              <a:rPr lang="hr-BA" sz="2200" dirty="0">
                <a:solidFill>
                  <a:srgbClr val="09446A"/>
                </a:solidFill>
              </a:rPr>
              <a:t>.</a:t>
            </a:r>
            <a:endParaRPr lang="en-US" sz="2200" dirty="0">
              <a:solidFill>
                <a:srgbClr val="09446A"/>
              </a:solidFill>
            </a:endParaRPr>
          </a:p>
          <a:p>
            <a:r>
              <a:rPr lang="en-US" sz="2200" b="1" dirty="0">
                <a:solidFill>
                  <a:schemeClr val="accent1">
                    <a:lumMod val="75000"/>
                  </a:schemeClr>
                </a:solidFill>
              </a:rPr>
              <a:t>Step 4</a:t>
            </a:r>
            <a:r>
              <a:rPr lang="hr-BA" sz="2200" b="1" dirty="0">
                <a:solidFill>
                  <a:schemeClr val="accent1">
                    <a:lumMod val="75000"/>
                  </a:schemeClr>
                </a:solidFill>
              </a:rPr>
              <a:t>: </a:t>
            </a:r>
            <a:r>
              <a:rPr lang="en-US" sz="2200" dirty="0">
                <a:solidFill>
                  <a:srgbClr val="09446A"/>
                </a:solidFill>
              </a:rPr>
              <a:t>Next time, speak early in the meeting and raise issues. Practice beforehand</a:t>
            </a:r>
            <a:r>
              <a:rPr lang="hr-BA" sz="2200" dirty="0">
                <a:solidFill>
                  <a:srgbClr val="09446A"/>
                </a:solidFill>
              </a:rPr>
              <a:t>.</a:t>
            </a:r>
            <a:endParaRPr lang="en-US" sz="2200" dirty="0">
              <a:solidFill>
                <a:srgbClr val="09446A"/>
              </a:solidFill>
            </a:endParaRPr>
          </a:p>
          <a:p>
            <a:pPr algn="ctr"/>
            <a:endParaRPr lang="en-GB" sz="16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1983891" y="509497"/>
            <a:ext cx="7734300" cy="902067"/>
          </a:xfrm>
        </p:spPr>
        <p:txBody>
          <a:bodyPr>
            <a:normAutofit/>
          </a:bodyPr>
          <a:lstStyle/>
          <a:p>
            <a:pPr algn="ctr"/>
            <a:r>
              <a:rPr lang="en-US" dirty="0">
                <a:solidFill>
                  <a:srgbClr val="80318E"/>
                </a:solidFill>
              </a:rPr>
              <a:t>EXERCISE: Speaking in public </a:t>
            </a:r>
            <a:r>
              <a:rPr lang="hr-BA" dirty="0">
                <a:solidFill>
                  <a:srgbClr val="80318E"/>
                </a:solidFill>
              </a:rPr>
              <a:t>continued</a:t>
            </a:r>
            <a:r>
              <a:rPr lang="en-US" dirty="0">
                <a:solidFill>
                  <a:srgbClr val="80318E"/>
                </a:solidFill>
              </a:rPr>
              <a:t> </a:t>
            </a:r>
          </a:p>
          <a:p>
            <a:pPr algn="ctr"/>
            <a:endParaRPr lang="en-GB" dirty="0">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4088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80318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7C66D1-9AC6-4E5C-B75F-A56C4379FB03}"/>
              </a:ext>
            </a:extLst>
          </p:cNvPr>
          <p:cNvSpPr txBox="1"/>
          <p:nvPr/>
        </p:nvSpPr>
        <p:spPr>
          <a:xfrm>
            <a:off x="695325" y="270403"/>
            <a:ext cx="10734801"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4400" b="1" i="0" u="none" strike="noStrike" kern="1200" cap="none" spc="0" normalizeH="0" baseline="0" noProof="0" dirty="0">
                <a:ln>
                  <a:noFill/>
                </a:ln>
                <a:solidFill>
                  <a:prstClr val="white"/>
                </a:solidFill>
                <a:effectLst/>
                <a:uLnTx/>
                <a:uFillTx/>
                <a:latin typeface="Calibri" panose="020F0502020204030204"/>
                <a:ea typeface="+mn-ea"/>
                <a:cs typeface="+mn-cs"/>
              </a:rPr>
              <a:t>Watch the video storytelling piece and get inspired by the authenticity of the storyteller</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Online Media 1" title="What if we changed the story? - Women in Leadership">
            <a:hlinkClick r:id="" action="ppaction://media"/>
            <a:extLst>
              <a:ext uri="{FF2B5EF4-FFF2-40B4-BE49-F238E27FC236}">
                <a16:creationId xmlns:a16="http://schemas.microsoft.com/office/drawing/2014/main" id="{63AACF5E-7A21-ECFF-986A-9B292CACFAD7}"/>
              </a:ext>
            </a:extLst>
          </p:cNvPr>
          <p:cNvPicPr>
            <a:picLocks noRot="1" noChangeAspect="1"/>
          </p:cNvPicPr>
          <p:nvPr>
            <a:videoFile r:link="rId1"/>
          </p:nvPr>
        </p:nvPicPr>
        <p:blipFill>
          <a:blip r:embed="rId3"/>
          <a:stretch>
            <a:fillRect/>
          </a:stretch>
        </p:blipFill>
        <p:spPr>
          <a:xfrm>
            <a:off x="2333625" y="2131469"/>
            <a:ext cx="7886953" cy="4456128"/>
          </a:xfrm>
          <a:prstGeom prst="round2DiagRect">
            <a:avLst>
              <a:gd name="adj1" fmla="val 16667"/>
              <a:gd name="adj2" fmla="val 0"/>
            </a:avLst>
          </a:prstGeom>
          <a:ln w="88900" cap="sq">
            <a:solidFill>
              <a:srgbClr val="93C23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493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4657767" cy="3185212"/>
          </a:xfrm>
        </p:spPr>
        <p:txBody>
          <a:bodyPr>
            <a:normAutofit/>
          </a:bodyPr>
          <a:lstStyle/>
          <a:p>
            <a:r>
              <a:rPr lang="en-US" dirty="0"/>
              <a:t>Working with others</a:t>
            </a:r>
            <a:endParaRPr lang="en-IE" dirty="0"/>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a:xfrm>
            <a:off x="387021" y="587809"/>
            <a:ext cx="1255590" cy="845970"/>
          </a:xfrm>
        </p:spPr>
        <p:txBody>
          <a:bodyPr/>
          <a:lstStyle/>
          <a:p>
            <a:r>
              <a:rPr lang="en-US" b="1" dirty="0"/>
              <a:t>0</a:t>
            </a:r>
            <a:r>
              <a:rPr lang="hr-BA" b="1" dirty="0"/>
              <a:t>5</a:t>
            </a:r>
            <a:endParaRPr lang="en-IE" b="1" dirty="0"/>
          </a:p>
        </p:txBody>
      </p:sp>
      <p:pic>
        <p:nvPicPr>
          <p:cNvPr id="11" name="Picture Placeholder 10">
            <a:extLst>
              <a:ext uri="{FF2B5EF4-FFF2-40B4-BE49-F238E27FC236}">
                <a16:creationId xmlns:a16="http://schemas.microsoft.com/office/drawing/2014/main" id="{70FABE12-76BB-4602-9F26-0626805961E3}"/>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p:blipFill>
        <p:spPr>
          <a:xfrm>
            <a:off x="6756402" y="1141712"/>
            <a:ext cx="5435599" cy="5706715"/>
          </a:xfrm>
        </p:spPr>
      </p:pic>
    </p:spTree>
    <p:extLst>
      <p:ext uri="{BB962C8B-B14F-4D97-AF65-F5344CB8AC3E}">
        <p14:creationId xmlns:p14="http://schemas.microsoft.com/office/powerpoint/2010/main" val="3883626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C0EB9-B13A-194C-94A3-C781FFF1C228}"/>
              </a:ext>
            </a:extLst>
          </p:cNvPr>
          <p:cNvSpPr>
            <a:spLocks noGrp="1"/>
          </p:cNvSpPr>
          <p:nvPr>
            <p:ph type="body" sz="quarter" idx="31"/>
          </p:nvPr>
        </p:nvSpPr>
        <p:spPr>
          <a:xfrm>
            <a:off x="1641281" y="5114388"/>
            <a:ext cx="2739162" cy="1610261"/>
          </a:xfrm>
        </p:spPr>
        <p:txBody>
          <a:bodyPr>
            <a:normAutofit/>
          </a:bodyPr>
          <a:lstStyle/>
          <a:p>
            <a:pPr marL="0" indent="0"/>
            <a:r>
              <a:rPr lang="hr-BA" b="1" dirty="0">
                <a:latin typeface="+mn-lt"/>
              </a:rPr>
              <a:t>Learn about Dispersed Leadership point of view in the next slides</a:t>
            </a:r>
            <a:endParaRPr lang="en-US" b="1" dirty="0">
              <a:latin typeface="+mn-lt"/>
            </a:endParaRPr>
          </a:p>
        </p:txBody>
      </p:sp>
      <p:sp>
        <p:nvSpPr>
          <p:cNvPr id="4" name="Text Placeholder 3">
            <a:extLst>
              <a:ext uri="{FF2B5EF4-FFF2-40B4-BE49-F238E27FC236}">
                <a16:creationId xmlns:a16="http://schemas.microsoft.com/office/drawing/2014/main" id="{84984A2F-91B0-4F4B-BEF4-C509E3077516}"/>
              </a:ext>
            </a:extLst>
          </p:cNvPr>
          <p:cNvSpPr>
            <a:spLocks noGrp="1"/>
          </p:cNvSpPr>
          <p:nvPr>
            <p:ph type="body" sz="quarter" idx="33"/>
          </p:nvPr>
        </p:nvSpPr>
        <p:spPr>
          <a:xfrm>
            <a:off x="4890055" y="5153961"/>
            <a:ext cx="2438400" cy="1286411"/>
          </a:xfrm>
        </p:spPr>
        <p:txBody>
          <a:bodyPr>
            <a:normAutofit/>
          </a:bodyPr>
          <a:lstStyle/>
          <a:p>
            <a:pPr marL="0" indent="0"/>
            <a:r>
              <a:rPr lang="hr-BA" b="1" dirty="0">
                <a:latin typeface="+mn-lt"/>
              </a:rPr>
              <a:t>Next, we bring you a fresh view on problem-solving</a:t>
            </a:r>
            <a:endParaRPr lang="en-US" b="1" dirty="0">
              <a:latin typeface="+mn-lt"/>
            </a:endParaRPr>
          </a:p>
        </p:txBody>
      </p:sp>
      <p:sp>
        <p:nvSpPr>
          <p:cNvPr id="5" name="Text Placeholder 4">
            <a:extLst>
              <a:ext uri="{FF2B5EF4-FFF2-40B4-BE49-F238E27FC236}">
                <a16:creationId xmlns:a16="http://schemas.microsoft.com/office/drawing/2014/main" id="{A28C897B-FFD5-5545-B518-952AEC4D08E1}"/>
              </a:ext>
            </a:extLst>
          </p:cNvPr>
          <p:cNvSpPr>
            <a:spLocks noGrp="1"/>
          </p:cNvSpPr>
          <p:nvPr>
            <p:ph type="body" sz="quarter" idx="35"/>
          </p:nvPr>
        </p:nvSpPr>
        <p:spPr>
          <a:xfrm>
            <a:off x="8202763" y="5114388"/>
            <a:ext cx="2609850" cy="1286410"/>
          </a:xfrm>
        </p:spPr>
        <p:txBody>
          <a:bodyPr>
            <a:normAutofit/>
          </a:bodyPr>
          <a:lstStyle/>
          <a:p>
            <a:pPr marL="0" indent="0"/>
            <a:r>
              <a:rPr lang="hr-BA" b="1" dirty="0">
                <a:latin typeface="+mn-lt"/>
              </a:rPr>
              <a:t>Let’s dive into some wonderful resources for long term non-formal learning</a:t>
            </a:r>
            <a:endParaRPr lang="en-US" b="1" dirty="0">
              <a:latin typeface="+mn-lt"/>
            </a:endParaRPr>
          </a:p>
        </p:txBody>
      </p:sp>
      <p:sp>
        <p:nvSpPr>
          <p:cNvPr id="2" name="Text Placeholder 1">
            <a:extLst>
              <a:ext uri="{FF2B5EF4-FFF2-40B4-BE49-F238E27FC236}">
                <a16:creationId xmlns:a16="http://schemas.microsoft.com/office/drawing/2014/main" id="{BAD36E59-B0E4-2A40-B9C1-DCE8665DAF32}"/>
              </a:ext>
            </a:extLst>
          </p:cNvPr>
          <p:cNvSpPr>
            <a:spLocks noGrp="1"/>
          </p:cNvSpPr>
          <p:nvPr>
            <p:ph type="body" sz="quarter" idx="29"/>
          </p:nvPr>
        </p:nvSpPr>
        <p:spPr>
          <a:xfrm>
            <a:off x="1070530" y="649246"/>
            <a:ext cx="10077450" cy="2188731"/>
          </a:xfrm>
        </p:spPr>
        <p:txBody>
          <a:bodyPr>
            <a:normAutofit fontScale="77500" lnSpcReduction="20000"/>
          </a:bodyPr>
          <a:lstStyle/>
          <a:p>
            <a:r>
              <a:rPr lang="hr-BA" dirty="0"/>
              <a:t>Working with others demands a set of skills. A good leader constantly evolves and looks at ways to improve collaboration. Female leadership sets values rooted in equality, and we recommend it to be based on openness, trust, and respect. </a:t>
            </a:r>
          </a:p>
          <a:p>
            <a:r>
              <a:rPr lang="hr-BA" dirty="0"/>
              <a:t>Here are several good starting points:</a:t>
            </a:r>
            <a:endParaRPr lang="en-GB" dirty="0"/>
          </a:p>
          <a:p>
            <a:endParaRPr lang="en-US" dirty="0"/>
          </a:p>
        </p:txBody>
      </p:sp>
      <p:sp>
        <p:nvSpPr>
          <p:cNvPr id="11" name="TextBox 10">
            <a:extLst>
              <a:ext uri="{FF2B5EF4-FFF2-40B4-BE49-F238E27FC236}">
                <a16:creationId xmlns:a16="http://schemas.microsoft.com/office/drawing/2014/main" id="{6B2E2F03-30FE-4C78-BC3F-9465A15E4A1E}"/>
              </a:ext>
            </a:extLst>
          </p:cNvPr>
          <p:cNvSpPr txBox="1"/>
          <p:nvPr/>
        </p:nvSpPr>
        <p:spPr>
          <a:xfrm>
            <a:off x="2231702" y="3333016"/>
            <a:ext cx="14268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800" b="1" i="0" u="none" strike="noStrike" kern="1200" cap="none" spc="0" normalizeH="0" baseline="0" noProof="0" dirty="0">
                <a:ln>
                  <a:noFill/>
                </a:ln>
                <a:solidFill>
                  <a:prstClr val="white"/>
                </a:solidFill>
                <a:effectLst/>
                <a:uLnTx/>
                <a:uFillTx/>
                <a:latin typeface="Calibri" panose="020F0502020204030204"/>
                <a:ea typeface="+mn-ea"/>
                <a:cs typeface="+mn-cs"/>
              </a:rPr>
              <a:t>DISPERSED LEADERSHIP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A35EF7-1D37-47BE-B428-0EAA79718303}"/>
              </a:ext>
            </a:extLst>
          </p:cNvPr>
          <p:cNvSpPr txBox="1"/>
          <p:nvPr/>
        </p:nvSpPr>
        <p:spPr>
          <a:xfrm>
            <a:off x="5437743" y="3327342"/>
            <a:ext cx="13430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800" b="1" i="0" u="none" strike="noStrike" kern="1200" cap="none" spc="0" normalizeH="0" baseline="0" noProof="0" dirty="0">
                <a:ln>
                  <a:noFill/>
                </a:ln>
                <a:solidFill>
                  <a:prstClr val="white"/>
                </a:solidFill>
                <a:effectLst/>
                <a:uLnTx/>
                <a:uFillTx/>
                <a:latin typeface="Calibri" panose="020F0502020204030204"/>
                <a:ea typeface="+mn-ea"/>
                <a:cs typeface="+mn-cs"/>
              </a:rPr>
              <a:t>PROBLEM SOLVING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77BE999-40D5-4556-8D47-7D7DE31B3C3B}"/>
              </a:ext>
            </a:extLst>
          </p:cNvPr>
          <p:cNvSpPr txBox="1"/>
          <p:nvPr/>
        </p:nvSpPr>
        <p:spPr>
          <a:xfrm>
            <a:off x="8836175" y="3333016"/>
            <a:ext cx="13430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BA" b="1" dirty="0">
                <a:solidFill>
                  <a:prstClr val="white"/>
                </a:solidFill>
                <a:latin typeface="Calibri" panose="020F0502020204030204"/>
              </a:rPr>
              <a:t>LEARNING RESOURCES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248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031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EBE3-F4C2-4E5D-AD35-507030591B17}"/>
              </a:ext>
            </a:extLst>
          </p:cNvPr>
          <p:cNvSpPr>
            <a:spLocks noGrp="1"/>
          </p:cNvSpPr>
          <p:nvPr>
            <p:ph type="title"/>
          </p:nvPr>
        </p:nvSpPr>
        <p:spPr>
          <a:xfrm>
            <a:off x="542925" y="146050"/>
            <a:ext cx="10515600" cy="859993"/>
          </a:xfrm>
        </p:spPr>
        <p:txBody>
          <a:bodyPr>
            <a:normAutofit/>
          </a:bodyPr>
          <a:lstStyle/>
          <a:p>
            <a:r>
              <a:rPr lang="en-US" sz="3600" b="1" dirty="0">
                <a:solidFill>
                  <a:schemeClr val="bg1"/>
                </a:solidFill>
                <a:latin typeface="+mn-lt"/>
              </a:rPr>
              <a:t>Dispersed leadership </a:t>
            </a:r>
            <a:endParaRPr lang="en-GB" sz="3600" b="1" dirty="0">
              <a:solidFill>
                <a:schemeClr val="bg1"/>
              </a:solidFill>
              <a:latin typeface="+mn-lt"/>
            </a:endParaRPr>
          </a:p>
        </p:txBody>
      </p:sp>
      <p:sp>
        <p:nvSpPr>
          <p:cNvPr id="3" name="Content Placeholder 2">
            <a:extLst>
              <a:ext uri="{FF2B5EF4-FFF2-40B4-BE49-F238E27FC236}">
                <a16:creationId xmlns:a16="http://schemas.microsoft.com/office/drawing/2014/main" id="{2F62F1A9-F39B-433E-83C5-C6D5156CA426}"/>
              </a:ext>
            </a:extLst>
          </p:cNvPr>
          <p:cNvSpPr>
            <a:spLocks noGrp="1"/>
          </p:cNvSpPr>
          <p:nvPr>
            <p:ph idx="1"/>
          </p:nvPr>
        </p:nvSpPr>
        <p:spPr>
          <a:xfrm>
            <a:off x="542925" y="1225118"/>
            <a:ext cx="10982325" cy="4951845"/>
          </a:xfrm>
        </p:spPr>
        <p:txBody>
          <a:bodyPr vert="horz" lIns="91440" tIns="45720" rIns="91440" bIns="45720" rtlCol="0" anchor="t">
            <a:noAutofit/>
          </a:bodyPr>
          <a:lstStyle/>
          <a:p>
            <a:pPr marL="0" indent="0">
              <a:buNone/>
            </a:pPr>
            <a:r>
              <a:rPr lang="en-US" sz="2200" dirty="0">
                <a:solidFill>
                  <a:schemeClr val="bg1"/>
                </a:solidFill>
                <a:effectLst/>
                <a:ea typeface="Calibri" panose="020F0502020204030204" pitchFamily="34" charset="0"/>
                <a:cs typeface="Calibri"/>
              </a:rPr>
              <a:t>A way of looking at leadership </a:t>
            </a:r>
            <a:r>
              <a:rPr lang="hr-BA" sz="2200" dirty="0">
                <a:solidFill>
                  <a:schemeClr val="bg1"/>
                </a:solidFill>
                <a:effectLst/>
                <a:ea typeface="Calibri" panose="020F0502020204030204" pitchFamily="34" charset="0"/>
                <a:cs typeface="Calibri"/>
              </a:rPr>
              <a:t>that</a:t>
            </a:r>
            <a:r>
              <a:rPr lang="en-US" sz="2200" dirty="0">
                <a:solidFill>
                  <a:schemeClr val="bg1"/>
                </a:solidFill>
                <a:effectLst/>
                <a:ea typeface="Calibri" panose="020F0502020204030204" pitchFamily="34" charset="0"/>
                <a:cs typeface="Calibri"/>
              </a:rPr>
              <a:t> is not necessarily focused on individual leaders in a hierarchical sense, is </a:t>
            </a:r>
            <a:r>
              <a:rPr lang="en-US" sz="2200" dirty="0">
                <a:solidFill>
                  <a:schemeClr val="bg1"/>
                </a:solidFill>
                <a:ea typeface="Calibri" panose="020F0502020204030204" pitchFamily="34" charset="0"/>
                <a:cs typeface="Calibri"/>
              </a:rPr>
              <a:t>dispersed </a:t>
            </a:r>
            <a:r>
              <a:rPr lang="en-US" sz="2200" dirty="0">
                <a:solidFill>
                  <a:schemeClr val="bg1"/>
                </a:solidFill>
                <a:effectLst/>
                <a:ea typeface="Calibri" panose="020F0502020204030204" pitchFamily="34" charset="0"/>
                <a:cs typeface="Calibri"/>
              </a:rPr>
              <a:t>leadership. This is when people take on different leadership roles in groups and organisations so that leadership is expressed in different ways. People enact their leadership wherever they are in the organisation – volunteers, managers, administrators</a:t>
            </a:r>
            <a:r>
              <a:rPr lang="hr-BA" sz="2200" dirty="0">
                <a:solidFill>
                  <a:schemeClr val="bg1"/>
                </a:solidFill>
                <a:effectLst/>
                <a:ea typeface="Calibri" panose="020F0502020204030204" pitchFamily="34" charset="0"/>
                <a:cs typeface="Calibri"/>
              </a:rPr>
              <a:t>.</a:t>
            </a:r>
            <a:endParaRPr lang="en-US" sz="2200" dirty="0">
              <a:solidFill>
                <a:schemeClr val="bg1"/>
              </a:solidFill>
              <a:effectLst/>
              <a:ea typeface="Calibri" panose="020F0502020204030204" pitchFamily="34" charset="0"/>
            </a:endParaRPr>
          </a:p>
          <a:p>
            <a:pPr marL="0" indent="0">
              <a:buNone/>
            </a:pPr>
            <a:r>
              <a:rPr lang="en-US" sz="2200" dirty="0">
                <a:solidFill>
                  <a:schemeClr val="bg1"/>
                </a:solidFill>
              </a:rPr>
              <a:t>Instead of seeing ‘leadership’ as something invested in one person, we can consider leadership as a process. </a:t>
            </a:r>
          </a:p>
          <a:p>
            <a:pPr marL="0" indent="0">
              <a:buNone/>
            </a:pPr>
            <a:r>
              <a:rPr lang="en-US" sz="2200" dirty="0">
                <a:solidFill>
                  <a:schemeClr val="bg1"/>
                </a:solidFill>
              </a:rPr>
              <a:t>Leadership can be seen as tackling the big issues that face a group or an organisation. There are three types of core issues which face a group or an organisation:</a:t>
            </a:r>
          </a:p>
          <a:p>
            <a:r>
              <a:rPr lang="en-US" sz="2200" dirty="0">
                <a:solidFill>
                  <a:schemeClr val="bg1"/>
                </a:solidFill>
              </a:rPr>
              <a:t>Strategic: the overall direction of the group and the vision</a:t>
            </a:r>
          </a:p>
          <a:p>
            <a:r>
              <a:rPr lang="en-US" sz="2200" dirty="0">
                <a:solidFill>
                  <a:schemeClr val="bg1"/>
                </a:solidFill>
              </a:rPr>
              <a:t>Task: how the group will achieve what it wants to</a:t>
            </a:r>
          </a:p>
          <a:p>
            <a:r>
              <a:rPr lang="en-US" sz="2200" dirty="0">
                <a:solidFill>
                  <a:schemeClr val="bg1"/>
                </a:solidFill>
              </a:rPr>
              <a:t>People: maintaining the morale, commitment and enthusiasm of people </a:t>
            </a:r>
            <a:r>
              <a:rPr lang="hr-BA" sz="2200" dirty="0">
                <a:solidFill>
                  <a:schemeClr val="bg1"/>
                </a:solidFill>
              </a:rPr>
              <a:t>over</a:t>
            </a:r>
            <a:r>
              <a:rPr lang="en-US" sz="2200" dirty="0">
                <a:solidFill>
                  <a:schemeClr val="bg1"/>
                </a:solidFill>
              </a:rPr>
              <a:t> time</a:t>
            </a:r>
            <a:endParaRPr lang="en-GB" sz="2200" dirty="0">
              <a:solidFill>
                <a:schemeClr val="bg1"/>
              </a:solidFill>
            </a:endParaRPr>
          </a:p>
          <a:p>
            <a:pPr marL="0" indent="0">
              <a:buNone/>
            </a:pPr>
            <a:r>
              <a:rPr lang="en-US" sz="2200" dirty="0">
                <a:solidFill>
                  <a:schemeClr val="bg1"/>
                </a:solidFill>
              </a:rPr>
              <a:t>Some groups will have more dispersed leadership than others, depending upon the culture of that group and membership activity.</a:t>
            </a:r>
          </a:p>
          <a:p>
            <a:pPr marL="0" indent="0">
              <a:buNone/>
            </a:pPr>
            <a:endParaRPr lang="en-GB" sz="2200" dirty="0">
              <a:solidFill>
                <a:schemeClr val="bg1"/>
              </a:solidFill>
              <a:cs typeface="Calibri"/>
            </a:endParaRPr>
          </a:p>
          <a:p>
            <a:pPr marL="0" indent="0">
              <a:buNone/>
            </a:pPr>
            <a:endParaRPr lang="en-GB" sz="2200" dirty="0">
              <a:solidFill>
                <a:schemeClr val="bg1"/>
              </a:solidFill>
            </a:endParaRPr>
          </a:p>
        </p:txBody>
      </p:sp>
    </p:spTree>
    <p:extLst>
      <p:ext uri="{BB962C8B-B14F-4D97-AF65-F5344CB8AC3E}">
        <p14:creationId xmlns:p14="http://schemas.microsoft.com/office/powerpoint/2010/main" val="324735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FDF020-A277-9AE9-CDE9-9A009332E6B7}"/>
              </a:ext>
            </a:extLst>
          </p:cNvPr>
          <p:cNvSpPr>
            <a:spLocks noGrp="1"/>
          </p:cNvSpPr>
          <p:nvPr>
            <p:ph type="body" sz="quarter" idx="18"/>
          </p:nvPr>
        </p:nvSpPr>
        <p:spPr>
          <a:xfrm>
            <a:off x="734714" y="1661761"/>
            <a:ext cx="10834986" cy="4369528"/>
          </a:xfrm>
        </p:spPr>
        <p:txBody>
          <a:bodyPr>
            <a:normAutofit/>
          </a:bodyPr>
          <a:lstStyle/>
          <a:p>
            <a:pPr marL="342900" indent="-342900">
              <a:buFont typeface="Wingdings" panose="05000000000000000000" pitchFamily="2" charset="2"/>
              <a:buChar char="ü"/>
            </a:pPr>
            <a:r>
              <a:rPr lang="en-US" b="1" dirty="0">
                <a:solidFill>
                  <a:srgbClr val="93C23D"/>
                </a:solidFill>
              </a:rPr>
              <a:t>The SHINE project aims to upskill women with the knowledge and </a:t>
            </a:r>
            <a:r>
              <a:rPr lang="en-US" b="1" dirty="0" err="1">
                <a:solidFill>
                  <a:srgbClr val="93C23D"/>
                </a:solidFill>
              </a:rPr>
              <a:t>behaviours</a:t>
            </a:r>
            <a:r>
              <a:rPr lang="en-US" b="1" dirty="0">
                <a:solidFill>
                  <a:srgbClr val="93C23D"/>
                </a:solidFill>
              </a:rPr>
              <a:t> necessary to confidently and successfully transition into leadership roles in their third sector or community workplace.</a:t>
            </a:r>
            <a:endParaRPr lang="hr-BA" b="1" dirty="0">
              <a:solidFill>
                <a:srgbClr val="93C23D"/>
              </a:solidFill>
            </a:endParaRPr>
          </a:p>
          <a:p>
            <a:pPr marL="342900" indent="-342900">
              <a:buFont typeface="Wingdings" panose="05000000000000000000" pitchFamily="2" charset="2"/>
              <a:buChar char="ü"/>
            </a:pPr>
            <a:endParaRPr lang="hr-BA" b="1" dirty="0">
              <a:solidFill>
                <a:srgbClr val="93C23D"/>
              </a:solidFill>
            </a:endParaRPr>
          </a:p>
          <a:p>
            <a:pPr marL="342900" indent="-342900">
              <a:buFont typeface="Wingdings" panose="05000000000000000000" pitchFamily="2" charset="2"/>
              <a:buChar char="ü"/>
            </a:pPr>
            <a:r>
              <a:rPr lang="hr-BA" dirty="0">
                <a:solidFill>
                  <a:srgbClr val="452771"/>
                </a:solidFill>
              </a:rPr>
              <a:t> Throughout history, women have too often been deprived of equal opportunities for leadership.</a:t>
            </a:r>
          </a:p>
          <a:p>
            <a:pPr marL="342900" indent="-342900">
              <a:buFont typeface="Wingdings" panose="05000000000000000000" pitchFamily="2" charset="2"/>
              <a:buChar char="ü"/>
            </a:pPr>
            <a:endParaRPr lang="hr-BA" dirty="0">
              <a:solidFill>
                <a:srgbClr val="452771"/>
              </a:solidFill>
            </a:endParaRPr>
          </a:p>
          <a:p>
            <a:pPr marL="342900" indent="-342900">
              <a:buFont typeface="Wingdings" panose="05000000000000000000" pitchFamily="2" charset="2"/>
              <a:buChar char="ü"/>
            </a:pPr>
            <a:r>
              <a:rPr lang="hr-BA" dirty="0">
                <a:solidFill>
                  <a:srgbClr val="80318E"/>
                </a:solidFill>
              </a:rPr>
              <a:t>We hope th</a:t>
            </a:r>
            <a:r>
              <a:rPr lang="en-IE" dirty="0">
                <a:solidFill>
                  <a:srgbClr val="80318E"/>
                </a:solidFill>
              </a:rPr>
              <a:t>at the</a:t>
            </a:r>
            <a:r>
              <a:rPr lang="hr-BA" dirty="0">
                <a:solidFill>
                  <a:srgbClr val="80318E"/>
                </a:solidFill>
              </a:rPr>
              <a:t> SHINE focus on female leaders will help overcome the obstacles that stereotypes have created towards their role in leadership.</a:t>
            </a:r>
            <a:endParaRPr lang="hr-BA" dirty="0"/>
          </a:p>
          <a:p>
            <a:pPr marL="342900" indent="-342900">
              <a:buFont typeface="Wingdings" panose="05000000000000000000" pitchFamily="2" charset="2"/>
              <a:buChar char="ü"/>
            </a:pPr>
            <a:endParaRPr lang="hr-BA" b="1" dirty="0"/>
          </a:p>
        </p:txBody>
      </p:sp>
      <p:sp>
        <p:nvSpPr>
          <p:cNvPr id="3" name="Text Placeholder 2">
            <a:extLst>
              <a:ext uri="{FF2B5EF4-FFF2-40B4-BE49-F238E27FC236}">
                <a16:creationId xmlns:a16="http://schemas.microsoft.com/office/drawing/2014/main" id="{FBBFE2A2-2B68-221A-BDAB-41E29F8035ED}"/>
              </a:ext>
            </a:extLst>
          </p:cNvPr>
          <p:cNvSpPr>
            <a:spLocks noGrp="1"/>
          </p:cNvSpPr>
          <p:nvPr>
            <p:ph type="body" sz="quarter" idx="16"/>
          </p:nvPr>
        </p:nvSpPr>
        <p:spPr/>
        <p:txBody>
          <a:bodyPr>
            <a:normAutofit lnSpcReduction="10000"/>
          </a:bodyPr>
          <a:lstStyle/>
          <a:p>
            <a:r>
              <a:rPr lang="hr-BA" dirty="0"/>
              <a:t>SHINE and female gender</a:t>
            </a:r>
            <a:endParaRPr lang="en-US" dirty="0"/>
          </a:p>
        </p:txBody>
      </p:sp>
    </p:spTree>
    <p:extLst>
      <p:ext uri="{BB962C8B-B14F-4D97-AF65-F5344CB8AC3E}">
        <p14:creationId xmlns:p14="http://schemas.microsoft.com/office/powerpoint/2010/main" val="12947740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0318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E7E41-B620-4A05-B830-B948FF07DE41}"/>
              </a:ext>
            </a:extLst>
          </p:cNvPr>
          <p:cNvSpPr>
            <a:spLocks noGrp="1"/>
          </p:cNvSpPr>
          <p:nvPr>
            <p:ph idx="1"/>
          </p:nvPr>
        </p:nvSpPr>
        <p:spPr>
          <a:xfrm>
            <a:off x="542925" y="1192897"/>
            <a:ext cx="11376932" cy="5511138"/>
          </a:xfrm>
        </p:spPr>
        <p:txBody>
          <a:bodyPr>
            <a:normAutofit/>
          </a:bodyPr>
          <a:lstStyle/>
          <a:p>
            <a:pPr marL="0" indent="0">
              <a:buNone/>
            </a:pPr>
            <a:r>
              <a:rPr lang="en-US" sz="2400" dirty="0">
                <a:solidFill>
                  <a:schemeClr val="bg1"/>
                </a:solidFill>
              </a:rPr>
              <a:t>People demonstrate leadership in different ways:</a:t>
            </a:r>
          </a:p>
          <a:p>
            <a:pPr marL="511175" indent="-511175">
              <a:buFont typeface="Wingdings" panose="05000000000000000000" pitchFamily="2" charset="2"/>
              <a:buChar char="ü"/>
            </a:pPr>
            <a:r>
              <a:rPr lang="en-US" sz="2400" dirty="0">
                <a:solidFill>
                  <a:schemeClr val="bg1"/>
                </a:solidFill>
              </a:rPr>
              <a:t>Review where the group is going</a:t>
            </a:r>
          </a:p>
          <a:p>
            <a:pPr marL="511175" indent="-511175">
              <a:buFont typeface="Wingdings" panose="05000000000000000000" pitchFamily="2" charset="2"/>
              <a:buChar char="ü"/>
            </a:pPr>
            <a:r>
              <a:rPr lang="en-US" sz="2400" dirty="0">
                <a:solidFill>
                  <a:schemeClr val="bg1"/>
                </a:solidFill>
              </a:rPr>
              <a:t>Make sure people feel comfortable and welcomed</a:t>
            </a:r>
          </a:p>
          <a:p>
            <a:pPr marL="511175" indent="-511175">
              <a:buFont typeface="Wingdings" panose="05000000000000000000" pitchFamily="2" charset="2"/>
              <a:buChar char="ü"/>
            </a:pPr>
            <a:r>
              <a:rPr lang="en-US" sz="2400" dirty="0">
                <a:solidFill>
                  <a:schemeClr val="bg1"/>
                </a:solidFill>
              </a:rPr>
              <a:t>Search for funding opportunities</a:t>
            </a:r>
          </a:p>
          <a:p>
            <a:pPr marL="511175" indent="-511175">
              <a:buFont typeface="Wingdings" panose="05000000000000000000" pitchFamily="2" charset="2"/>
              <a:buChar char="ü"/>
            </a:pPr>
            <a:r>
              <a:rPr lang="en-US" sz="2400" dirty="0">
                <a:solidFill>
                  <a:schemeClr val="bg1"/>
                </a:solidFill>
              </a:rPr>
              <a:t>Represent the group in wider forums</a:t>
            </a:r>
          </a:p>
          <a:p>
            <a:pPr marL="511175" indent="-511175">
              <a:buFont typeface="Wingdings" panose="05000000000000000000" pitchFamily="2" charset="2"/>
              <a:buChar char="ü"/>
            </a:pPr>
            <a:r>
              <a:rPr lang="en-US" sz="2400" dirty="0">
                <a:solidFill>
                  <a:schemeClr val="bg1"/>
                </a:solidFill>
              </a:rPr>
              <a:t>Research matters of interest to the group or organisation </a:t>
            </a:r>
          </a:p>
          <a:p>
            <a:pPr marL="511175" indent="-511175">
              <a:buFont typeface="Wingdings" panose="05000000000000000000" pitchFamily="2" charset="2"/>
              <a:buChar char="ü"/>
            </a:pPr>
            <a:r>
              <a:rPr lang="en-US" sz="2400" dirty="0">
                <a:solidFill>
                  <a:schemeClr val="bg1"/>
                </a:solidFill>
              </a:rPr>
              <a:t>Know the local political and funding context</a:t>
            </a:r>
          </a:p>
          <a:p>
            <a:pPr marL="0" indent="0">
              <a:buNone/>
            </a:pPr>
            <a:endParaRPr lang="en-US" sz="2400" dirty="0">
              <a:solidFill>
                <a:schemeClr val="bg1"/>
              </a:solidFill>
            </a:endParaRPr>
          </a:p>
          <a:p>
            <a:pPr marL="0" indent="0">
              <a:buNone/>
            </a:pPr>
            <a:r>
              <a:rPr lang="en-US" sz="2400" dirty="0">
                <a:solidFill>
                  <a:schemeClr val="bg1"/>
                </a:solidFill>
              </a:rPr>
              <a:t>People can only be leaders if others in the group accept them as leaders, accept their influence–and this acceptance is often based on knowledge and expertise</a:t>
            </a:r>
            <a:endParaRPr lang="en-GB" sz="2400" dirty="0">
              <a:solidFill>
                <a:schemeClr val="bg1"/>
              </a:solidFill>
            </a:endParaRPr>
          </a:p>
        </p:txBody>
      </p:sp>
      <p:sp>
        <p:nvSpPr>
          <p:cNvPr id="4" name="Title 1">
            <a:extLst>
              <a:ext uri="{FF2B5EF4-FFF2-40B4-BE49-F238E27FC236}">
                <a16:creationId xmlns:a16="http://schemas.microsoft.com/office/drawing/2014/main" id="{0FF05AF1-135D-3EF4-93A3-6D6AF57C25AD}"/>
              </a:ext>
            </a:extLst>
          </p:cNvPr>
          <p:cNvSpPr>
            <a:spLocks noGrp="1"/>
          </p:cNvSpPr>
          <p:nvPr>
            <p:ph type="title"/>
          </p:nvPr>
        </p:nvSpPr>
        <p:spPr>
          <a:xfrm>
            <a:off x="542925" y="37214"/>
            <a:ext cx="10515600" cy="859993"/>
          </a:xfrm>
        </p:spPr>
        <p:txBody>
          <a:bodyPr>
            <a:normAutofit/>
          </a:bodyPr>
          <a:lstStyle/>
          <a:p>
            <a:r>
              <a:rPr lang="en-US" sz="3600" b="1" dirty="0">
                <a:solidFill>
                  <a:schemeClr val="bg1"/>
                </a:solidFill>
                <a:latin typeface="+mn-lt"/>
              </a:rPr>
              <a:t>Dispersed leadership </a:t>
            </a:r>
            <a:endParaRPr lang="en-GB" sz="3600" b="1" dirty="0">
              <a:solidFill>
                <a:schemeClr val="bg1"/>
              </a:solidFill>
              <a:latin typeface="+mn-lt"/>
            </a:endParaRPr>
          </a:p>
        </p:txBody>
      </p:sp>
    </p:spTree>
    <p:extLst>
      <p:ext uri="{BB962C8B-B14F-4D97-AF65-F5344CB8AC3E}">
        <p14:creationId xmlns:p14="http://schemas.microsoft.com/office/powerpoint/2010/main" val="1110151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031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16EF-9AE5-489F-8811-332D34275C1C}"/>
              </a:ext>
            </a:extLst>
          </p:cNvPr>
          <p:cNvSpPr>
            <a:spLocks noGrp="1"/>
          </p:cNvSpPr>
          <p:nvPr>
            <p:ph type="title"/>
          </p:nvPr>
        </p:nvSpPr>
        <p:spPr>
          <a:xfrm>
            <a:off x="653143" y="18255"/>
            <a:ext cx="10515600" cy="1325563"/>
          </a:xfrm>
        </p:spPr>
        <p:txBody>
          <a:bodyPr>
            <a:normAutofit/>
          </a:bodyPr>
          <a:lstStyle/>
          <a:p>
            <a:r>
              <a:rPr lang="en-US" sz="3600" b="1" dirty="0">
                <a:solidFill>
                  <a:schemeClr val="bg1"/>
                </a:solidFill>
                <a:latin typeface="+mn-lt"/>
              </a:rPr>
              <a:t>Skills for dispersed leadership </a:t>
            </a:r>
            <a:endParaRPr lang="en-GB" sz="3600" b="1" dirty="0">
              <a:solidFill>
                <a:schemeClr val="bg1"/>
              </a:solidFill>
              <a:latin typeface="+mn-lt"/>
            </a:endParaRPr>
          </a:p>
        </p:txBody>
      </p:sp>
      <p:sp>
        <p:nvSpPr>
          <p:cNvPr id="3" name="Content Placeholder 2">
            <a:extLst>
              <a:ext uri="{FF2B5EF4-FFF2-40B4-BE49-F238E27FC236}">
                <a16:creationId xmlns:a16="http://schemas.microsoft.com/office/drawing/2014/main" id="{91DA1F4A-9528-4329-BA3F-30F41740AFDC}"/>
              </a:ext>
            </a:extLst>
          </p:cNvPr>
          <p:cNvSpPr>
            <a:spLocks noGrp="1"/>
          </p:cNvSpPr>
          <p:nvPr>
            <p:ph idx="1"/>
          </p:nvPr>
        </p:nvSpPr>
        <p:spPr>
          <a:xfrm>
            <a:off x="838200" y="1553592"/>
            <a:ext cx="10515600" cy="4623371"/>
          </a:xfrm>
        </p:spPr>
        <p:txBody>
          <a:bodyPr>
            <a:normAutofit fontScale="85000" lnSpcReduction="20000"/>
          </a:bodyPr>
          <a:lstStyle/>
          <a:p>
            <a:pPr marL="0" indent="0">
              <a:buNone/>
            </a:pPr>
            <a:r>
              <a:rPr lang="en-US" b="1" dirty="0">
                <a:solidFill>
                  <a:schemeClr val="bg1"/>
                </a:solidFill>
              </a:rPr>
              <a:t>Networking</a:t>
            </a:r>
          </a:p>
          <a:p>
            <a:pPr marL="403225" indent="-403225">
              <a:buFont typeface="Wingdings" panose="05000000000000000000" pitchFamily="2" charset="2"/>
              <a:buChar char="ü"/>
            </a:pPr>
            <a:r>
              <a:rPr lang="en-US" dirty="0">
                <a:solidFill>
                  <a:schemeClr val="bg1"/>
                </a:solidFill>
              </a:rPr>
              <a:t>Keeping in touch with people and events is a crucial activity for groups and organisations </a:t>
            </a:r>
          </a:p>
          <a:p>
            <a:pPr marL="403225" indent="-403225">
              <a:buFont typeface="Wingdings" panose="05000000000000000000" pitchFamily="2" charset="2"/>
              <a:buChar char="ü"/>
            </a:pPr>
            <a:r>
              <a:rPr lang="en-US" dirty="0">
                <a:solidFill>
                  <a:schemeClr val="bg1"/>
                </a:solidFill>
              </a:rPr>
              <a:t>Having a good network of contacts is likely to give a better class of information and lead to better decisions</a:t>
            </a:r>
          </a:p>
          <a:p>
            <a:pPr marL="403225" indent="-403225">
              <a:buFont typeface="Wingdings" panose="05000000000000000000" pitchFamily="2" charset="2"/>
              <a:buChar char="ü"/>
            </a:pPr>
            <a:r>
              <a:rPr lang="en-US" dirty="0">
                <a:solidFill>
                  <a:schemeClr val="bg1"/>
                </a:solidFill>
              </a:rPr>
              <a:t>Networks are about exchange and mutual support. Ideas, contacts, information are the sort of things that are exchanged</a:t>
            </a:r>
          </a:p>
          <a:p>
            <a:pPr marL="0" indent="0">
              <a:buNone/>
            </a:pPr>
            <a:endParaRPr lang="en-US" dirty="0">
              <a:solidFill>
                <a:schemeClr val="bg1"/>
              </a:solidFill>
            </a:endParaRPr>
          </a:p>
          <a:p>
            <a:pPr marL="0" indent="0">
              <a:buNone/>
            </a:pPr>
            <a:r>
              <a:rPr lang="en-US" b="1" dirty="0">
                <a:solidFill>
                  <a:schemeClr val="bg1"/>
                </a:solidFill>
              </a:rPr>
              <a:t>Ambassadorial roles, representative roles</a:t>
            </a:r>
          </a:p>
          <a:p>
            <a:r>
              <a:rPr lang="en-US" dirty="0">
                <a:solidFill>
                  <a:schemeClr val="bg1"/>
                </a:solidFill>
              </a:rPr>
              <a:t>Taking an ambassadorial role is an important leadership role as it is about managing external relationships and representing the group or organisation.</a:t>
            </a:r>
          </a:p>
          <a:p>
            <a:r>
              <a:rPr lang="en-US" dirty="0">
                <a:solidFill>
                  <a:schemeClr val="bg1"/>
                </a:solidFill>
              </a:rPr>
              <a:t>The ability to negotiate a fair position and protect the reputation of the group is a key leadership role.</a:t>
            </a:r>
          </a:p>
          <a:p>
            <a:pPr marL="0" indent="0">
              <a:buNone/>
            </a:pPr>
            <a:endParaRPr lang="en-US" dirty="0">
              <a:solidFill>
                <a:schemeClr val="bg1"/>
              </a:solidFill>
            </a:endParaRPr>
          </a:p>
        </p:txBody>
      </p:sp>
    </p:spTree>
    <p:extLst>
      <p:ext uri="{BB962C8B-B14F-4D97-AF65-F5344CB8AC3E}">
        <p14:creationId xmlns:p14="http://schemas.microsoft.com/office/powerpoint/2010/main" val="664816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0318E"/>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FEBAAC-71C8-4CF6-B4E7-F44376AC936D}"/>
              </a:ext>
            </a:extLst>
          </p:cNvPr>
          <p:cNvSpPr txBox="1"/>
          <p:nvPr/>
        </p:nvSpPr>
        <p:spPr>
          <a:xfrm>
            <a:off x="653143" y="1095576"/>
            <a:ext cx="11134078" cy="5632311"/>
          </a:xfrm>
          <a:prstGeom prst="rect">
            <a:avLst/>
          </a:prstGeom>
          <a:noFill/>
        </p:spPr>
        <p:txBody>
          <a:bodyPr wrap="square">
            <a:spAutoFit/>
          </a:bodyPr>
          <a:lstStyle/>
          <a:p>
            <a:pPr marL="0" indent="0">
              <a:buNone/>
            </a:pPr>
            <a:r>
              <a:rPr lang="en-US" sz="2400" b="1" dirty="0">
                <a:solidFill>
                  <a:schemeClr val="bg1"/>
                </a:solidFill>
              </a:rPr>
              <a:t>Communication</a:t>
            </a:r>
          </a:p>
          <a:p>
            <a:pPr marL="342900" indent="-342900">
              <a:buFont typeface="Wingdings" panose="05000000000000000000" pitchFamily="2" charset="2"/>
              <a:buChar char="ü"/>
            </a:pPr>
            <a:r>
              <a:rPr lang="en-US" sz="2400" dirty="0">
                <a:solidFill>
                  <a:schemeClr val="bg1"/>
                </a:solidFill>
              </a:rPr>
              <a:t>Good communication skills are needed to influence decision making and influence people within and external to the group</a:t>
            </a:r>
          </a:p>
          <a:p>
            <a:pPr marL="342900" indent="-342900">
              <a:buFont typeface="Wingdings" panose="05000000000000000000" pitchFamily="2" charset="2"/>
              <a:buChar char="ü"/>
            </a:pPr>
            <a:r>
              <a:rPr lang="en-US" sz="2400" dirty="0">
                <a:solidFill>
                  <a:schemeClr val="bg1"/>
                </a:solidFill>
              </a:rPr>
              <a:t>Both written and verbal communication skills are required</a:t>
            </a:r>
          </a:p>
          <a:p>
            <a:pPr marL="0" indent="0">
              <a:buNone/>
            </a:pPr>
            <a:endParaRPr lang="en-US" sz="2400" dirty="0">
              <a:solidFill>
                <a:schemeClr val="bg1"/>
              </a:solidFill>
            </a:endParaRPr>
          </a:p>
          <a:p>
            <a:r>
              <a:rPr lang="en-US" sz="2400" b="1" dirty="0">
                <a:solidFill>
                  <a:schemeClr val="bg1"/>
                </a:solidFill>
              </a:rPr>
              <a:t>Being a role model</a:t>
            </a:r>
          </a:p>
          <a:p>
            <a:pPr marL="285750" indent="-285750">
              <a:buFont typeface="Arial" panose="020B0604020202020204" pitchFamily="34" charset="0"/>
              <a:buChar char="•"/>
            </a:pPr>
            <a:r>
              <a:rPr lang="en-US" sz="2400" dirty="0">
                <a:solidFill>
                  <a:schemeClr val="bg1"/>
                </a:solidFill>
              </a:rPr>
              <a:t>Leading by example is a powerful leadership role; understanding how your own behaviour affects a situation and other people is key to self awareness</a:t>
            </a:r>
          </a:p>
          <a:p>
            <a:pPr marL="285750" indent="-285750">
              <a:buFont typeface="Arial" panose="020B0604020202020204" pitchFamily="34" charset="0"/>
              <a:buChar char="•"/>
            </a:pPr>
            <a:r>
              <a:rPr lang="en-US" sz="2400" dirty="0">
                <a:solidFill>
                  <a:schemeClr val="bg1"/>
                </a:solidFill>
              </a:rPr>
              <a:t>Maintaining morale and commitment</a:t>
            </a:r>
          </a:p>
          <a:p>
            <a:pPr marL="285750" indent="-285750">
              <a:buFont typeface="Arial" panose="020B0604020202020204" pitchFamily="34" charset="0"/>
              <a:buChar char="•"/>
            </a:pPr>
            <a:r>
              <a:rPr lang="en-US" sz="2400" dirty="0">
                <a:solidFill>
                  <a:schemeClr val="bg1"/>
                </a:solidFill>
              </a:rPr>
              <a:t>Creating an environment where people can share their thoughts and feelings is a step towards creating a positive group culture </a:t>
            </a:r>
          </a:p>
          <a:p>
            <a:pPr marL="285750" indent="-285750">
              <a:buFont typeface="Arial" panose="020B0604020202020204" pitchFamily="34" charset="0"/>
              <a:buChar char="•"/>
            </a:pPr>
            <a:r>
              <a:rPr lang="en-US" sz="2400" dirty="0">
                <a:solidFill>
                  <a:schemeClr val="bg1"/>
                </a:solidFill>
              </a:rPr>
              <a:t>Accepting responsibility for your own mistakes and celebrating successes are important leadership roles</a:t>
            </a:r>
          </a:p>
          <a:p>
            <a:pPr marL="285750" indent="-285750">
              <a:buFont typeface="Arial" panose="020B0604020202020204" pitchFamily="34" charset="0"/>
              <a:buChar char="•"/>
            </a:pPr>
            <a:r>
              <a:rPr lang="en-US" sz="2400" dirty="0">
                <a:solidFill>
                  <a:schemeClr val="bg1"/>
                </a:solidFill>
              </a:rPr>
              <a:t>Maintaining a sense of optimism and humour goes a long way to helping people feel committed members of the group</a:t>
            </a:r>
            <a:endParaRPr lang="en-GB" sz="2400" dirty="0">
              <a:solidFill>
                <a:schemeClr val="bg1"/>
              </a:solidFill>
            </a:endParaRPr>
          </a:p>
        </p:txBody>
      </p:sp>
      <p:sp>
        <p:nvSpPr>
          <p:cNvPr id="3" name="Title 1">
            <a:extLst>
              <a:ext uri="{FF2B5EF4-FFF2-40B4-BE49-F238E27FC236}">
                <a16:creationId xmlns:a16="http://schemas.microsoft.com/office/drawing/2014/main" id="{F7E8ACB6-3CA5-4ACB-BECD-E9EEE5439136}"/>
              </a:ext>
            </a:extLst>
          </p:cNvPr>
          <p:cNvSpPr>
            <a:spLocks noGrp="1"/>
          </p:cNvSpPr>
          <p:nvPr>
            <p:ph type="title"/>
          </p:nvPr>
        </p:nvSpPr>
        <p:spPr>
          <a:xfrm>
            <a:off x="653143" y="18255"/>
            <a:ext cx="10515600" cy="1325563"/>
          </a:xfrm>
        </p:spPr>
        <p:txBody>
          <a:bodyPr>
            <a:normAutofit/>
          </a:bodyPr>
          <a:lstStyle/>
          <a:p>
            <a:r>
              <a:rPr lang="en-US" sz="3600" b="1" dirty="0">
                <a:solidFill>
                  <a:schemeClr val="bg1"/>
                </a:solidFill>
                <a:latin typeface="+mn-lt"/>
              </a:rPr>
              <a:t>Skills for dispersed leadership </a:t>
            </a:r>
            <a:endParaRPr lang="en-GB" sz="3600" b="1" dirty="0">
              <a:solidFill>
                <a:schemeClr val="bg1"/>
              </a:solidFill>
              <a:latin typeface="+mn-lt"/>
            </a:endParaRPr>
          </a:p>
        </p:txBody>
      </p:sp>
    </p:spTree>
    <p:extLst>
      <p:ext uri="{BB962C8B-B14F-4D97-AF65-F5344CB8AC3E}">
        <p14:creationId xmlns:p14="http://schemas.microsoft.com/office/powerpoint/2010/main" val="4077821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4F95EF-C5AF-0D55-77B1-137184E0641D}"/>
              </a:ext>
            </a:extLst>
          </p:cNvPr>
          <p:cNvSpPr>
            <a:spLocks noGrp="1"/>
          </p:cNvSpPr>
          <p:nvPr>
            <p:ph type="body" sz="quarter" idx="19"/>
          </p:nvPr>
        </p:nvSpPr>
        <p:spPr>
          <a:xfrm>
            <a:off x="446089" y="282383"/>
            <a:ext cx="4687887" cy="1821005"/>
          </a:xfrm>
        </p:spPr>
        <p:txBody>
          <a:bodyPr>
            <a:normAutofit/>
          </a:bodyPr>
          <a:lstStyle/>
          <a:p>
            <a:r>
              <a:rPr lang="hr-BA" b="1" dirty="0"/>
              <a:t>Problem-solving</a:t>
            </a:r>
          </a:p>
          <a:p>
            <a:r>
              <a:rPr lang="hr-BA" sz="2400" dirty="0"/>
              <a:t>- A different approach by </a:t>
            </a:r>
            <a:r>
              <a:rPr lang="hr-BA" sz="2400" dirty="0">
                <a:solidFill>
                  <a:schemeClr val="accent1">
                    <a:lumMod val="20000"/>
                    <a:lumOff val="80000"/>
                  </a:schemeClr>
                </a:solidFill>
                <a:hlinkClick r:id="rId2">
                  <a:extLst>
                    <a:ext uri="{A12FA001-AC4F-418D-AE19-62706E023703}">
                      <ahyp:hlinkClr xmlns:ahyp="http://schemas.microsoft.com/office/drawing/2018/hyperlinkcolor" val="tx"/>
                    </a:ext>
                  </a:extLst>
                </a:hlinkClick>
              </a:rPr>
              <a:t>Ken Smith</a:t>
            </a:r>
            <a:endParaRPr lang="en-US" sz="2400" dirty="0">
              <a:solidFill>
                <a:schemeClr val="accent1">
                  <a:lumMod val="20000"/>
                  <a:lumOff val="80000"/>
                </a:schemeClr>
              </a:solidFill>
            </a:endParaRPr>
          </a:p>
        </p:txBody>
      </p:sp>
      <p:sp>
        <p:nvSpPr>
          <p:cNvPr id="7" name="TextBox 6">
            <a:extLst>
              <a:ext uri="{FF2B5EF4-FFF2-40B4-BE49-F238E27FC236}">
                <a16:creationId xmlns:a16="http://schemas.microsoft.com/office/drawing/2014/main" id="{EFA0B7CC-57B6-F049-725A-019AD1C87CD8}"/>
              </a:ext>
            </a:extLst>
          </p:cNvPr>
          <p:cNvSpPr txBox="1"/>
          <p:nvPr/>
        </p:nvSpPr>
        <p:spPr>
          <a:xfrm>
            <a:off x="200025" y="1571625"/>
            <a:ext cx="4991100" cy="2862322"/>
          </a:xfrm>
          <a:prstGeom prst="rect">
            <a:avLst/>
          </a:prstGeom>
          <a:noFill/>
        </p:spPr>
        <p:txBody>
          <a:bodyPr wrap="square" rtlCol="0">
            <a:spAutoFit/>
          </a:bodyPr>
          <a:lstStyle/>
          <a:p>
            <a:r>
              <a:rPr lang="hr-BA" sz="2000" i="1" dirty="0">
                <a:solidFill>
                  <a:schemeClr val="bg1"/>
                </a:solidFill>
              </a:rPr>
              <a:t>„</a:t>
            </a:r>
            <a:r>
              <a:rPr lang="en-US" sz="2000" i="1" dirty="0">
                <a:solidFill>
                  <a:schemeClr val="bg1"/>
                </a:solidFill>
              </a:rPr>
              <a:t>If you think </a:t>
            </a:r>
            <a:r>
              <a:rPr lang="hr-BA" sz="2000" i="1" dirty="0">
                <a:solidFill>
                  <a:schemeClr val="bg1"/>
                </a:solidFill>
              </a:rPr>
              <a:t>problem-solving</a:t>
            </a:r>
            <a:r>
              <a:rPr lang="en-US" sz="2000" i="1" dirty="0">
                <a:solidFill>
                  <a:schemeClr val="bg1"/>
                </a:solidFill>
              </a:rPr>
              <a:t> is a critical leadership skill – you might have a problem!</a:t>
            </a:r>
            <a:br>
              <a:rPr lang="en-US" sz="2000" i="1" dirty="0">
                <a:solidFill>
                  <a:schemeClr val="bg1"/>
                </a:solidFill>
              </a:rPr>
            </a:br>
            <a:r>
              <a:rPr lang="en-US" sz="2000" i="1" dirty="0">
                <a:solidFill>
                  <a:schemeClr val="bg1"/>
                </a:solidFill>
              </a:rPr>
              <a:t>Wait, isn’t </a:t>
            </a:r>
            <a:r>
              <a:rPr lang="hr-BA" sz="2000" i="1" dirty="0">
                <a:solidFill>
                  <a:schemeClr val="bg1"/>
                </a:solidFill>
              </a:rPr>
              <a:t>problem-solving</a:t>
            </a:r>
            <a:r>
              <a:rPr lang="en-US" sz="2000" i="1" dirty="0">
                <a:solidFill>
                  <a:schemeClr val="bg1"/>
                </a:solidFill>
              </a:rPr>
              <a:t> a critical skill leaders must possess?</a:t>
            </a:r>
            <a:r>
              <a:rPr lang="hr-BA" sz="2000" i="1" dirty="0">
                <a:solidFill>
                  <a:schemeClr val="bg1"/>
                </a:solidFill>
              </a:rPr>
              <a:t> </a:t>
            </a:r>
            <a:r>
              <a:rPr lang="en-US" sz="2000" i="1" dirty="0">
                <a:solidFill>
                  <a:schemeClr val="bg1"/>
                </a:solidFill>
              </a:rPr>
              <a:t>The gurus and research say it is!</a:t>
            </a:r>
            <a:br>
              <a:rPr lang="en-US" sz="2000" i="1" dirty="0">
                <a:solidFill>
                  <a:schemeClr val="bg1"/>
                </a:solidFill>
              </a:rPr>
            </a:br>
            <a:r>
              <a:rPr lang="en-US" sz="2000" i="1" dirty="0">
                <a:solidFill>
                  <a:schemeClr val="bg1"/>
                </a:solidFill>
              </a:rPr>
              <a:t>Of course, it’s a critical skill!</a:t>
            </a:r>
            <a:br>
              <a:rPr lang="en-US" sz="2000" i="1" dirty="0">
                <a:solidFill>
                  <a:schemeClr val="bg1"/>
                </a:solidFill>
              </a:rPr>
            </a:br>
            <a:r>
              <a:rPr lang="en-US" sz="2000" i="1" dirty="0">
                <a:solidFill>
                  <a:schemeClr val="bg1"/>
                </a:solidFill>
              </a:rPr>
              <a:t>However, leaders sometimes use this skill wrong, and that’s the problem.</a:t>
            </a:r>
            <a:r>
              <a:rPr lang="hr-BA" sz="2000" i="1" dirty="0">
                <a:solidFill>
                  <a:schemeClr val="bg1"/>
                </a:solidFill>
              </a:rPr>
              <a:t>”</a:t>
            </a:r>
            <a:br>
              <a:rPr lang="en-US" sz="2000" dirty="0">
                <a:solidFill>
                  <a:schemeClr val="bg1"/>
                </a:solidFill>
              </a:rPr>
            </a:br>
            <a:endParaRPr lang="en-US" sz="2000" dirty="0">
              <a:solidFill>
                <a:schemeClr val="bg1"/>
              </a:solidFill>
            </a:endParaRPr>
          </a:p>
        </p:txBody>
      </p:sp>
      <p:sp>
        <p:nvSpPr>
          <p:cNvPr id="8" name="TextBox 7">
            <a:extLst>
              <a:ext uri="{FF2B5EF4-FFF2-40B4-BE49-F238E27FC236}">
                <a16:creationId xmlns:a16="http://schemas.microsoft.com/office/drawing/2014/main" id="{66B9E07D-3051-A340-5AB6-B98AB4AD8B0C}"/>
              </a:ext>
            </a:extLst>
          </p:cNvPr>
          <p:cNvSpPr txBox="1"/>
          <p:nvPr/>
        </p:nvSpPr>
        <p:spPr>
          <a:xfrm>
            <a:off x="6096001" y="265063"/>
            <a:ext cx="5819774" cy="5632311"/>
          </a:xfrm>
          <a:prstGeom prst="rect">
            <a:avLst/>
          </a:prstGeom>
          <a:noFill/>
        </p:spPr>
        <p:txBody>
          <a:bodyPr wrap="square" rtlCol="0">
            <a:spAutoFit/>
          </a:bodyPr>
          <a:lstStyle/>
          <a:p>
            <a:r>
              <a:rPr lang="en-US" sz="2400" dirty="0"/>
              <a:t>When used </a:t>
            </a:r>
            <a:r>
              <a:rPr lang="hr-BA" sz="2400" dirty="0"/>
              <a:t>for problem-solving</a:t>
            </a:r>
            <a:r>
              <a:rPr lang="en-US" sz="2400" dirty="0"/>
              <a:t> solving can help you identify the root cause(s) of a problem to implement creative and innovative solutions to improve efficiencies, reduce costs, streamline operations, etc.</a:t>
            </a:r>
            <a:br>
              <a:rPr lang="en-US" sz="2400" dirty="0"/>
            </a:br>
            <a:br>
              <a:rPr lang="en-US" sz="2400" dirty="0"/>
            </a:br>
            <a:r>
              <a:rPr lang="en-US" sz="2400" dirty="0"/>
              <a:t>It’s what we get paid for, to bring value by solving other people’s problems.</a:t>
            </a:r>
            <a:br>
              <a:rPr lang="en-US" sz="2400" dirty="0"/>
            </a:br>
            <a:br>
              <a:rPr lang="en-US" sz="2400" dirty="0"/>
            </a:br>
            <a:r>
              <a:rPr lang="en-US" sz="2400" dirty="0"/>
              <a:t>However, </a:t>
            </a:r>
            <a:r>
              <a:rPr lang="hr-BA" sz="2400" dirty="0"/>
              <a:t>problem-solving</a:t>
            </a:r>
            <a:r>
              <a:rPr lang="en-US" sz="2400" dirty="0"/>
              <a:t> can hurt you too if used incorrectly.</a:t>
            </a:r>
            <a:r>
              <a:rPr lang="hr-BA" sz="2400" dirty="0"/>
              <a:t> Here is an illustration of how:</a:t>
            </a:r>
            <a:br>
              <a:rPr lang="en-US" sz="2400" dirty="0"/>
            </a:br>
            <a:br>
              <a:rPr lang="en-US" sz="2400" dirty="0"/>
            </a:br>
            <a:br>
              <a:rPr lang="en-US" sz="2400" dirty="0"/>
            </a:br>
            <a:endParaRPr lang="en-US" sz="2400" dirty="0"/>
          </a:p>
        </p:txBody>
      </p:sp>
      <p:sp>
        <p:nvSpPr>
          <p:cNvPr id="12" name="TextBox 11">
            <a:extLst>
              <a:ext uri="{FF2B5EF4-FFF2-40B4-BE49-F238E27FC236}">
                <a16:creationId xmlns:a16="http://schemas.microsoft.com/office/drawing/2014/main" id="{61EADD9E-5139-2CF9-5837-EB5443C7EF58}"/>
              </a:ext>
            </a:extLst>
          </p:cNvPr>
          <p:cNvSpPr txBox="1"/>
          <p:nvPr/>
        </p:nvSpPr>
        <p:spPr>
          <a:xfrm>
            <a:off x="4171951" y="4961721"/>
            <a:ext cx="7743824" cy="1631216"/>
          </a:xfrm>
          <a:prstGeom prst="rect">
            <a:avLst/>
          </a:prstGeom>
          <a:noFill/>
        </p:spPr>
        <p:txBody>
          <a:bodyPr wrap="square">
            <a:spAutoFit/>
          </a:bodyPr>
          <a:lstStyle/>
          <a:p>
            <a:r>
              <a:rPr lang="en-US" sz="2000" b="1" dirty="0">
                <a:solidFill>
                  <a:srgbClr val="93C23D"/>
                </a:solidFill>
              </a:rPr>
              <a:t>Someone on your team brings a problem to discuss with you.</a:t>
            </a:r>
            <a:br>
              <a:rPr lang="en-US" sz="2000" b="1" dirty="0">
                <a:solidFill>
                  <a:srgbClr val="93C23D"/>
                </a:solidFill>
              </a:rPr>
            </a:br>
            <a:r>
              <a:rPr lang="en-US" sz="2000" b="1" dirty="0">
                <a:solidFill>
                  <a:srgbClr val="93C23D"/>
                </a:solidFill>
              </a:rPr>
              <a:t>👉 Sometimes they bring problems and solutions.</a:t>
            </a:r>
            <a:br>
              <a:rPr lang="en-US" sz="2000" b="1" dirty="0">
                <a:solidFill>
                  <a:srgbClr val="93C23D"/>
                </a:solidFill>
              </a:rPr>
            </a:br>
            <a:r>
              <a:rPr lang="en-US" sz="2000" b="1" dirty="0">
                <a:solidFill>
                  <a:srgbClr val="93C23D"/>
                </a:solidFill>
              </a:rPr>
              <a:t>👉 Sometimes they don’t.</a:t>
            </a:r>
            <a:br>
              <a:rPr lang="en-US" sz="2000" b="1" dirty="0">
                <a:solidFill>
                  <a:srgbClr val="93C23D"/>
                </a:solidFill>
              </a:rPr>
            </a:br>
            <a:r>
              <a:rPr lang="en-US" sz="2000" b="1" dirty="0">
                <a:solidFill>
                  <a:srgbClr val="93C23D"/>
                </a:solidFill>
              </a:rPr>
              <a:t>👉 Sometimes they bring problems and dump them on you to solve.</a:t>
            </a:r>
            <a:br>
              <a:rPr lang="en-US" sz="2000" b="1" dirty="0">
                <a:solidFill>
                  <a:srgbClr val="93C23D"/>
                </a:solidFill>
              </a:rPr>
            </a:br>
            <a:r>
              <a:rPr lang="en-US" sz="2000" b="1" dirty="0">
                <a:solidFill>
                  <a:srgbClr val="93C23D"/>
                </a:solidFill>
              </a:rPr>
              <a:t>👉 Sometimes they bring solutions that might not be the best.</a:t>
            </a:r>
          </a:p>
        </p:txBody>
      </p:sp>
      <p:pic>
        <p:nvPicPr>
          <p:cNvPr id="14" name="Graphic 13" descr="Lightbulb and gear with solid fill">
            <a:extLst>
              <a:ext uri="{FF2B5EF4-FFF2-40B4-BE49-F238E27FC236}">
                <a16:creationId xmlns:a16="http://schemas.microsoft.com/office/drawing/2014/main" id="{0ED22DA7-F416-7DEF-B0BA-10732892BE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2550" y="5249912"/>
            <a:ext cx="1343025" cy="1343025"/>
          </a:xfrm>
          <a:prstGeom prst="rect">
            <a:avLst/>
          </a:prstGeom>
        </p:spPr>
      </p:pic>
    </p:spTree>
    <p:extLst>
      <p:ext uri="{BB962C8B-B14F-4D97-AF65-F5344CB8AC3E}">
        <p14:creationId xmlns:p14="http://schemas.microsoft.com/office/powerpoint/2010/main" val="4045056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4F95EF-C5AF-0D55-77B1-137184E0641D}"/>
              </a:ext>
            </a:extLst>
          </p:cNvPr>
          <p:cNvSpPr>
            <a:spLocks noGrp="1"/>
          </p:cNvSpPr>
          <p:nvPr>
            <p:ph type="body" sz="quarter" idx="19"/>
          </p:nvPr>
        </p:nvSpPr>
        <p:spPr>
          <a:xfrm>
            <a:off x="503238" y="226604"/>
            <a:ext cx="4687887" cy="1821005"/>
          </a:xfrm>
        </p:spPr>
        <p:txBody>
          <a:bodyPr>
            <a:normAutofit/>
          </a:bodyPr>
          <a:lstStyle/>
          <a:p>
            <a:r>
              <a:rPr lang="hr-BA" b="1" dirty="0"/>
              <a:t>Problem-solving</a:t>
            </a:r>
          </a:p>
          <a:p>
            <a:r>
              <a:rPr lang="hr-BA" sz="2400" dirty="0"/>
              <a:t>- A different approach by </a:t>
            </a:r>
            <a:r>
              <a:rPr lang="hr-BA" sz="2400" dirty="0">
                <a:solidFill>
                  <a:schemeClr val="accent1">
                    <a:lumMod val="20000"/>
                    <a:lumOff val="80000"/>
                  </a:schemeClr>
                </a:solidFill>
                <a:hlinkClick r:id="rId2">
                  <a:extLst>
                    <a:ext uri="{A12FA001-AC4F-418D-AE19-62706E023703}">
                      <ahyp:hlinkClr xmlns:ahyp="http://schemas.microsoft.com/office/drawing/2018/hyperlinkcolor" val="tx"/>
                    </a:ext>
                  </a:extLst>
                </a:hlinkClick>
              </a:rPr>
              <a:t>Ken Smith</a:t>
            </a:r>
            <a:endParaRPr lang="en-US" sz="2400" dirty="0">
              <a:solidFill>
                <a:schemeClr val="accent1">
                  <a:lumMod val="20000"/>
                  <a:lumOff val="80000"/>
                </a:schemeClr>
              </a:solidFill>
            </a:endParaRPr>
          </a:p>
        </p:txBody>
      </p:sp>
      <p:sp>
        <p:nvSpPr>
          <p:cNvPr id="7" name="TextBox 6">
            <a:extLst>
              <a:ext uri="{FF2B5EF4-FFF2-40B4-BE49-F238E27FC236}">
                <a16:creationId xmlns:a16="http://schemas.microsoft.com/office/drawing/2014/main" id="{EFA0B7CC-57B6-F049-725A-019AD1C87CD8}"/>
              </a:ext>
            </a:extLst>
          </p:cNvPr>
          <p:cNvSpPr txBox="1"/>
          <p:nvPr/>
        </p:nvSpPr>
        <p:spPr>
          <a:xfrm>
            <a:off x="428625" y="1483061"/>
            <a:ext cx="4000500" cy="3477875"/>
          </a:xfrm>
          <a:prstGeom prst="rect">
            <a:avLst/>
          </a:prstGeom>
          <a:noFill/>
        </p:spPr>
        <p:txBody>
          <a:bodyPr wrap="square" rtlCol="0">
            <a:spAutoFit/>
          </a:bodyPr>
          <a:lstStyle/>
          <a:p>
            <a:r>
              <a:rPr lang="hr-BA" sz="2000" dirty="0">
                <a:solidFill>
                  <a:schemeClr val="bg1"/>
                </a:solidFill>
              </a:rPr>
              <a:t>„</a:t>
            </a:r>
            <a:r>
              <a:rPr lang="en-US" sz="2000" dirty="0">
                <a:solidFill>
                  <a:schemeClr val="bg1"/>
                </a:solidFill>
              </a:rPr>
              <a:t>If you think </a:t>
            </a:r>
            <a:r>
              <a:rPr lang="hr-BA" sz="2000" dirty="0">
                <a:solidFill>
                  <a:schemeClr val="bg1"/>
                </a:solidFill>
              </a:rPr>
              <a:t>problem-solving</a:t>
            </a:r>
            <a:r>
              <a:rPr lang="en-US" sz="2000" dirty="0">
                <a:solidFill>
                  <a:schemeClr val="bg1"/>
                </a:solidFill>
              </a:rPr>
              <a:t> is a critical leadership skill – you might have a problem!</a:t>
            </a:r>
            <a:br>
              <a:rPr lang="en-US" sz="2000" dirty="0">
                <a:solidFill>
                  <a:schemeClr val="bg1"/>
                </a:solidFill>
              </a:rPr>
            </a:br>
            <a:r>
              <a:rPr lang="en-US" sz="2000" dirty="0">
                <a:solidFill>
                  <a:schemeClr val="bg1"/>
                </a:solidFill>
              </a:rPr>
              <a:t>Wait, isn’t </a:t>
            </a:r>
            <a:r>
              <a:rPr lang="hr-BA" sz="2000" dirty="0">
                <a:solidFill>
                  <a:schemeClr val="bg1"/>
                </a:solidFill>
              </a:rPr>
              <a:t>problem-solving</a:t>
            </a:r>
            <a:r>
              <a:rPr lang="en-US" sz="2000" dirty="0">
                <a:solidFill>
                  <a:schemeClr val="bg1"/>
                </a:solidFill>
              </a:rPr>
              <a:t> a critical skill leaders must possess?</a:t>
            </a:r>
            <a:r>
              <a:rPr lang="hr-BA" sz="2000" dirty="0">
                <a:solidFill>
                  <a:schemeClr val="bg1"/>
                </a:solidFill>
              </a:rPr>
              <a:t> </a:t>
            </a:r>
            <a:r>
              <a:rPr lang="en-US" sz="2000" dirty="0">
                <a:solidFill>
                  <a:schemeClr val="bg1"/>
                </a:solidFill>
              </a:rPr>
              <a:t>The gurus and research say it is!</a:t>
            </a:r>
            <a:br>
              <a:rPr lang="en-US" sz="2000" dirty="0">
                <a:solidFill>
                  <a:schemeClr val="bg1"/>
                </a:solidFill>
              </a:rPr>
            </a:br>
            <a:r>
              <a:rPr lang="en-US" sz="2000" dirty="0">
                <a:solidFill>
                  <a:schemeClr val="bg1"/>
                </a:solidFill>
              </a:rPr>
              <a:t>Of course, it’s a critical skill!</a:t>
            </a:r>
            <a:br>
              <a:rPr lang="en-US" sz="2000" dirty="0">
                <a:solidFill>
                  <a:schemeClr val="bg1"/>
                </a:solidFill>
              </a:rPr>
            </a:br>
            <a:r>
              <a:rPr lang="en-US" sz="2000" dirty="0">
                <a:solidFill>
                  <a:schemeClr val="bg1"/>
                </a:solidFill>
              </a:rPr>
              <a:t>However, leaders sometimes use this skill wrong, and that’s the problem.</a:t>
            </a:r>
            <a:r>
              <a:rPr lang="hr-BA" sz="2000" dirty="0">
                <a:solidFill>
                  <a:schemeClr val="bg1"/>
                </a:solidFill>
              </a:rPr>
              <a:t>”</a:t>
            </a:r>
            <a:br>
              <a:rPr lang="en-US" sz="2000" dirty="0">
                <a:solidFill>
                  <a:schemeClr val="bg1"/>
                </a:solidFill>
              </a:rPr>
            </a:br>
            <a:endParaRPr lang="en-US" sz="2000" dirty="0">
              <a:solidFill>
                <a:schemeClr val="bg1"/>
              </a:solidFill>
            </a:endParaRPr>
          </a:p>
        </p:txBody>
      </p:sp>
      <p:sp>
        <p:nvSpPr>
          <p:cNvPr id="10" name="TextBox 9">
            <a:extLst>
              <a:ext uri="{FF2B5EF4-FFF2-40B4-BE49-F238E27FC236}">
                <a16:creationId xmlns:a16="http://schemas.microsoft.com/office/drawing/2014/main" id="{8BF6F5C3-E71D-BB54-D27A-DC904E7DC082}"/>
              </a:ext>
            </a:extLst>
          </p:cNvPr>
          <p:cNvSpPr txBox="1"/>
          <p:nvPr/>
        </p:nvSpPr>
        <p:spPr>
          <a:xfrm>
            <a:off x="347662" y="5604478"/>
            <a:ext cx="11482388" cy="1015663"/>
          </a:xfrm>
          <a:prstGeom prst="rect">
            <a:avLst/>
          </a:prstGeom>
          <a:noFill/>
        </p:spPr>
        <p:txBody>
          <a:bodyPr wrap="square">
            <a:spAutoFit/>
          </a:bodyPr>
          <a:lstStyle/>
          <a:p>
            <a:r>
              <a:rPr lang="en-US" sz="2000" b="1" dirty="0">
                <a:solidFill>
                  <a:srgbClr val="93C23D"/>
                </a:solidFill>
              </a:rPr>
              <a:t>You become overwhelmed and stuck in the weeds.</a:t>
            </a:r>
            <a:r>
              <a:rPr lang="hr-BA" sz="2000" b="1" dirty="0">
                <a:solidFill>
                  <a:srgbClr val="93C23D"/>
                </a:solidFill>
              </a:rPr>
              <a:t> </a:t>
            </a:r>
            <a:r>
              <a:rPr lang="en-US" sz="2000" b="1" dirty="0">
                <a:solidFill>
                  <a:srgbClr val="93C23D"/>
                </a:solidFill>
              </a:rPr>
              <a:t>Your team becomes like </a:t>
            </a:r>
            <a:r>
              <a:rPr lang="en-US" sz="2000" b="1" dirty="0">
                <a:solidFill>
                  <a:srgbClr val="93C23D"/>
                </a:solidFill>
                <a:hlinkClick r:id="rId3">
                  <a:extLst>
                    <a:ext uri="{A12FA001-AC4F-418D-AE19-62706E023703}">
                      <ahyp:hlinkClr xmlns:ahyp="http://schemas.microsoft.com/office/drawing/2018/hyperlinkcolor" val="tx"/>
                    </a:ext>
                  </a:extLst>
                </a:hlinkClick>
              </a:rPr>
              <a:t>Pavlov’s dog</a:t>
            </a:r>
            <a:r>
              <a:rPr lang="en-US" sz="2000" b="1" dirty="0">
                <a:solidFill>
                  <a:srgbClr val="93C23D"/>
                </a:solidFill>
              </a:rPr>
              <a:t>.</a:t>
            </a:r>
            <a:r>
              <a:rPr lang="hr-BA" sz="2000" b="1" dirty="0">
                <a:solidFill>
                  <a:srgbClr val="93C23D"/>
                </a:solidFill>
              </a:rPr>
              <a:t> </a:t>
            </a:r>
            <a:r>
              <a:rPr lang="en-US" sz="2000" b="1" dirty="0">
                <a:solidFill>
                  <a:srgbClr val="93C23D"/>
                </a:solidFill>
              </a:rPr>
              <a:t>They’re trained to bring you problems every time they’re faced with one.</a:t>
            </a:r>
            <a:r>
              <a:rPr lang="hr-BA" sz="2000" b="1" dirty="0">
                <a:solidFill>
                  <a:srgbClr val="93C23D"/>
                </a:solidFill>
              </a:rPr>
              <a:t> </a:t>
            </a:r>
            <a:r>
              <a:rPr lang="en-US" sz="2000" b="1" dirty="0">
                <a:solidFill>
                  <a:srgbClr val="93C23D"/>
                </a:solidFill>
              </a:rPr>
              <a:t>No one wins!</a:t>
            </a:r>
            <a:r>
              <a:rPr lang="hr-BA" sz="2000" b="1" dirty="0">
                <a:solidFill>
                  <a:srgbClr val="93C23D"/>
                </a:solidFill>
              </a:rPr>
              <a:t> </a:t>
            </a:r>
            <a:r>
              <a:rPr lang="en-US" sz="2000" b="1" dirty="0">
                <a:solidFill>
                  <a:srgbClr val="93C23D"/>
                </a:solidFill>
              </a:rPr>
              <a:t>Be better, help your team become great problem solvers so everyone wins!</a:t>
            </a:r>
            <a:r>
              <a:rPr lang="hr-BA" sz="2000" b="1" dirty="0">
                <a:solidFill>
                  <a:srgbClr val="93C23D"/>
                </a:solidFill>
              </a:rPr>
              <a:t> </a:t>
            </a:r>
            <a:r>
              <a:rPr lang="en-US" sz="2000" b="1" dirty="0">
                <a:solidFill>
                  <a:srgbClr val="93C23D"/>
                </a:solidFill>
              </a:rPr>
              <a:t>Problem solved!</a:t>
            </a:r>
          </a:p>
        </p:txBody>
      </p:sp>
      <p:sp>
        <p:nvSpPr>
          <p:cNvPr id="9" name="TextBox 8">
            <a:extLst>
              <a:ext uri="{FF2B5EF4-FFF2-40B4-BE49-F238E27FC236}">
                <a16:creationId xmlns:a16="http://schemas.microsoft.com/office/drawing/2014/main" id="{B6D7A9A9-C0C7-F5D6-A63E-B6D4FB56284A}"/>
              </a:ext>
            </a:extLst>
          </p:cNvPr>
          <p:cNvSpPr txBox="1"/>
          <p:nvPr/>
        </p:nvSpPr>
        <p:spPr>
          <a:xfrm>
            <a:off x="6096000" y="105754"/>
            <a:ext cx="5915024" cy="2585323"/>
          </a:xfrm>
          <a:prstGeom prst="rect">
            <a:avLst/>
          </a:prstGeom>
          <a:noFill/>
        </p:spPr>
        <p:txBody>
          <a:bodyPr wrap="square">
            <a:spAutoFit/>
          </a:bodyPr>
          <a:lstStyle/>
          <a:p>
            <a:r>
              <a:rPr lang="en-US" dirty="0"/>
              <a:t>What you do next is crucial!!!</a:t>
            </a:r>
            <a:br>
              <a:rPr lang="en-US" dirty="0"/>
            </a:br>
            <a:br>
              <a:rPr lang="en-US" dirty="0"/>
            </a:br>
            <a:r>
              <a:rPr lang="en-US" dirty="0"/>
              <a:t>🤔 Are you someone who wants to play the hero?</a:t>
            </a:r>
            <a:br>
              <a:rPr lang="en-US" dirty="0"/>
            </a:br>
            <a:r>
              <a:rPr lang="en-US" dirty="0"/>
              <a:t>🤔 Are you someone that solves problems for them because it takes time to teach or coach?</a:t>
            </a:r>
            <a:br>
              <a:rPr lang="en-US" dirty="0"/>
            </a:br>
            <a:r>
              <a:rPr lang="en-US" dirty="0"/>
              <a:t>🤔 Are you a people pleaser and want to solve everyone’s problem?</a:t>
            </a:r>
            <a:br>
              <a:rPr lang="en-US" dirty="0"/>
            </a:br>
            <a:r>
              <a:rPr lang="en-US" dirty="0"/>
              <a:t>💥 Or do you employ one or a combination of the following methods: </a:t>
            </a:r>
          </a:p>
        </p:txBody>
      </p:sp>
      <p:sp>
        <p:nvSpPr>
          <p:cNvPr id="11" name="TextBox 10">
            <a:extLst>
              <a:ext uri="{FF2B5EF4-FFF2-40B4-BE49-F238E27FC236}">
                <a16:creationId xmlns:a16="http://schemas.microsoft.com/office/drawing/2014/main" id="{2E27F851-13CC-2684-8D96-57C6275DAFFA}"/>
              </a:ext>
            </a:extLst>
          </p:cNvPr>
          <p:cNvSpPr txBox="1"/>
          <p:nvPr/>
        </p:nvSpPr>
        <p:spPr>
          <a:xfrm>
            <a:off x="5524500" y="2639346"/>
            <a:ext cx="6553200" cy="1200329"/>
          </a:xfrm>
          <a:prstGeom prst="rect">
            <a:avLst/>
          </a:prstGeom>
          <a:noFill/>
        </p:spPr>
        <p:txBody>
          <a:bodyPr wrap="square">
            <a:spAutoFit/>
          </a:bodyPr>
          <a:lstStyle/>
          <a:p>
            <a:pPr marL="342900" indent="-342900">
              <a:buFont typeface="+mj-lt"/>
              <a:buAutoNum type="arabicPeriod"/>
            </a:pPr>
            <a:r>
              <a:rPr lang="en-US" dirty="0"/>
              <a:t>Teach – they lack the skill to problem solve; teach them how to problem solve.</a:t>
            </a:r>
            <a:endParaRPr lang="hr-BA" dirty="0"/>
          </a:p>
          <a:p>
            <a:pPr marL="342900" indent="-342900">
              <a:buFont typeface="+mj-lt"/>
              <a:buAutoNum type="arabicPeriod"/>
            </a:pPr>
            <a:r>
              <a:rPr lang="en-US" dirty="0"/>
              <a:t>Coach – they know how to problem solve; coach and guide them through the process.</a:t>
            </a:r>
          </a:p>
        </p:txBody>
      </p:sp>
      <p:sp>
        <p:nvSpPr>
          <p:cNvPr id="12" name="TextBox 11">
            <a:extLst>
              <a:ext uri="{FF2B5EF4-FFF2-40B4-BE49-F238E27FC236}">
                <a16:creationId xmlns:a16="http://schemas.microsoft.com/office/drawing/2014/main" id="{33370A5E-0050-B5DD-C0EF-689269B53A9F}"/>
              </a:ext>
            </a:extLst>
          </p:cNvPr>
          <p:cNvSpPr txBox="1"/>
          <p:nvPr/>
        </p:nvSpPr>
        <p:spPr>
          <a:xfrm>
            <a:off x="4743449" y="3792913"/>
            <a:ext cx="7267575" cy="646331"/>
          </a:xfrm>
          <a:prstGeom prst="rect">
            <a:avLst/>
          </a:prstGeom>
          <a:noFill/>
        </p:spPr>
        <p:txBody>
          <a:bodyPr wrap="square">
            <a:spAutoFit/>
          </a:bodyPr>
          <a:lstStyle/>
          <a:p>
            <a:r>
              <a:rPr lang="hr-BA" dirty="0"/>
              <a:t>3. </a:t>
            </a:r>
            <a:r>
              <a:rPr lang="en-US" dirty="0"/>
              <a:t>Direct – they truly don’t have a solution or a good one; direct them through the process.</a:t>
            </a:r>
          </a:p>
        </p:txBody>
      </p:sp>
      <p:sp>
        <p:nvSpPr>
          <p:cNvPr id="13" name="TextBox 12">
            <a:extLst>
              <a:ext uri="{FF2B5EF4-FFF2-40B4-BE49-F238E27FC236}">
                <a16:creationId xmlns:a16="http://schemas.microsoft.com/office/drawing/2014/main" id="{EAAB6C32-45BC-D816-E3F6-5F6975638F07}"/>
              </a:ext>
            </a:extLst>
          </p:cNvPr>
          <p:cNvSpPr txBox="1"/>
          <p:nvPr/>
        </p:nvSpPr>
        <p:spPr>
          <a:xfrm>
            <a:off x="4114800" y="4396387"/>
            <a:ext cx="7962900" cy="923330"/>
          </a:xfrm>
          <a:prstGeom prst="rect">
            <a:avLst/>
          </a:prstGeom>
          <a:noFill/>
        </p:spPr>
        <p:txBody>
          <a:bodyPr wrap="square">
            <a:spAutoFit/>
          </a:bodyPr>
          <a:lstStyle/>
          <a:p>
            <a:r>
              <a:rPr lang="hr-BA" dirty="0"/>
              <a:t>4. </a:t>
            </a:r>
            <a:r>
              <a:rPr lang="en-US" dirty="0"/>
              <a:t> Intervene – there is a roadblock that prevents them from solving their problem; remove it.</a:t>
            </a:r>
            <a:r>
              <a:rPr lang="hr-BA" dirty="0"/>
              <a:t> </a:t>
            </a:r>
            <a:r>
              <a:rPr lang="en-US" dirty="0"/>
              <a:t>When you’re always solving their problems, no one learns, and it stunts everyone’s growth.</a:t>
            </a:r>
          </a:p>
        </p:txBody>
      </p:sp>
    </p:spTree>
    <p:extLst>
      <p:ext uri="{BB962C8B-B14F-4D97-AF65-F5344CB8AC3E}">
        <p14:creationId xmlns:p14="http://schemas.microsoft.com/office/powerpoint/2010/main" val="342746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p:txBody>
          <a:bodyPr/>
          <a:lstStyle/>
          <a:p>
            <a:r>
              <a:rPr lang="en-GB" b="1" dirty="0"/>
              <a:t>TED Business </a:t>
            </a:r>
            <a:endParaRPr lang="en-GB" dirty="0"/>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dirty="0"/>
              <a:t>Dare to Lead </a:t>
            </a:r>
            <a:endParaRPr lang="en-GB" dirty="0"/>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p:txBody>
          <a:bodyPr/>
          <a:lstStyle/>
          <a:p>
            <a:r>
              <a:rPr lang="en-GB" b="1" dirty="0"/>
              <a:t>As Told By Nomads</a:t>
            </a:r>
            <a:endParaRPr lang="en-GB" dirty="0"/>
          </a:p>
        </p:txBody>
      </p:sp>
      <p:pic>
        <p:nvPicPr>
          <p:cNvPr id="17" name="Picture 16">
            <a:extLst>
              <a:ext uri="{FF2B5EF4-FFF2-40B4-BE49-F238E27FC236}">
                <a16:creationId xmlns:a16="http://schemas.microsoft.com/office/drawing/2014/main" id="{5C6C85DF-3FE6-6D49-9D03-24D45DB963F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3825" y="3073841"/>
            <a:ext cx="3826268" cy="2100967"/>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759E7ED-E9A9-AF84-2FB0-A670E9EE21A9}"/>
              </a:ext>
            </a:extLst>
          </p:cNvPr>
          <p:cNvSpPr txBox="1"/>
          <p:nvPr/>
        </p:nvSpPr>
        <p:spPr>
          <a:xfrm>
            <a:off x="946329" y="5224535"/>
            <a:ext cx="2390775" cy="877163"/>
          </a:xfrm>
          <a:prstGeom prst="rect">
            <a:avLst/>
          </a:prstGeom>
          <a:noFill/>
        </p:spPr>
        <p:txBody>
          <a:bodyPr wrap="square" rtlCol="0">
            <a:spAutoFit/>
          </a:bodyPr>
          <a:lstStyle/>
          <a:p>
            <a:pPr algn="ctr"/>
            <a:r>
              <a:rPr lang="hr-BA" sz="2400" b="1" dirty="0">
                <a:solidFill>
                  <a:srgbClr val="93C23D"/>
                </a:solidFill>
              </a:rPr>
              <a:t>LISTEN HERE:</a:t>
            </a:r>
          </a:p>
          <a:p>
            <a:r>
              <a:rPr lang="hr-BA" sz="900" dirty="0">
                <a:hlinkClick r:id="rId3"/>
              </a:rPr>
              <a:t>https://podcasts.apple.com/de/podcast/how-to-lead-in-a-crisis-with-amy-c-edmondson/id470622782?i=1000501558867</a:t>
            </a:r>
            <a:r>
              <a:rPr lang="hr-BA" sz="900" dirty="0"/>
              <a:t> </a:t>
            </a:r>
            <a:endParaRPr lang="en-US" sz="900" dirty="0"/>
          </a:p>
        </p:txBody>
      </p:sp>
      <p:pic>
        <p:nvPicPr>
          <p:cNvPr id="19" name="Picture 18">
            <a:extLst>
              <a:ext uri="{FF2B5EF4-FFF2-40B4-BE49-F238E27FC236}">
                <a16:creationId xmlns:a16="http://schemas.microsoft.com/office/drawing/2014/main" id="{EFAD5E45-5C61-9949-A7FC-6E607D01F2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86225" y="3089187"/>
            <a:ext cx="4010446" cy="2100967"/>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56B9DD18-58B8-3508-0C1F-7999BC926D21}"/>
              </a:ext>
            </a:extLst>
          </p:cNvPr>
          <p:cNvSpPr txBox="1"/>
          <p:nvPr/>
        </p:nvSpPr>
        <p:spPr>
          <a:xfrm>
            <a:off x="4900612" y="5310259"/>
            <a:ext cx="2390775" cy="738664"/>
          </a:xfrm>
          <a:prstGeom prst="rect">
            <a:avLst/>
          </a:prstGeom>
          <a:noFill/>
        </p:spPr>
        <p:txBody>
          <a:bodyPr wrap="square" rtlCol="0">
            <a:spAutoFit/>
          </a:bodyPr>
          <a:lstStyle/>
          <a:p>
            <a:pPr algn="ctr"/>
            <a:r>
              <a:rPr lang="hr-BA" sz="2400" b="1" dirty="0">
                <a:solidFill>
                  <a:srgbClr val="002060"/>
                </a:solidFill>
              </a:rPr>
              <a:t>LISTEN HERE:</a:t>
            </a:r>
          </a:p>
          <a:p>
            <a:r>
              <a:rPr lang="hr-BA" sz="900" dirty="0">
                <a:hlinkClick r:id="rId5"/>
              </a:rPr>
              <a:t>https://open.spotify.com/episode/002OXyawiR8K1imFEivJsm</a:t>
            </a:r>
            <a:r>
              <a:rPr lang="hr-BA" sz="900" dirty="0"/>
              <a:t> </a:t>
            </a:r>
            <a:endParaRPr lang="en-US" sz="900" dirty="0"/>
          </a:p>
        </p:txBody>
      </p:sp>
      <p:pic>
        <p:nvPicPr>
          <p:cNvPr id="22" name="Picture 21" descr="A person in a suit&#10;&#10;Description automatically generated with medium confidence">
            <a:extLst>
              <a:ext uri="{FF2B5EF4-FFF2-40B4-BE49-F238E27FC236}">
                <a16:creationId xmlns:a16="http://schemas.microsoft.com/office/drawing/2014/main" id="{A7E568B3-CF85-5032-752A-79491B7ECB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8241905" y="3054791"/>
            <a:ext cx="3903969" cy="2153263"/>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FA249EC9-93D8-EB79-5494-7F1B985EF1F6}"/>
              </a:ext>
            </a:extLst>
          </p:cNvPr>
          <p:cNvSpPr txBox="1"/>
          <p:nvPr/>
        </p:nvSpPr>
        <p:spPr>
          <a:xfrm>
            <a:off x="8926725" y="5310259"/>
            <a:ext cx="2390775" cy="738664"/>
          </a:xfrm>
          <a:prstGeom prst="rect">
            <a:avLst/>
          </a:prstGeom>
          <a:noFill/>
        </p:spPr>
        <p:txBody>
          <a:bodyPr wrap="square" rtlCol="0">
            <a:spAutoFit/>
          </a:bodyPr>
          <a:lstStyle/>
          <a:p>
            <a:pPr algn="ctr"/>
            <a:r>
              <a:rPr lang="hr-BA" sz="2400" b="1" dirty="0">
                <a:solidFill>
                  <a:srgbClr val="80318E"/>
                </a:solidFill>
              </a:rPr>
              <a:t>LISTEN HERE:</a:t>
            </a:r>
          </a:p>
          <a:p>
            <a:r>
              <a:rPr lang="hr-BA" sz="900" dirty="0">
                <a:hlinkClick r:id="rId7"/>
              </a:rPr>
              <a:t>https://play.acast.com/s/astoldbynomads/487-therealwaytocultivateleadershipwithdouggray</a:t>
            </a:r>
            <a:r>
              <a:rPr lang="hr-BA" sz="900" dirty="0"/>
              <a:t> </a:t>
            </a:r>
            <a:endParaRPr lang="en-US" sz="900" dirty="0"/>
          </a:p>
        </p:txBody>
      </p:sp>
      <p:sp>
        <p:nvSpPr>
          <p:cNvPr id="14" name="Text Placeholder 1">
            <a:extLst>
              <a:ext uri="{FF2B5EF4-FFF2-40B4-BE49-F238E27FC236}">
                <a16:creationId xmlns:a16="http://schemas.microsoft.com/office/drawing/2014/main" id="{79F47D39-3C67-7AAF-0876-1688BC337C6A}"/>
              </a:ext>
            </a:extLst>
          </p:cNvPr>
          <p:cNvSpPr>
            <a:spLocks noGrp="1"/>
          </p:cNvSpPr>
          <p:nvPr>
            <p:ph type="body" sz="quarter" idx="13"/>
          </p:nvPr>
        </p:nvSpPr>
        <p:spPr>
          <a:xfrm>
            <a:off x="484693" y="152056"/>
            <a:ext cx="11222614" cy="1479518"/>
          </a:xfrm>
        </p:spPr>
        <p:txBody>
          <a:bodyPr>
            <a:normAutofit lnSpcReduction="10000"/>
          </a:bodyPr>
          <a:lstStyle/>
          <a:p>
            <a:r>
              <a:rPr lang="hr-BA" dirty="0">
                <a:solidFill>
                  <a:srgbClr val="09446A"/>
                </a:solidFill>
              </a:rPr>
              <a:t>Get inspired to access fun and educational resources on a regular basis: </a:t>
            </a:r>
            <a:r>
              <a:rPr lang="en-US" dirty="0">
                <a:solidFill>
                  <a:srgbClr val="93C23D"/>
                </a:solidFill>
              </a:rPr>
              <a:t>The Three </a:t>
            </a:r>
            <a:r>
              <a:rPr lang="hr-BA" dirty="0">
                <a:solidFill>
                  <a:srgbClr val="93C23D"/>
                </a:solidFill>
              </a:rPr>
              <a:t>Great</a:t>
            </a:r>
            <a:r>
              <a:rPr lang="en-US" dirty="0">
                <a:solidFill>
                  <a:srgbClr val="93C23D"/>
                </a:solidFill>
              </a:rPr>
              <a:t> Leadership Podcasts to Listen to Right Now</a:t>
            </a:r>
            <a:endParaRPr lang="en-GB" dirty="0">
              <a:solidFill>
                <a:srgbClr val="93C23D"/>
              </a:solidFill>
            </a:endParaRPr>
          </a:p>
        </p:txBody>
      </p:sp>
      <p:sp>
        <p:nvSpPr>
          <p:cNvPr id="6" name="TextBox 5">
            <a:extLst>
              <a:ext uri="{FF2B5EF4-FFF2-40B4-BE49-F238E27FC236}">
                <a16:creationId xmlns:a16="http://schemas.microsoft.com/office/drawing/2014/main" id="{9F0DB577-E970-B448-C57C-6591E907A31D}"/>
              </a:ext>
            </a:extLst>
          </p:cNvPr>
          <p:cNvSpPr txBox="1"/>
          <p:nvPr/>
        </p:nvSpPr>
        <p:spPr>
          <a:xfrm>
            <a:off x="746892" y="2021082"/>
            <a:ext cx="2789650" cy="1077218"/>
          </a:xfrm>
          <a:prstGeom prst="rect">
            <a:avLst/>
          </a:prstGeom>
          <a:noFill/>
        </p:spPr>
        <p:txBody>
          <a:bodyPr wrap="square" rtlCol="0">
            <a:spAutoFit/>
          </a:bodyPr>
          <a:lstStyle/>
          <a:p>
            <a:pPr algn="ctr"/>
            <a:r>
              <a:rPr lang="hr-BA" sz="1600" dirty="0"/>
              <a:t>O</a:t>
            </a:r>
            <a:r>
              <a:rPr lang="en-US" sz="1600" dirty="0"/>
              <a:t>ne of the best leadership podcasts for anyone striving to overcome challenges in their position</a:t>
            </a:r>
          </a:p>
        </p:txBody>
      </p:sp>
      <p:sp>
        <p:nvSpPr>
          <p:cNvPr id="16" name="TextBox 15">
            <a:extLst>
              <a:ext uri="{FF2B5EF4-FFF2-40B4-BE49-F238E27FC236}">
                <a16:creationId xmlns:a16="http://schemas.microsoft.com/office/drawing/2014/main" id="{94890D3E-4E5D-6295-E626-416B4285DB02}"/>
              </a:ext>
            </a:extLst>
          </p:cNvPr>
          <p:cNvSpPr txBox="1"/>
          <p:nvPr/>
        </p:nvSpPr>
        <p:spPr>
          <a:xfrm>
            <a:off x="4630441" y="2055101"/>
            <a:ext cx="3007316" cy="1077218"/>
          </a:xfrm>
          <a:prstGeom prst="rect">
            <a:avLst/>
          </a:prstGeom>
          <a:noFill/>
        </p:spPr>
        <p:txBody>
          <a:bodyPr wrap="square" rtlCol="0">
            <a:spAutoFit/>
          </a:bodyPr>
          <a:lstStyle/>
          <a:p>
            <a:pPr algn="ctr"/>
            <a:r>
              <a:rPr lang="en-US" sz="1600" dirty="0"/>
              <a:t>Inviting some of the biggest changemakers – from presidents to doctors</a:t>
            </a:r>
            <a:r>
              <a:rPr lang="hr-BA" sz="1600" dirty="0"/>
              <a:t>,</a:t>
            </a:r>
            <a:r>
              <a:rPr lang="en-US" sz="1600" dirty="0"/>
              <a:t> </a:t>
            </a:r>
            <a:r>
              <a:rPr lang="hr-BA" sz="1600" dirty="0"/>
              <a:t>this is a </a:t>
            </a:r>
            <a:r>
              <a:rPr lang="en-US" sz="1600" dirty="0"/>
              <a:t>playbook for leaders of all levels</a:t>
            </a:r>
          </a:p>
        </p:txBody>
      </p:sp>
      <p:sp>
        <p:nvSpPr>
          <p:cNvPr id="21" name="TextBox 20">
            <a:extLst>
              <a:ext uri="{FF2B5EF4-FFF2-40B4-BE49-F238E27FC236}">
                <a16:creationId xmlns:a16="http://schemas.microsoft.com/office/drawing/2014/main" id="{71369FC7-E65D-FEDD-7075-F0A677BFB0CD}"/>
              </a:ext>
            </a:extLst>
          </p:cNvPr>
          <p:cNvSpPr txBox="1"/>
          <p:nvPr/>
        </p:nvSpPr>
        <p:spPr>
          <a:xfrm>
            <a:off x="8622890" y="2017001"/>
            <a:ext cx="3007316" cy="1077218"/>
          </a:xfrm>
          <a:prstGeom prst="rect">
            <a:avLst/>
          </a:prstGeom>
          <a:noFill/>
        </p:spPr>
        <p:txBody>
          <a:bodyPr wrap="square" rtlCol="0">
            <a:spAutoFit/>
          </a:bodyPr>
          <a:lstStyle/>
          <a:p>
            <a:pPr algn="ctr"/>
            <a:r>
              <a:rPr lang="hr-BA" sz="1600" dirty="0"/>
              <a:t>I</a:t>
            </a:r>
            <a:r>
              <a:rPr lang="en-US" sz="1600" dirty="0"/>
              <a:t>nterviews </a:t>
            </a:r>
            <a:r>
              <a:rPr lang="hr-BA" sz="1600" dirty="0"/>
              <a:t>with </a:t>
            </a:r>
            <a:r>
              <a:rPr lang="en-US" sz="1600" dirty="0"/>
              <a:t>global nomads, and entrepreneurs to discuss cultural complexities in business and communication</a:t>
            </a:r>
          </a:p>
        </p:txBody>
      </p:sp>
    </p:spTree>
    <p:extLst>
      <p:ext uri="{BB962C8B-B14F-4D97-AF65-F5344CB8AC3E}">
        <p14:creationId xmlns:p14="http://schemas.microsoft.com/office/powerpoint/2010/main" val="2093256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8"/>
          <p:cNvSpPr txBox="1">
            <a:spLocks noGrp="1"/>
          </p:cNvSpPr>
          <p:nvPr>
            <p:ph type="body" idx="1"/>
          </p:nvPr>
        </p:nvSpPr>
        <p:spPr>
          <a:xfrm>
            <a:off x="330199" y="1144164"/>
            <a:ext cx="7179734" cy="46710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9446A"/>
              </a:buClr>
              <a:buSzPct val="100000"/>
              <a:buNone/>
            </a:pPr>
            <a:r>
              <a:rPr lang="en-US" dirty="0"/>
              <a:t>Have a look at this model of leadership – it will ask you a series of</a:t>
            </a:r>
            <a:r>
              <a:rPr lang="hr-BA" dirty="0"/>
              <a:t> </a:t>
            </a:r>
            <a:r>
              <a:rPr lang="en-US" dirty="0"/>
              <a:t>questions about your willingness to dare:</a:t>
            </a:r>
          </a:p>
          <a:p>
            <a:pPr marL="0" lvl="0" indent="0" algn="l" rtl="0">
              <a:lnSpc>
                <a:spcPct val="90000"/>
              </a:lnSpc>
              <a:spcBef>
                <a:spcPts val="1000"/>
              </a:spcBef>
              <a:spcAft>
                <a:spcPts val="0"/>
              </a:spcAft>
              <a:buClr>
                <a:srgbClr val="09446A"/>
              </a:buClr>
              <a:buSzPct val="100000"/>
              <a:buNone/>
            </a:pPr>
            <a:r>
              <a:rPr lang="en-GB" b="0" i="0" u="sng" strike="noStrike" dirty="0">
                <a:solidFill>
                  <a:srgbClr val="0563C1"/>
                </a:solidFill>
                <a:effectLst/>
                <a:latin typeface="Calibri" panose="020F0502020204030204" pitchFamily="34" charset="0"/>
                <a:hlinkClick r:id="rId3"/>
              </a:rPr>
              <a:t>https://daretolead.brenebrown.com/assessment/</a:t>
            </a:r>
            <a:endParaRPr lang="en-US" dirty="0"/>
          </a:p>
          <a:p>
            <a:pPr marL="0" indent="0" algn="just" rtl="0">
              <a:spcBef>
                <a:spcPts val="0"/>
              </a:spcBef>
              <a:spcAft>
                <a:spcPts val="0"/>
              </a:spcAft>
            </a:pPr>
            <a:endParaRPr lang="en-US" b="1" i="0" u="none" strike="noStrike" dirty="0">
              <a:solidFill>
                <a:srgbClr val="FF0000"/>
              </a:solidFill>
              <a:effectLst/>
              <a:latin typeface="Calibri" panose="020F0502020204030204" pitchFamily="34" charset="0"/>
            </a:endParaRPr>
          </a:p>
          <a:p>
            <a:pPr marL="0" indent="0" algn="just" rtl="0">
              <a:spcBef>
                <a:spcPts val="0"/>
              </a:spcBef>
              <a:spcAft>
                <a:spcPts val="0"/>
              </a:spcAft>
            </a:pPr>
            <a:r>
              <a:rPr lang="en-US" b="1" i="0" u="none" strike="noStrike" dirty="0">
                <a:solidFill>
                  <a:srgbClr val="FF0000"/>
                </a:solidFill>
                <a:effectLst/>
                <a:latin typeface="Calibri" panose="020F0502020204030204" pitchFamily="34" charset="0"/>
              </a:rPr>
              <a:t>Quote by Brene Brown: </a:t>
            </a:r>
            <a:r>
              <a:rPr lang="en-US" b="0" i="1" u="none" strike="noStrike" dirty="0">
                <a:solidFill>
                  <a:srgbClr val="404040"/>
                </a:solidFill>
                <a:effectLst/>
                <a:latin typeface="Calibri" panose="020F0502020204030204" pitchFamily="34" charset="0"/>
              </a:rPr>
              <a:t>“Leadership is not about titles or the corner office. It’s about the willingness to step up, put yourself out there, and lean into courage. The world is desperate for braver leaders. It’s time for all of us to step up.”</a:t>
            </a:r>
            <a:endParaRPr lang="en-US" b="0" dirty="0">
              <a:effectLst/>
            </a:endParaRPr>
          </a:p>
          <a:p>
            <a:pPr marL="0" indent="0"/>
            <a:br>
              <a:rPr lang="en-US" dirty="0"/>
            </a:br>
            <a:r>
              <a:rPr lang="hr-BA" dirty="0"/>
              <a:t>Write </a:t>
            </a:r>
            <a:r>
              <a:rPr lang="en-US" dirty="0"/>
              <a:t>down your first thoughts</a:t>
            </a:r>
            <a:r>
              <a:rPr lang="hr-BA" dirty="0"/>
              <a:t>:</a:t>
            </a:r>
            <a:endParaRPr dirty="0"/>
          </a:p>
          <a:p>
            <a:pPr marL="0" lvl="0" indent="0" algn="l" rtl="0">
              <a:lnSpc>
                <a:spcPct val="90000"/>
              </a:lnSpc>
              <a:spcBef>
                <a:spcPts val="1000"/>
              </a:spcBef>
              <a:spcAft>
                <a:spcPts val="0"/>
              </a:spcAft>
              <a:buClr>
                <a:srgbClr val="09446A"/>
              </a:buClr>
              <a:buSzPct val="100000"/>
              <a:buNone/>
            </a:pPr>
            <a:r>
              <a:rPr lang="hr-BA" sz="2000" dirty="0"/>
              <a:t>______________________________________________________________________________________________________________</a:t>
            </a:r>
            <a:endParaRPr sz="2000" dirty="0"/>
          </a:p>
          <a:p>
            <a:pPr marL="228600" lvl="0" indent="-228600" algn="l" rtl="0">
              <a:lnSpc>
                <a:spcPct val="90000"/>
              </a:lnSpc>
              <a:spcBef>
                <a:spcPts val="1000"/>
              </a:spcBef>
              <a:spcAft>
                <a:spcPts val="0"/>
              </a:spcAft>
              <a:buClr>
                <a:srgbClr val="09446A"/>
              </a:buClr>
              <a:buSzPct val="100000"/>
              <a:buNone/>
            </a:pPr>
            <a:endParaRPr sz="2000" dirty="0"/>
          </a:p>
        </p:txBody>
      </p:sp>
      <p:sp>
        <p:nvSpPr>
          <p:cNvPr id="661" name="Google Shape;661;p18"/>
          <p:cNvSpPr txBox="1">
            <a:spLocks noGrp="1"/>
          </p:cNvSpPr>
          <p:nvPr>
            <p:ph type="body" idx="3"/>
          </p:nvPr>
        </p:nvSpPr>
        <p:spPr>
          <a:xfrm>
            <a:off x="330199" y="428519"/>
            <a:ext cx="7730068" cy="11068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446A"/>
              </a:buClr>
              <a:buSzPct val="100000"/>
              <a:buNone/>
            </a:pPr>
            <a:r>
              <a:rPr lang="hr-BA" dirty="0"/>
              <a:t>EXERCISE:</a:t>
            </a:r>
            <a:r>
              <a:rPr lang="en-US" dirty="0"/>
              <a:t> women’s leadership and risk </a:t>
            </a:r>
            <a:endParaRPr dirty="0"/>
          </a:p>
        </p:txBody>
      </p:sp>
      <p:pic>
        <p:nvPicPr>
          <p:cNvPr id="7" name="Picture Placeholder 6" descr="A scenic view of the sky with a person on a parachute seemingly approaching the sunset">
            <a:extLst>
              <a:ext uri="{FF2B5EF4-FFF2-40B4-BE49-F238E27FC236}">
                <a16:creationId xmlns:a16="http://schemas.microsoft.com/office/drawing/2014/main" id="{615A595D-106C-4F71-8A77-140E18FBD17D}"/>
              </a:ext>
            </a:extLst>
          </p:cNvPr>
          <p:cNvPicPr>
            <a:picLocks noGrp="1"/>
          </p:cNvPicPr>
          <p:nvPr>
            <p:ph type="pic" idx="2"/>
          </p:nvPr>
        </p:nvPicPr>
        <p:blipFill>
          <a:blip r:embed="rId4" cstate="email">
            <a:extLst>
              <a:ext uri="{28A0092B-C50C-407E-A947-70E740481C1C}">
                <a14:useLocalDpi xmlns:a14="http://schemas.microsoft.com/office/drawing/2010/main"/>
              </a:ext>
            </a:extLst>
          </a:blip>
          <a:srcRect/>
          <a:stretch>
            <a:fillRect/>
          </a:stretch>
        </p:blipFill>
        <p:spPr>
          <a:xfrm>
            <a:off x="8433593" y="0"/>
            <a:ext cx="3758407" cy="695937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a:xfrm>
            <a:off x="2304507" y="419534"/>
            <a:ext cx="4686843" cy="2933266"/>
          </a:xfrm>
        </p:spPr>
        <p:txBody>
          <a:bodyPr>
            <a:normAutofit/>
          </a:bodyPr>
          <a:lstStyle/>
          <a:p>
            <a:r>
              <a:rPr lang="en-US" dirty="0"/>
              <a:t>Implementing fairness, justice, equity, inclusion</a:t>
            </a:r>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nvPr>
        </p:nvSpPr>
        <p:spPr>
          <a:xfrm>
            <a:off x="374321" y="448543"/>
            <a:ext cx="1255590" cy="845970"/>
          </a:xfrm>
        </p:spPr>
        <p:txBody>
          <a:bodyPr/>
          <a:lstStyle/>
          <a:p>
            <a:r>
              <a:rPr lang="en-US" b="1" dirty="0"/>
              <a:t>0</a:t>
            </a:r>
            <a:r>
              <a:rPr lang="hr-BA" b="1" dirty="0"/>
              <a:t>6</a:t>
            </a:r>
            <a:endParaRPr lang="en-IE" b="1" dirty="0"/>
          </a:p>
        </p:txBody>
      </p:sp>
      <p:pic>
        <p:nvPicPr>
          <p:cNvPr id="7" name="Picture Placeholder 6">
            <a:extLst>
              <a:ext uri="{FF2B5EF4-FFF2-40B4-BE49-F238E27FC236}">
                <a16:creationId xmlns:a16="http://schemas.microsoft.com/office/drawing/2014/main" id="{7B6DEE90-C462-E34E-8DD0-38644E692A6E}"/>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45518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43F43D-3FDB-FEBC-92B7-C3A2083128D5}"/>
              </a:ext>
            </a:extLst>
          </p:cNvPr>
          <p:cNvSpPr>
            <a:spLocks noGrp="1"/>
          </p:cNvSpPr>
          <p:nvPr>
            <p:ph type="body" sz="quarter" idx="13"/>
          </p:nvPr>
        </p:nvSpPr>
        <p:spPr>
          <a:xfrm>
            <a:off x="720201" y="705810"/>
            <a:ext cx="10751598" cy="1237290"/>
          </a:xfrm>
        </p:spPr>
        <p:txBody>
          <a:bodyPr>
            <a:normAutofit fontScale="85000" lnSpcReduction="10000"/>
          </a:bodyPr>
          <a:lstStyle/>
          <a:p>
            <a:r>
              <a:rPr lang="hr-BA" dirty="0"/>
              <a:t>These k</a:t>
            </a:r>
            <a:r>
              <a:rPr lang="en-US" dirty="0"/>
              <a:t>ey </a:t>
            </a:r>
            <a:r>
              <a:rPr lang="en-US" dirty="0">
                <a:solidFill>
                  <a:srgbClr val="80318E"/>
                </a:solidFill>
              </a:rPr>
              <a:t>ATTRIBUTES OF FEMINIST LEADERSHIP</a:t>
            </a:r>
            <a:r>
              <a:rPr lang="hr-BA" dirty="0"/>
              <a:t> </a:t>
            </a:r>
            <a:r>
              <a:rPr lang="en-US" dirty="0"/>
              <a:t>developed from</a:t>
            </a:r>
            <a:r>
              <a:rPr lang="hr-BA" dirty="0"/>
              <a:t> </a:t>
            </a:r>
            <a:r>
              <a:rPr lang="en-US" dirty="0"/>
              <a:t>the practice </a:t>
            </a:r>
            <a:r>
              <a:rPr lang="hr-BA" dirty="0"/>
              <a:t>will lead you through implementing fair and inclusive leadership, motivated by values such as justice and equity:</a:t>
            </a:r>
            <a:endParaRPr lang="en-US" dirty="0"/>
          </a:p>
        </p:txBody>
      </p:sp>
      <p:sp>
        <p:nvSpPr>
          <p:cNvPr id="3" name="Text Placeholder 2">
            <a:extLst>
              <a:ext uri="{FF2B5EF4-FFF2-40B4-BE49-F238E27FC236}">
                <a16:creationId xmlns:a16="http://schemas.microsoft.com/office/drawing/2014/main" id="{22D64394-C4EB-0A53-E77D-B7E6EA3C5A75}"/>
              </a:ext>
            </a:extLst>
          </p:cNvPr>
          <p:cNvSpPr>
            <a:spLocks noGrp="1"/>
          </p:cNvSpPr>
          <p:nvPr>
            <p:ph type="body" sz="quarter" idx="14"/>
          </p:nvPr>
        </p:nvSpPr>
        <p:spPr>
          <a:xfrm>
            <a:off x="708651" y="2535474"/>
            <a:ext cx="10940424" cy="3245241"/>
          </a:xfrm>
        </p:spPr>
        <p:txBody>
          <a:bodyPr/>
          <a:lstStyle/>
          <a:p>
            <a:pPr marL="457200" indent="-457200">
              <a:buFont typeface="+mj-lt"/>
              <a:buAutoNum type="arabicPeriod"/>
            </a:pPr>
            <a:r>
              <a:rPr lang="en-US" b="1" dirty="0">
                <a:solidFill>
                  <a:srgbClr val="93C23D"/>
                </a:solidFill>
              </a:rPr>
              <a:t>Shared leadership: </a:t>
            </a:r>
            <a:r>
              <a:rPr lang="en-US" dirty="0"/>
              <a:t>Attention to bringing the collectivity/community along.</a:t>
            </a:r>
            <a:r>
              <a:rPr lang="hr-BA" dirty="0"/>
              <a:t> </a:t>
            </a:r>
            <a:r>
              <a:rPr lang="en-US" dirty="0"/>
              <a:t>Affirmation of emergent leadership qualities inherent in all (“training more about</a:t>
            </a:r>
            <a:r>
              <a:rPr lang="hr-BA" dirty="0"/>
              <a:t> </a:t>
            </a:r>
            <a:r>
              <a:rPr lang="en-US" dirty="0"/>
              <a:t>affirming skills than imparting skills” – Susan Eaton). Mentoring</a:t>
            </a:r>
            <a:r>
              <a:rPr lang="hr-BA" dirty="0"/>
              <a:t> is key</a:t>
            </a:r>
            <a:r>
              <a:rPr lang="en-US" dirty="0"/>
              <a:t>.</a:t>
            </a:r>
          </a:p>
          <a:p>
            <a:pPr marL="457200" indent="-457200">
              <a:buFont typeface="+mj-lt"/>
              <a:buAutoNum type="arabicPeriod"/>
            </a:pPr>
            <a:r>
              <a:rPr lang="en-US" b="1" dirty="0">
                <a:solidFill>
                  <a:srgbClr val="93C23D"/>
                </a:solidFill>
              </a:rPr>
              <a:t>Relational: </a:t>
            </a:r>
            <a:r>
              <a:rPr lang="en-US" dirty="0"/>
              <a:t>Building strong trusting relationships</a:t>
            </a:r>
            <a:r>
              <a:rPr lang="hr-BA" dirty="0"/>
              <a:t>, while minding the </a:t>
            </a:r>
            <a:r>
              <a:rPr lang="en-US" dirty="0"/>
              <a:t>cultural </a:t>
            </a:r>
            <a:r>
              <a:rPr lang="hr-BA" dirty="0"/>
              <a:t>specificities</a:t>
            </a:r>
            <a:r>
              <a:rPr lang="en-US" dirty="0"/>
              <a:t>.</a:t>
            </a:r>
            <a:r>
              <a:rPr lang="hr-BA" dirty="0"/>
              <a:t> There is the im</a:t>
            </a:r>
            <a:r>
              <a:rPr lang="en-US" dirty="0"/>
              <a:t>portance of storytelling in affirmation of the person and the community.</a:t>
            </a:r>
          </a:p>
          <a:p>
            <a:pPr marL="457200" indent="-457200">
              <a:buFont typeface="+mj-lt"/>
              <a:buAutoNum type="arabicPeriod"/>
            </a:pPr>
            <a:r>
              <a:rPr lang="en-US" b="1" dirty="0">
                <a:solidFill>
                  <a:srgbClr val="93C23D"/>
                </a:solidFill>
              </a:rPr>
              <a:t>Inspirational/Spiritual: </a:t>
            </a:r>
            <a:r>
              <a:rPr lang="en-US" dirty="0"/>
              <a:t>Oriented to the protection and nourishment of the human</a:t>
            </a:r>
            <a:r>
              <a:rPr lang="hr-BA" dirty="0"/>
              <a:t> </a:t>
            </a:r>
            <a:r>
              <a:rPr lang="en-US" dirty="0"/>
              <a:t>spirit in everyone wherein the capacity for leadership resides – thus increasing the</a:t>
            </a:r>
            <a:r>
              <a:rPr lang="hr-BA" dirty="0"/>
              <a:t> </a:t>
            </a:r>
            <a:r>
              <a:rPr lang="en-US" dirty="0"/>
              <a:t>capacity to transform the individual, their relationships, organizations, and</a:t>
            </a:r>
            <a:r>
              <a:rPr lang="hr-BA" dirty="0"/>
              <a:t> </a:t>
            </a:r>
            <a:r>
              <a:rPr lang="en-US" dirty="0"/>
              <a:t>communities</a:t>
            </a:r>
          </a:p>
        </p:txBody>
      </p:sp>
      <p:sp>
        <p:nvSpPr>
          <p:cNvPr id="4" name="TextBox 3">
            <a:extLst>
              <a:ext uri="{FF2B5EF4-FFF2-40B4-BE49-F238E27FC236}">
                <a16:creationId xmlns:a16="http://schemas.microsoft.com/office/drawing/2014/main" id="{4B1DDC90-0433-B341-A212-BFF4E06D1423}"/>
              </a:ext>
            </a:extLst>
          </p:cNvPr>
          <p:cNvSpPr txBox="1"/>
          <p:nvPr/>
        </p:nvSpPr>
        <p:spPr>
          <a:xfrm>
            <a:off x="594351" y="6558260"/>
            <a:ext cx="3601242" cy="276999"/>
          </a:xfrm>
          <a:prstGeom prst="rect">
            <a:avLst/>
          </a:prstGeom>
          <a:noFill/>
        </p:spPr>
        <p:txBody>
          <a:bodyPr wrap="none" rtlCol="0">
            <a:spAutoFit/>
          </a:bodyPr>
          <a:lstStyle/>
          <a:p>
            <a:r>
              <a:rPr lang="hr-BA" sz="1200" dirty="0">
                <a:solidFill>
                  <a:srgbClr val="09446A"/>
                </a:solidFill>
              </a:rPr>
              <a:t>SOURCE: </a:t>
            </a:r>
            <a:r>
              <a:rPr lang="hr-BA" sz="1200" dirty="0">
                <a:solidFill>
                  <a:srgbClr val="09446A"/>
                </a:solidFill>
                <a:hlinkClick r:id="rId2"/>
              </a:rPr>
              <a:t>We Rise</a:t>
            </a:r>
            <a:r>
              <a:rPr lang="hr-BA" sz="1200" dirty="0">
                <a:solidFill>
                  <a:srgbClr val="09446A"/>
                </a:solidFill>
              </a:rPr>
              <a:t>, </a:t>
            </a:r>
            <a:r>
              <a:rPr lang="en-US" sz="1200" dirty="0">
                <a:solidFill>
                  <a:srgbClr val="09446A"/>
                </a:solidFill>
                <a:effectLst/>
              </a:rPr>
              <a:t>Feminist Leadership: Key Definitions</a:t>
            </a:r>
            <a:endParaRPr lang="en-US" sz="1200" dirty="0">
              <a:solidFill>
                <a:srgbClr val="09446A"/>
              </a:solidFill>
            </a:endParaRPr>
          </a:p>
        </p:txBody>
      </p:sp>
    </p:spTree>
    <p:extLst>
      <p:ext uri="{BB962C8B-B14F-4D97-AF65-F5344CB8AC3E}">
        <p14:creationId xmlns:p14="http://schemas.microsoft.com/office/powerpoint/2010/main" val="3014762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43F43D-3FDB-FEBC-92B7-C3A2083128D5}"/>
              </a:ext>
            </a:extLst>
          </p:cNvPr>
          <p:cNvSpPr>
            <a:spLocks noGrp="1"/>
          </p:cNvSpPr>
          <p:nvPr>
            <p:ph type="body" sz="quarter" idx="13"/>
          </p:nvPr>
        </p:nvSpPr>
        <p:spPr>
          <a:xfrm>
            <a:off x="783177" y="610560"/>
            <a:ext cx="10751598" cy="1237290"/>
          </a:xfrm>
        </p:spPr>
        <p:txBody>
          <a:bodyPr>
            <a:normAutofit fontScale="85000" lnSpcReduction="10000"/>
          </a:bodyPr>
          <a:lstStyle/>
          <a:p>
            <a:r>
              <a:rPr lang="hr-BA" dirty="0"/>
              <a:t>These k</a:t>
            </a:r>
            <a:r>
              <a:rPr lang="en-US" dirty="0"/>
              <a:t>ey </a:t>
            </a:r>
            <a:r>
              <a:rPr lang="en-US" dirty="0">
                <a:solidFill>
                  <a:srgbClr val="80318E"/>
                </a:solidFill>
              </a:rPr>
              <a:t>ATTRIBUTES OF FEMINIST LEADERSHIP</a:t>
            </a:r>
            <a:r>
              <a:rPr lang="hr-BA" dirty="0">
                <a:solidFill>
                  <a:srgbClr val="80318E"/>
                </a:solidFill>
              </a:rPr>
              <a:t> </a:t>
            </a:r>
            <a:r>
              <a:rPr lang="en-US" dirty="0"/>
              <a:t>developed from</a:t>
            </a:r>
            <a:r>
              <a:rPr lang="hr-BA" dirty="0"/>
              <a:t> </a:t>
            </a:r>
            <a:r>
              <a:rPr lang="en-US" dirty="0"/>
              <a:t>the practice </a:t>
            </a:r>
            <a:r>
              <a:rPr lang="hr-BA" dirty="0"/>
              <a:t>will lead you through implementing fair and inclusive leadership, motivated by values such as justice and equity:</a:t>
            </a:r>
            <a:endParaRPr lang="en-US" dirty="0"/>
          </a:p>
        </p:txBody>
      </p:sp>
      <p:sp>
        <p:nvSpPr>
          <p:cNvPr id="3" name="Text Placeholder 2">
            <a:extLst>
              <a:ext uri="{FF2B5EF4-FFF2-40B4-BE49-F238E27FC236}">
                <a16:creationId xmlns:a16="http://schemas.microsoft.com/office/drawing/2014/main" id="{22D64394-C4EB-0A53-E77D-B7E6EA3C5A75}"/>
              </a:ext>
            </a:extLst>
          </p:cNvPr>
          <p:cNvSpPr>
            <a:spLocks noGrp="1"/>
          </p:cNvSpPr>
          <p:nvPr>
            <p:ph type="body" sz="quarter" idx="14"/>
          </p:nvPr>
        </p:nvSpPr>
        <p:spPr>
          <a:xfrm>
            <a:off x="594351" y="2287824"/>
            <a:ext cx="10940424" cy="3245241"/>
          </a:xfrm>
        </p:spPr>
        <p:txBody>
          <a:bodyPr/>
          <a:lstStyle/>
          <a:p>
            <a:pPr marL="457200" indent="-457200">
              <a:buFont typeface="+mj-lt"/>
              <a:buAutoNum type="arabicPeriod" startAt="4"/>
            </a:pPr>
            <a:r>
              <a:rPr lang="en-US" sz="2200" b="1" dirty="0">
                <a:solidFill>
                  <a:srgbClr val="93C23D"/>
                </a:solidFill>
                <a:effectLst/>
              </a:rPr>
              <a:t>Clarity of purpose: </a:t>
            </a:r>
            <a:r>
              <a:rPr lang="en-US" sz="2200" dirty="0">
                <a:effectLst/>
              </a:rPr>
              <a:t>With an orientation toward the transformational (of the individual</a:t>
            </a:r>
            <a:r>
              <a:rPr lang="hr-BA" sz="2200" dirty="0">
                <a:effectLst/>
              </a:rPr>
              <a:t> </a:t>
            </a:r>
            <a:r>
              <a:rPr lang="en-US" sz="2200" dirty="0">
                <a:effectLst/>
              </a:rPr>
              <a:t>and the whole).</a:t>
            </a:r>
            <a:endParaRPr lang="hr-BA" sz="2200" dirty="0">
              <a:effectLst/>
            </a:endParaRPr>
          </a:p>
          <a:p>
            <a:pPr marL="457200" indent="-457200">
              <a:buFont typeface="+mj-lt"/>
              <a:buAutoNum type="arabicPeriod" startAt="4"/>
            </a:pPr>
            <a:r>
              <a:rPr lang="en-US" sz="2200" b="1" dirty="0">
                <a:solidFill>
                  <a:srgbClr val="93C23D"/>
                </a:solidFill>
                <a:effectLst/>
              </a:rPr>
              <a:t>Explicit awareness and attention to power dynamics </a:t>
            </a:r>
            <a:r>
              <a:rPr lang="en-US" sz="2200" dirty="0">
                <a:effectLst/>
              </a:rPr>
              <a:t>and their varied meanings in</a:t>
            </a:r>
            <a:r>
              <a:rPr lang="hr-BA" sz="2200" dirty="0">
                <a:effectLst/>
              </a:rPr>
              <a:t> </a:t>
            </a:r>
            <a:r>
              <a:rPr lang="en-US" sz="2200" dirty="0">
                <a:effectLst/>
              </a:rPr>
              <a:t>context of different cultures and identities. Critical attention to the role of fear and</a:t>
            </a:r>
            <a:r>
              <a:rPr lang="hr-BA" sz="2200" dirty="0">
                <a:effectLst/>
              </a:rPr>
              <a:t> </a:t>
            </a:r>
            <a:r>
              <a:rPr lang="en-US" sz="2200" dirty="0">
                <a:effectLst/>
              </a:rPr>
              <a:t>the need for control in the power</a:t>
            </a:r>
            <a:r>
              <a:rPr lang="hr-BA" sz="2200" dirty="0">
                <a:effectLst/>
              </a:rPr>
              <a:t> </a:t>
            </a:r>
            <a:r>
              <a:rPr lang="en-US" sz="2200" dirty="0">
                <a:effectLst/>
              </a:rPr>
              <a:t>relations of dominance. Sympathetic recognition of</a:t>
            </a:r>
            <a:r>
              <a:rPr lang="hr-BA" sz="2200" dirty="0">
                <a:effectLst/>
              </a:rPr>
              <a:t> </a:t>
            </a:r>
            <a:r>
              <a:rPr lang="en-US" sz="2200" dirty="0">
                <a:effectLst/>
              </a:rPr>
              <a:t>fear in the</a:t>
            </a:r>
            <a:r>
              <a:rPr lang="hr-BA" sz="2200" dirty="0">
                <a:effectLst/>
              </a:rPr>
              <a:t> </a:t>
            </a:r>
            <a:r>
              <a:rPr lang="en-US" sz="2200" dirty="0">
                <a:effectLst/>
              </a:rPr>
              <a:t>individual and the community. A lot of leadership is about bringing people</a:t>
            </a:r>
            <a:r>
              <a:rPr lang="hr-BA" sz="2200" dirty="0">
                <a:effectLst/>
              </a:rPr>
              <a:t> </a:t>
            </a:r>
            <a:r>
              <a:rPr lang="en-US" sz="2200" dirty="0">
                <a:effectLst/>
              </a:rPr>
              <a:t>through their fears toward collective goals.</a:t>
            </a:r>
            <a:endParaRPr lang="hr-BA" sz="2200" dirty="0">
              <a:effectLst/>
            </a:endParaRPr>
          </a:p>
          <a:p>
            <a:pPr marL="457200" indent="-457200">
              <a:buFont typeface="+mj-lt"/>
              <a:buAutoNum type="arabicPeriod" startAt="4"/>
            </a:pPr>
            <a:r>
              <a:rPr lang="en-US" sz="2200" dirty="0">
                <a:effectLst/>
              </a:rPr>
              <a:t>Attention to learning to </a:t>
            </a:r>
            <a:r>
              <a:rPr lang="en-US" sz="2200" b="1" dirty="0">
                <a:solidFill>
                  <a:srgbClr val="93C23D"/>
                </a:solidFill>
                <a:effectLst/>
              </a:rPr>
              <a:t>practice of ritual, celebration</a:t>
            </a:r>
            <a:r>
              <a:rPr lang="en-US" sz="2200" dirty="0">
                <a:effectLst/>
              </a:rPr>
              <a:t>, and the personal and</a:t>
            </a:r>
            <a:r>
              <a:rPr lang="hr-BA" sz="2200" dirty="0">
                <a:effectLst/>
              </a:rPr>
              <a:t> </a:t>
            </a:r>
            <a:r>
              <a:rPr lang="en-US" sz="2200" dirty="0">
                <a:effectLst/>
              </a:rPr>
              <a:t>community expressions of joy and sadness. Joyful expression is highly valued.</a:t>
            </a:r>
            <a:endParaRPr lang="hr-BA" sz="2200" dirty="0">
              <a:effectLst/>
            </a:endParaRPr>
          </a:p>
          <a:p>
            <a:pPr marL="457200" indent="-457200">
              <a:buFont typeface="+mj-lt"/>
              <a:buAutoNum type="arabicPeriod" startAt="4"/>
            </a:pPr>
            <a:r>
              <a:rPr lang="en-US" sz="2200" dirty="0">
                <a:effectLst/>
              </a:rPr>
              <a:t>Creating </a:t>
            </a:r>
            <a:r>
              <a:rPr lang="en-US" sz="2200" b="1" dirty="0">
                <a:solidFill>
                  <a:srgbClr val="93C23D"/>
                </a:solidFill>
                <a:effectLst/>
              </a:rPr>
              <a:t>safe environments for expression, self-care, participation, and growth of</a:t>
            </a:r>
            <a:r>
              <a:rPr lang="hr-BA" sz="2200" b="1" dirty="0">
                <a:solidFill>
                  <a:srgbClr val="93C23D"/>
                </a:solidFill>
                <a:effectLst/>
              </a:rPr>
              <a:t> </a:t>
            </a:r>
            <a:r>
              <a:rPr lang="en-US" sz="2200" b="1" dirty="0">
                <a:solidFill>
                  <a:srgbClr val="93C23D"/>
                </a:solidFill>
                <a:effectLst/>
              </a:rPr>
              <a:t>leadership skills</a:t>
            </a:r>
            <a:r>
              <a:rPr lang="en-US" sz="2200" dirty="0">
                <a:effectLst/>
              </a:rPr>
              <a:t>. Collective support for challenging each person to the best practice of</a:t>
            </a:r>
            <a:r>
              <a:rPr lang="hr-BA" sz="2200" dirty="0">
                <a:effectLst/>
              </a:rPr>
              <a:t> </a:t>
            </a:r>
            <a:r>
              <a:rPr lang="en-US" sz="2200" dirty="0">
                <a:effectLst/>
              </a:rPr>
              <a:t>leadership</a:t>
            </a:r>
            <a:endParaRPr lang="en-US" sz="2200" dirty="0"/>
          </a:p>
        </p:txBody>
      </p:sp>
      <p:sp>
        <p:nvSpPr>
          <p:cNvPr id="4" name="TextBox 3">
            <a:extLst>
              <a:ext uri="{FF2B5EF4-FFF2-40B4-BE49-F238E27FC236}">
                <a16:creationId xmlns:a16="http://schemas.microsoft.com/office/drawing/2014/main" id="{CDF317D9-FED6-1F82-B9BC-2E6A575715B1}"/>
              </a:ext>
            </a:extLst>
          </p:cNvPr>
          <p:cNvSpPr txBox="1"/>
          <p:nvPr/>
        </p:nvSpPr>
        <p:spPr>
          <a:xfrm>
            <a:off x="594351" y="6558260"/>
            <a:ext cx="3601242" cy="276999"/>
          </a:xfrm>
          <a:prstGeom prst="rect">
            <a:avLst/>
          </a:prstGeom>
          <a:noFill/>
        </p:spPr>
        <p:txBody>
          <a:bodyPr wrap="none" rtlCol="0">
            <a:spAutoFit/>
          </a:bodyPr>
          <a:lstStyle/>
          <a:p>
            <a:r>
              <a:rPr lang="hr-BA" sz="1200" dirty="0">
                <a:solidFill>
                  <a:srgbClr val="09446A"/>
                </a:solidFill>
              </a:rPr>
              <a:t>SOURCE: </a:t>
            </a:r>
            <a:r>
              <a:rPr lang="hr-BA" sz="1200" dirty="0">
                <a:solidFill>
                  <a:srgbClr val="09446A"/>
                </a:solidFill>
                <a:hlinkClick r:id="rId2"/>
              </a:rPr>
              <a:t>We Rise</a:t>
            </a:r>
            <a:r>
              <a:rPr lang="hr-BA" sz="1200" dirty="0">
                <a:solidFill>
                  <a:srgbClr val="09446A"/>
                </a:solidFill>
              </a:rPr>
              <a:t>, </a:t>
            </a:r>
            <a:r>
              <a:rPr lang="en-US" sz="1200" dirty="0">
                <a:solidFill>
                  <a:srgbClr val="09446A"/>
                </a:solidFill>
                <a:effectLst/>
              </a:rPr>
              <a:t>Feminist Leadership: Key Definitions</a:t>
            </a:r>
            <a:endParaRPr lang="en-US" sz="1200" dirty="0">
              <a:solidFill>
                <a:srgbClr val="09446A"/>
              </a:solidFill>
            </a:endParaRPr>
          </a:p>
        </p:txBody>
      </p:sp>
    </p:spTree>
    <p:extLst>
      <p:ext uri="{BB962C8B-B14F-4D97-AF65-F5344CB8AC3E}">
        <p14:creationId xmlns:p14="http://schemas.microsoft.com/office/powerpoint/2010/main" val="361824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CA0F7-9E3D-707F-F81C-29CFD9F0233C}"/>
              </a:ext>
            </a:extLst>
          </p:cNvPr>
          <p:cNvSpPr>
            <a:spLocks noGrp="1"/>
          </p:cNvSpPr>
          <p:nvPr>
            <p:ph type="body" sz="quarter" idx="20"/>
          </p:nvPr>
        </p:nvSpPr>
        <p:spPr>
          <a:xfrm>
            <a:off x="5734050" y="2066544"/>
            <a:ext cx="6038849" cy="3722513"/>
          </a:xfrm>
        </p:spPr>
        <p:txBody>
          <a:bodyPr/>
          <a:lstStyle/>
          <a:p>
            <a:pPr>
              <a:buClr>
                <a:srgbClr val="09446A"/>
              </a:buClr>
            </a:pPr>
            <a:r>
              <a:rPr lang="en-US" dirty="0"/>
              <a:t>Callahan and Grunberg identified four leadership domains to capture key </a:t>
            </a:r>
            <a:r>
              <a:rPr lang="en-US" b="1" dirty="0">
                <a:solidFill>
                  <a:srgbClr val="93C23D"/>
                </a:solidFill>
              </a:rPr>
              <a:t>elements of </a:t>
            </a:r>
            <a:r>
              <a:rPr lang="hr-BA" b="1" dirty="0">
                <a:solidFill>
                  <a:srgbClr val="93C23D"/>
                </a:solidFill>
              </a:rPr>
              <a:t>leadership models</a:t>
            </a:r>
            <a:r>
              <a:rPr lang="en-IE" b="1" dirty="0">
                <a:solidFill>
                  <a:srgbClr val="93C23D"/>
                </a:solidFill>
              </a:rPr>
              <a:t>, </a:t>
            </a:r>
            <a:r>
              <a:rPr lang="en-US" b="1" dirty="0"/>
              <a:t>Character, Competence, Context, and Communication</a:t>
            </a:r>
            <a:r>
              <a:rPr lang="en-US" dirty="0"/>
              <a:t>. </a:t>
            </a:r>
            <a:endParaRPr lang="hr-BA" dirty="0"/>
          </a:p>
          <a:p>
            <a:pPr>
              <a:buClr>
                <a:srgbClr val="09446A"/>
              </a:buClr>
            </a:pPr>
            <a:r>
              <a:rPr lang="en-US" dirty="0"/>
              <a:t>These four C's </a:t>
            </a:r>
            <a:r>
              <a:rPr lang="en-US" b="1" dirty="0">
                <a:solidFill>
                  <a:srgbClr val="93C23D"/>
                </a:solidFill>
              </a:rPr>
              <a:t>(“FourCe”) </a:t>
            </a:r>
            <a:r>
              <a:rPr lang="en-US" dirty="0"/>
              <a:t>occur across four different </a:t>
            </a:r>
            <a:r>
              <a:rPr lang="en-US" dirty="0">
                <a:solidFill>
                  <a:srgbClr val="93C23D"/>
                </a:solidFill>
              </a:rPr>
              <a:t>psychological levels</a:t>
            </a:r>
            <a:r>
              <a:rPr lang="en-US" dirty="0"/>
              <a:t>—</a:t>
            </a:r>
            <a:r>
              <a:rPr lang="en-US" b="1" dirty="0"/>
              <a:t>Personal, Interpersonal, Team, and Organizational </a:t>
            </a:r>
            <a:r>
              <a:rPr lang="en-US" b="1" dirty="0">
                <a:solidFill>
                  <a:srgbClr val="93C23D"/>
                </a:solidFill>
              </a:rPr>
              <a:t>(PITO). </a:t>
            </a:r>
            <a:r>
              <a:rPr lang="en-US" dirty="0"/>
              <a:t>The PITO levels were adapted from the leadership training model developed at the United States Air Force Academy.</a:t>
            </a:r>
          </a:p>
          <a:p>
            <a:pPr>
              <a:buClr>
                <a:srgbClr val="09446A"/>
              </a:buClr>
            </a:pPr>
            <a:endParaRPr lang="en-US" dirty="0">
              <a:solidFill>
                <a:srgbClr val="452771"/>
              </a:solidFill>
            </a:endParaRPr>
          </a:p>
          <a:p>
            <a:pPr>
              <a:buClr>
                <a:srgbClr val="09446A"/>
              </a:buClr>
            </a:pPr>
            <a:r>
              <a:rPr lang="en-US" dirty="0"/>
              <a:t>Let’s examine in more detail…….</a:t>
            </a:r>
          </a:p>
        </p:txBody>
      </p:sp>
      <p:sp>
        <p:nvSpPr>
          <p:cNvPr id="3" name="Text Placeholder 2">
            <a:extLst>
              <a:ext uri="{FF2B5EF4-FFF2-40B4-BE49-F238E27FC236}">
                <a16:creationId xmlns:a16="http://schemas.microsoft.com/office/drawing/2014/main" id="{F8A93DBA-D25B-276B-D297-2990215D2DA6}"/>
              </a:ext>
            </a:extLst>
          </p:cNvPr>
          <p:cNvSpPr>
            <a:spLocks noGrp="1"/>
          </p:cNvSpPr>
          <p:nvPr>
            <p:ph type="body" sz="quarter" idx="22"/>
          </p:nvPr>
        </p:nvSpPr>
        <p:spPr>
          <a:xfrm>
            <a:off x="6174163" y="544318"/>
            <a:ext cx="5158622" cy="1227032"/>
          </a:xfrm>
        </p:spPr>
        <p:txBody>
          <a:bodyPr>
            <a:normAutofit fontScale="47500" lnSpcReduction="20000"/>
          </a:bodyPr>
          <a:lstStyle/>
          <a:p>
            <a:pPr>
              <a:lnSpc>
                <a:spcPct val="120000"/>
              </a:lnSpc>
            </a:pPr>
            <a:r>
              <a:rPr lang="en-US" sz="4500" dirty="0"/>
              <a:t>The </a:t>
            </a:r>
            <a:r>
              <a:rPr lang="en-US" sz="4500" b="1" dirty="0"/>
              <a:t>FourCe‐PITO </a:t>
            </a:r>
            <a:r>
              <a:rPr lang="en-US" sz="4500" dirty="0"/>
              <a:t>conceptual framework of leadership is designed to help guide leadership development and education.</a:t>
            </a:r>
          </a:p>
          <a:p>
            <a:endParaRPr lang="en-US" dirty="0"/>
          </a:p>
        </p:txBody>
      </p:sp>
      <p:sp>
        <p:nvSpPr>
          <p:cNvPr id="4" name="Text Placeholder 3">
            <a:extLst>
              <a:ext uri="{FF2B5EF4-FFF2-40B4-BE49-F238E27FC236}">
                <a16:creationId xmlns:a16="http://schemas.microsoft.com/office/drawing/2014/main" id="{8163CD6B-75A2-AB7D-D06C-BDD5406D355A}"/>
              </a:ext>
            </a:extLst>
          </p:cNvPr>
          <p:cNvSpPr>
            <a:spLocks noGrp="1"/>
          </p:cNvSpPr>
          <p:nvPr>
            <p:ph type="body" sz="quarter" idx="23"/>
          </p:nvPr>
        </p:nvSpPr>
        <p:spPr>
          <a:xfrm>
            <a:off x="859215" y="1058968"/>
            <a:ext cx="3840002" cy="3433969"/>
          </a:xfrm>
        </p:spPr>
        <p:txBody>
          <a:bodyPr>
            <a:noAutofit/>
          </a:bodyPr>
          <a:lstStyle/>
          <a:p>
            <a:pPr>
              <a:lnSpc>
                <a:spcPct val="100000"/>
              </a:lnSpc>
            </a:pPr>
            <a:r>
              <a:rPr lang="en-US" sz="2400" dirty="0"/>
              <a:t>It is important to understand variables relevant to effective leadership. </a:t>
            </a:r>
          </a:p>
          <a:p>
            <a:pPr>
              <a:lnSpc>
                <a:spcPct val="100000"/>
              </a:lnSpc>
            </a:pPr>
            <a:r>
              <a:rPr lang="en-US" sz="2400" dirty="0">
                <a:solidFill>
                  <a:srgbClr val="93C23D"/>
                </a:solidFill>
              </a:rPr>
              <a:t>Gender</a:t>
            </a:r>
            <a:r>
              <a:rPr lang="en-US" sz="2400" dirty="0"/>
              <a:t> is one such variable that must be examined with regard to optimizing leadership effectiveness.</a:t>
            </a:r>
          </a:p>
        </p:txBody>
      </p:sp>
      <p:sp>
        <p:nvSpPr>
          <p:cNvPr id="6" name="TextBox 5">
            <a:extLst>
              <a:ext uri="{FF2B5EF4-FFF2-40B4-BE49-F238E27FC236}">
                <a16:creationId xmlns:a16="http://schemas.microsoft.com/office/drawing/2014/main" id="{C9213A50-4A2E-67AA-7838-793EDE2903DC}"/>
              </a:ext>
            </a:extLst>
          </p:cNvPr>
          <p:cNvSpPr txBox="1"/>
          <p:nvPr/>
        </p:nvSpPr>
        <p:spPr>
          <a:xfrm>
            <a:off x="1304926" y="6168956"/>
            <a:ext cx="3638550" cy="769441"/>
          </a:xfrm>
          <a:prstGeom prst="rect">
            <a:avLst/>
          </a:prstGeom>
          <a:noFill/>
        </p:spPr>
        <p:txBody>
          <a:bodyPr wrap="square" rtlCol="0">
            <a:spAutoFit/>
          </a:bodyPr>
          <a:lstStyle/>
          <a:p>
            <a:r>
              <a:rPr lang="hr-BA" sz="1100" b="1" dirty="0">
                <a:solidFill>
                  <a:schemeClr val="bg1">
                    <a:lumMod val="50000"/>
                  </a:schemeClr>
                </a:solidFill>
              </a:rPr>
              <a:t>SOURCE: </a:t>
            </a:r>
            <a:r>
              <a:rPr lang="en-US" sz="1100" b="1" dirty="0">
                <a:solidFill>
                  <a:schemeClr val="bg1">
                    <a:lumMod val="50000"/>
                  </a:schemeClr>
                </a:solidFill>
              </a:rPr>
              <a:t>Gender and Leadership</a:t>
            </a:r>
            <a:r>
              <a:rPr lang="hr-BA" sz="1100" b="1" dirty="0">
                <a:solidFill>
                  <a:schemeClr val="bg1">
                    <a:lumMod val="50000"/>
                  </a:schemeClr>
                </a:solidFill>
              </a:rPr>
              <a:t>, </a:t>
            </a:r>
            <a:r>
              <a:rPr lang="en-US" sz="1100" dirty="0">
                <a:solidFill>
                  <a:schemeClr val="bg1">
                    <a:lumMod val="50000"/>
                  </a:schemeClr>
                </a:solidFill>
              </a:rPr>
              <a:t>Kathryn E. Eklund, Erin S. Barry and Neil E. Grunberg</a:t>
            </a:r>
            <a:r>
              <a:rPr lang="hr-BA" sz="1100" dirty="0">
                <a:solidFill>
                  <a:schemeClr val="bg1">
                    <a:lumMod val="50000"/>
                  </a:schemeClr>
                </a:solidFill>
              </a:rPr>
              <a:t> - </a:t>
            </a:r>
            <a:r>
              <a:rPr lang="hr-BA" sz="1100" dirty="0">
                <a:solidFill>
                  <a:schemeClr val="bg1">
                    <a:lumMod val="50000"/>
                  </a:schemeClr>
                </a:solidFill>
                <a:hlinkClick r:id="rId2"/>
              </a:rPr>
              <a:t>https://www.intechopen.com/chapters/52503</a:t>
            </a:r>
            <a:r>
              <a:rPr lang="hr-BA" sz="1100" dirty="0">
                <a:solidFill>
                  <a:schemeClr val="bg1">
                    <a:lumMod val="50000"/>
                  </a:schemeClr>
                </a:solidFill>
              </a:rPr>
              <a:t> </a:t>
            </a:r>
            <a:endParaRPr lang="en-US" sz="1100" dirty="0">
              <a:solidFill>
                <a:schemeClr val="bg1">
                  <a:lumMod val="50000"/>
                </a:schemeClr>
              </a:solidFill>
            </a:endParaRPr>
          </a:p>
          <a:p>
            <a:endParaRPr lang="en-US" sz="1100" dirty="0">
              <a:solidFill>
                <a:schemeClr val="bg1">
                  <a:lumMod val="50000"/>
                </a:schemeClr>
              </a:solidFill>
            </a:endParaRPr>
          </a:p>
        </p:txBody>
      </p:sp>
    </p:spTree>
    <p:extLst>
      <p:ext uri="{BB962C8B-B14F-4D97-AF65-F5344CB8AC3E}">
        <p14:creationId xmlns:p14="http://schemas.microsoft.com/office/powerpoint/2010/main" val="3479380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body" idx="1"/>
          </p:nvPr>
        </p:nvSpPr>
        <p:spPr>
          <a:xfrm>
            <a:off x="288121" y="1816837"/>
            <a:ext cx="5632218" cy="3867600"/>
          </a:xfrm>
          <a:prstGeom prst="rect">
            <a:avLst/>
          </a:prstGeom>
          <a:noFill/>
          <a:ln>
            <a:noFill/>
          </a:ln>
        </p:spPr>
        <p:txBody>
          <a:bodyPr spcFirstLastPara="1" vert="horz" wrap="square" lIns="91433" tIns="45700" rIns="91433" bIns="45700" rtlCol="0" anchor="t" anchorCtr="0">
            <a:noAutofit/>
          </a:bodyPr>
          <a:lstStyle/>
          <a:p>
            <a:pPr marL="342900" indent="-342900">
              <a:spcBef>
                <a:spcPts val="0"/>
              </a:spcBef>
              <a:buSzPts val="1800"/>
              <a:buFont typeface="Wingdings" panose="05000000000000000000" pitchFamily="2" charset="2"/>
              <a:buChar char="ü"/>
            </a:pPr>
            <a:r>
              <a:rPr lang="en" dirty="0"/>
              <a:t>Listen to Sue Gorbing talk about the origins of the Birmingham Women’s Aid, U</a:t>
            </a:r>
            <a:r>
              <a:rPr lang="hr-BA" dirty="0"/>
              <a:t>K, click on the speaker icon to listen</a:t>
            </a:r>
            <a:endParaRPr dirty="0"/>
          </a:p>
          <a:p>
            <a:pPr marL="0" indent="0">
              <a:spcBef>
                <a:spcPts val="1600"/>
              </a:spcBef>
              <a:buSzPts val="1800"/>
            </a:pPr>
            <a:endParaRPr dirty="0"/>
          </a:p>
          <a:p>
            <a:pPr marL="342900" indent="-342900">
              <a:spcBef>
                <a:spcPts val="1600"/>
              </a:spcBef>
              <a:buSzPts val="1800"/>
              <a:buFont typeface="Wingdings" panose="05000000000000000000" pitchFamily="2" charset="2"/>
              <a:buChar char="ü"/>
            </a:pPr>
            <a:r>
              <a:rPr lang="en" dirty="0"/>
              <a:t>Violence against women was not recignised as an issue; rape within marriage was legal.</a:t>
            </a:r>
            <a:endParaRPr dirty="0"/>
          </a:p>
          <a:p>
            <a:pPr marL="0" indent="0">
              <a:spcBef>
                <a:spcPts val="1600"/>
              </a:spcBef>
              <a:buSzPts val="1800"/>
            </a:pPr>
            <a:endParaRPr dirty="0"/>
          </a:p>
          <a:p>
            <a:pPr marL="342900" indent="-342900">
              <a:spcBef>
                <a:spcPts val="1600"/>
              </a:spcBef>
              <a:spcAft>
                <a:spcPts val="1600"/>
              </a:spcAft>
              <a:buSzPts val="1800"/>
              <a:buFont typeface="Wingdings" panose="05000000000000000000" pitchFamily="2" charset="2"/>
              <a:buChar char="ü"/>
            </a:pPr>
            <a:r>
              <a:rPr lang="en" dirty="0"/>
              <a:t>Women organised to challenge this situation and provide support to women </a:t>
            </a:r>
            <a:endParaRPr dirty="0"/>
          </a:p>
        </p:txBody>
      </p:sp>
      <p:sp>
        <p:nvSpPr>
          <p:cNvPr id="108" name="Google Shape;108;p21"/>
          <p:cNvSpPr txBox="1">
            <a:spLocks noGrp="1"/>
          </p:cNvSpPr>
          <p:nvPr>
            <p:ph type="body" idx="2"/>
          </p:nvPr>
        </p:nvSpPr>
        <p:spPr>
          <a:xfrm>
            <a:off x="599248" y="382390"/>
            <a:ext cx="6298264" cy="1693828"/>
          </a:xfrm>
          <a:prstGeom prst="rect">
            <a:avLst/>
          </a:prstGeom>
          <a:noFill/>
          <a:ln>
            <a:noFill/>
          </a:ln>
        </p:spPr>
        <p:txBody>
          <a:bodyPr spcFirstLastPara="1" vert="horz" wrap="square" lIns="91433" tIns="45700" rIns="91433" bIns="45700" rtlCol="0" anchor="t" anchorCtr="0">
            <a:noAutofit/>
          </a:bodyPr>
          <a:lstStyle/>
          <a:p>
            <a:pPr marL="0" indent="0">
              <a:spcBef>
                <a:spcPts val="0"/>
              </a:spcBef>
              <a:spcAft>
                <a:spcPts val="1600"/>
              </a:spcAft>
              <a:buSzPct val="100000"/>
            </a:pPr>
            <a:r>
              <a:rPr lang="en" b="1" dirty="0"/>
              <a:t>CASE STUDY</a:t>
            </a:r>
            <a:r>
              <a:rPr lang="en" dirty="0"/>
              <a:t>:</a:t>
            </a:r>
            <a:r>
              <a:rPr lang="en" dirty="0">
                <a:solidFill>
                  <a:srgbClr val="FFFF00"/>
                </a:solidFill>
              </a:rPr>
              <a:t> </a:t>
            </a:r>
            <a:r>
              <a:rPr lang="en" b="1" dirty="0">
                <a:solidFill>
                  <a:srgbClr val="93C23D"/>
                </a:solidFill>
              </a:rPr>
              <a:t>Feminist Collective Leadership </a:t>
            </a:r>
            <a:r>
              <a:rPr lang="hr-BA" b="1" dirty="0">
                <a:solidFill>
                  <a:srgbClr val="93C23D"/>
                </a:solidFill>
              </a:rPr>
              <a:t>a</a:t>
            </a:r>
            <a:r>
              <a:rPr lang="en" b="1" dirty="0">
                <a:solidFill>
                  <a:srgbClr val="93C23D"/>
                </a:solidFill>
              </a:rPr>
              <a:t>nd Action</a:t>
            </a:r>
            <a:endParaRPr b="1" dirty="0">
              <a:solidFill>
                <a:srgbClr val="93C23D"/>
              </a:solidFill>
            </a:endParaRPr>
          </a:p>
        </p:txBody>
      </p:sp>
      <p:pic>
        <p:nvPicPr>
          <p:cNvPr id="109" name="Google Shape;109;p2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032978" y="0"/>
            <a:ext cx="5038255"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feminist collective leadership and women's aid (online-audio-converter.com)">
            <a:hlinkClick r:id="" action="ppaction://media"/>
            <a:extLst>
              <a:ext uri="{FF2B5EF4-FFF2-40B4-BE49-F238E27FC236}">
                <a16:creationId xmlns:a16="http://schemas.microsoft.com/office/drawing/2014/main" id="{803C3A13-75A2-7F58-1D80-6F08A3BE6476}"/>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790016" y="2513236"/>
            <a:ext cx="1107496" cy="1107496"/>
          </a:xfrm>
          <a:prstGeom prst="rect">
            <a:avLst/>
          </a:prstGeom>
        </p:spPr>
      </p:pic>
      <p:pic>
        <p:nvPicPr>
          <p:cNvPr id="4" name="Graphic 3" descr="Line arrow: Slight curve with solid fill">
            <a:extLst>
              <a:ext uri="{FF2B5EF4-FFF2-40B4-BE49-F238E27FC236}">
                <a16:creationId xmlns:a16="http://schemas.microsoft.com/office/drawing/2014/main" id="{DEDF71AC-5B13-E55C-3B8A-FE423441C3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40150" y="2638598"/>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49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body" idx="1"/>
          </p:nvPr>
        </p:nvSpPr>
        <p:spPr>
          <a:xfrm>
            <a:off x="5810250" y="1787693"/>
            <a:ext cx="5981700" cy="4708800"/>
          </a:xfrm>
          <a:prstGeom prst="rect">
            <a:avLst/>
          </a:prstGeom>
          <a:noFill/>
          <a:ln>
            <a:noFill/>
          </a:ln>
        </p:spPr>
        <p:txBody>
          <a:bodyPr spcFirstLastPara="1" vert="horz" wrap="square" lIns="91433" tIns="45700" rIns="91433" bIns="45700" rtlCol="0" anchor="t" anchorCtr="0">
            <a:noAutofit/>
          </a:bodyPr>
          <a:lstStyle/>
          <a:p>
            <a:pPr marL="342900" indent="-342900">
              <a:spcBef>
                <a:spcPts val="0"/>
              </a:spcBef>
              <a:buClr>
                <a:srgbClr val="09446A"/>
              </a:buClr>
              <a:buSzPts val="1800"/>
              <a:buFont typeface="Wingdings" panose="05000000000000000000" pitchFamily="2" charset="2"/>
              <a:buChar char="ü"/>
            </a:pPr>
            <a:r>
              <a:rPr lang="en" dirty="0"/>
              <a:t>This case study illustrates the value of shared passion, collective leadership</a:t>
            </a:r>
            <a:r>
              <a:rPr lang="hr-BA" dirty="0"/>
              <a:t>, and </a:t>
            </a:r>
            <a:r>
              <a:rPr lang="en" dirty="0"/>
              <a:t>determination and how </a:t>
            </a:r>
            <a:r>
              <a:rPr lang="hr-BA" dirty="0"/>
              <a:t>they</a:t>
            </a:r>
            <a:r>
              <a:rPr lang="en" dirty="0"/>
              <a:t> can challenge and change society’s values</a:t>
            </a:r>
            <a:r>
              <a:rPr lang="hr-BA" dirty="0"/>
              <a:t>.</a:t>
            </a:r>
            <a:endParaRPr dirty="0"/>
          </a:p>
          <a:p>
            <a:pPr marL="342900" indent="-342900">
              <a:spcBef>
                <a:spcPts val="1067"/>
              </a:spcBef>
              <a:buClr>
                <a:srgbClr val="09446A"/>
              </a:buClr>
              <a:buSzPts val="1800"/>
              <a:buFont typeface="Wingdings" panose="05000000000000000000" pitchFamily="2" charset="2"/>
              <a:buChar char="ü"/>
            </a:pPr>
            <a:r>
              <a:rPr lang="en" dirty="0">
                <a:solidFill>
                  <a:srgbClr val="073763"/>
                </a:solidFill>
              </a:rPr>
              <a:t>Feminist leadership is based on the values of social justice and equality; it is about</a:t>
            </a:r>
            <a:r>
              <a:rPr lang="hr-BA" dirty="0">
                <a:solidFill>
                  <a:srgbClr val="073763"/>
                </a:solidFill>
              </a:rPr>
              <a:t> </a:t>
            </a:r>
            <a:r>
              <a:rPr lang="en" dirty="0">
                <a:solidFill>
                  <a:srgbClr val="073763"/>
                </a:solidFill>
              </a:rPr>
              <a:t>transformation - personally, culturally</a:t>
            </a:r>
            <a:r>
              <a:rPr lang="hr-BA" dirty="0">
                <a:solidFill>
                  <a:srgbClr val="073763"/>
                </a:solidFill>
              </a:rPr>
              <a:t>,</a:t>
            </a:r>
            <a:r>
              <a:rPr lang="en" dirty="0">
                <a:solidFill>
                  <a:srgbClr val="073763"/>
                </a:solidFill>
              </a:rPr>
              <a:t> and structurally.</a:t>
            </a:r>
            <a:endParaRPr lang="hr-BA" dirty="0">
              <a:solidFill>
                <a:srgbClr val="073763"/>
              </a:solidFill>
            </a:endParaRPr>
          </a:p>
          <a:p>
            <a:pPr marL="342900" indent="-342900">
              <a:spcBef>
                <a:spcPts val="1067"/>
              </a:spcBef>
              <a:buClr>
                <a:srgbClr val="09446A"/>
              </a:buClr>
              <a:buSzPts val="1800"/>
              <a:buFont typeface="Wingdings" panose="05000000000000000000" pitchFamily="2" charset="2"/>
              <a:buChar char="ü"/>
            </a:pPr>
            <a:r>
              <a:rPr lang="en" dirty="0">
                <a:solidFill>
                  <a:srgbClr val="073763"/>
                </a:solidFill>
              </a:rPr>
              <a:t>This was a collective leadership response to the dangers facing women from male violence and is an excellent example of feminist leadership and activism.  </a:t>
            </a:r>
            <a:endParaRPr dirty="0">
              <a:solidFill>
                <a:srgbClr val="073763"/>
              </a:solidFill>
            </a:endParaRPr>
          </a:p>
          <a:p>
            <a:pPr marL="0" indent="0">
              <a:spcBef>
                <a:spcPts val="1067"/>
              </a:spcBef>
              <a:buSzPts val="1800"/>
            </a:pPr>
            <a:endParaRPr dirty="0"/>
          </a:p>
          <a:p>
            <a:pPr marL="0" indent="0">
              <a:spcBef>
                <a:spcPts val="1067"/>
              </a:spcBef>
              <a:spcAft>
                <a:spcPts val="1600"/>
              </a:spcAft>
              <a:buSzPts val="1800"/>
            </a:pPr>
            <a:endParaRPr dirty="0"/>
          </a:p>
        </p:txBody>
      </p:sp>
      <p:sp>
        <p:nvSpPr>
          <p:cNvPr id="115" name="Google Shape;115;p22"/>
          <p:cNvSpPr txBox="1">
            <a:spLocks noGrp="1"/>
          </p:cNvSpPr>
          <p:nvPr>
            <p:ph type="body" idx="2"/>
          </p:nvPr>
        </p:nvSpPr>
        <p:spPr>
          <a:xfrm>
            <a:off x="6221900" y="622393"/>
            <a:ext cx="5158400" cy="857200"/>
          </a:xfrm>
          <a:prstGeom prst="rect">
            <a:avLst/>
          </a:prstGeom>
          <a:noFill/>
          <a:ln>
            <a:noFill/>
          </a:ln>
        </p:spPr>
        <p:txBody>
          <a:bodyPr spcFirstLastPara="1" vert="horz" wrap="square" lIns="91433" tIns="45700" rIns="91433" bIns="45700" rtlCol="0" anchor="t" anchorCtr="0">
            <a:normAutofit fontScale="92500" lnSpcReduction="20000"/>
          </a:bodyPr>
          <a:lstStyle/>
          <a:p>
            <a:pPr marL="0" indent="0">
              <a:spcBef>
                <a:spcPts val="0"/>
              </a:spcBef>
              <a:buSzPct val="100000"/>
            </a:pPr>
            <a:r>
              <a:rPr lang="en" dirty="0"/>
              <a:t>Feminist collective leadership and action</a:t>
            </a:r>
            <a:endParaRPr dirty="0"/>
          </a:p>
          <a:p>
            <a:pPr marL="0" indent="0">
              <a:spcBef>
                <a:spcPts val="1067"/>
              </a:spcBef>
              <a:spcAft>
                <a:spcPts val="1600"/>
              </a:spcAft>
              <a:buSzPct val="100000"/>
            </a:pPr>
            <a:endParaRPr dirty="0"/>
          </a:p>
        </p:txBody>
      </p:sp>
      <p:sp>
        <p:nvSpPr>
          <p:cNvPr id="116" name="Google Shape;116;p22"/>
          <p:cNvSpPr txBox="1">
            <a:spLocks noGrp="1"/>
          </p:cNvSpPr>
          <p:nvPr>
            <p:ph type="body" idx="3"/>
          </p:nvPr>
        </p:nvSpPr>
        <p:spPr>
          <a:xfrm>
            <a:off x="1103475" y="708093"/>
            <a:ext cx="3452400" cy="3434000"/>
          </a:xfrm>
          <a:prstGeom prst="rect">
            <a:avLst/>
          </a:prstGeom>
          <a:noFill/>
          <a:ln>
            <a:noFill/>
          </a:ln>
        </p:spPr>
        <p:txBody>
          <a:bodyPr spcFirstLastPara="1" vert="horz" wrap="square" lIns="91433" tIns="45700" rIns="91433" bIns="45700" rtlCol="0" anchor="t" anchorCtr="0">
            <a:normAutofit/>
          </a:bodyPr>
          <a:lstStyle/>
          <a:p>
            <a:pPr marL="0" indent="0">
              <a:spcBef>
                <a:spcPts val="0"/>
              </a:spcBef>
              <a:buSzPts val="2700"/>
            </a:pPr>
            <a:r>
              <a:rPr lang="en" dirty="0"/>
              <a:t>Women, together, have to take the power in their own hands in order to make change happen</a:t>
            </a:r>
            <a:endParaRPr dirty="0"/>
          </a:p>
          <a:p>
            <a:pPr marL="0" indent="0">
              <a:spcBef>
                <a:spcPts val="1067"/>
              </a:spcBef>
              <a:spcAft>
                <a:spcPts val="1600"/>
              </a:spcAft>
              <a:buSzPts val="2700"/>
            </a:pP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body" idx="2"/>
          </p:nvPr>
        </p:nvSpPr>
        <p:spPr>
          <a:xfrm>
            <a:off x="734713" y="340936"/>
            <a:ext cx="10835200" cy="580400"/>
          </a:xfrm>
          <a:prstGeom prst="rect">
            <a:avLst/>
          </a:prstGeom>
          <a:noFill/>
          <a:ln>
            <a:noFill/>
          </a:ln>
        </p:spPr>
        <p:txBody>
          <a:bodyPr spcFirstLastPara="1" vert="horz" wrap="square" lIns="91433" tIns="45700" rIns="91433" bIns="45700" rtlCol="0" anchor="t" anchorCtr="0">
            <a:normAutofit lnSpcReduction="10000"/>
          </a:bodyPr>
          <a:lstStyle/>
          <a:p>
            <a:pPr marL="0" indent="0">
              <a:spcBef>
                <a:spcPts val="0"/>
              </a:spcBef>
              <a:buSzPct val="100000"/>
            </a:pPr>
            <a:r>
              <a:rPr lang="en" dirty="0"/>
              <a:t>How it was done</a:t>
            </a:r>
            <a:endParaRPr dirty="0"/>
          </a:p>
          <a:p>
            <a:pPr marL="0" indent="0">
              <a:spcAft>
                <a:spcPts val="1600"/>
              </a:spcAft>
              <a:buSzPct val="100000"/>
            </a:pPr>
            <a:endParaRPr dirty="0"/>
          </a:p>
        </p:txBody>
      </p:sp>
      <p:sp>
        <p:nvSpPr>
          <p:cNvPr id="124" name="Google Shape;124;p23"/>
          <p:cNvSpPr txBox="1">
            <a:spLocks noGrp="1"/>
          </p:cNvSpPr>
          <p:nvPr>
            <p:ph type="body" idx="1"/>
          </p:nvPr>
        </p:nvSpPr>
        <p:spPr>
          <a:xfrm>
            <a:off x="678400" y="1038226"/>
            <a:ext cx="10835200" cy="5295900"/>
          </a:xfrm>
          <a:prstGeom prst="rect">
            <a:avLst/>
          </a:prstGeom>
          <a:noFill/>
          <a:ln>
            <a:noFill/>
          </a:ln>
        </p:spPr>
        <p:txBody>
          <a:bodyPr spcFirstLastPara="1" vert="horz" wrap="square" lIns="91433" tIns="45700" rIns="91433" bIns="45700" rtlCol="0" anchor="t" anchorCtr="0">
            <a:normAutofit/>
          </a:bodyPr>
          <a:lstStyle/>
          <a:p>
            <a:pPr marL="338658" indent="-292938">
              <a:buSzPct val="100000"/>
              <a:buFont typeface="Noto Sans Symbols"/>
              <a:buChar char="✔"/>
            </a:pPr>
            <a:r>
              <a:rPr lang="en" sz="2000" dirty="0"/>
              <a:t>Women were angry at the casual acceptance of male violence against women, the victimisation and blaming of women and the lack of support for women</a:t>
            </a:r>
            <a:endParaRPr sz="2000" dirty="0"/>
          </a:p>
          <a:p>
            <a:pPr marL="338658" indent="-292938">
              <a:buSzPct val="100000"/>
              <a:buChar char="✔"/>
            </a:pPr>
            <a:r>
              <a:rPr lang="en" sz="2000" dirty="0"/>
              <a:t>A group of women got together to decide what they could do for themselves</a:t>
            </a:r>
            <a:endParaRPr sz="2000" dirty="0"/>
          </a:p>
          <a:p>
            <a:pPr marL="338658" indent="-292938">
              <a:buSzPct val="100000"/>
              <a:buChar char="✔"/>
            </a:pPr>
            <a:r>
              <a:rPr lang="en" sz="2000" dirty="0"/>
              <a:t>They tried approaching the local government with little success</a:t>
            </a:r>
            <a:endParaRPr sz="2000" dirty="0"/>
          </a:p>
          <a:p>
            <a:pPr marL="338658" indent="-292938">
              <a:buSzPct val="100000"/>
              <a:buChar char="✔"/>
            </a:pPr>
            <a:r>
              <a:rPr lang="en" sz="2000" dirty="0"/>
              <a:t>They took over an empty building and created a refuge for women who experienced male violence and challenged local policymakers: they took risks</a:t>
            </a:r>
            <a:endParaRPr sz="2000" dirty="0"/>
          </a:p>
          <a:p>
            <a:pPr marL="338658" indent="-292938">
              <a:buSzPct val="100000"/>
              <a:buChar char="✔"/>
            </a:pPr>
            <a:r>
              <a:rPr lang="en" sz="2000" dirty="0"/>
              <a:t>They devised a specialist </a:t>
            </a:r>
            <a:r>
              <a:rPr lang="hr-BA" sz="2000" dirty="0"/>
              <a:t>self-defense</a:t>
            </a:r>
            <a:r>
              <a:rPr lang="en" sz="2000" dirty="0"/>
              <a:t> course for women and trained women to train others </a:t>
            </a:r>
            <a:endParaRPr sz="2000" dirty="0"/>
          </a:p>
          <a:p>
            <a:pPr marL="338658" indent="-292938">
              <a:buSzPct val="100000"/>
              <a:buChar char="✔"/>
            </a:pPr>
            <a:r>
              <a:rPr lang="en" sz="2000" dirty="0"/>
              <a:t>They organised themselves on a non-hierarchical basis - working to share power, decision making, leadership and tasks</a:t>
            </a:r>
            <a:endParaRPr sz="2000" dirty="0"/>
          </a:p>
          <a:p>
            <a:pPr marL="338658" indent="-292938">
              <a:buSzPct val="100000"/>
              <a:buChar char="✔"/>
            </a:pPr>
            <a:r>
              <a:rPr lang="en" sz="2000" dirty="0"/>
              <a:t>They explored the differences between them, learnt from them, and valued their own experiences</a:t>
            </a:r>
            <a:endParaRPr sz="2000" dirty="0"/>
          </a:p>
          <a:p>
            <a:pPr marL="338658" indent="-292938">
              <a:buSzPct val="100000"/>
              <a:buChar char="✔"/>
            </a:pPr>
            <a:r>
              <a:rPr lang="en" sz="2000" dirty="0"/>
              <a:t>It </a:t>
            </a:r>
            <a:r>
              <a:rPr lang="hr-BA" sz="2000" dirty="0"/>
              <a:t>t</a:t>
            </a:r>
            <a:r>
              <a:rPr lang="en" sz="2000" dirty="0"/>
              <a:t>ook a long time and determination </a:t>
            </a:r>
            <a:endParaRPr sz="2000" dirty="0"/>
          </a:p>
          <a:p>
            <a:pPr marL="338658" indent="-292938">
              <a:buSzPct val="100000"/>
              <a:buChar char="✔"/>
            </a:pPr>
            <a:r>
              <a:rPr lang="en" sz="2000" dirty="0"/>
              <a:t>They became part of a </a:t>
            </a:r>
            <a:r>
              <a:rPr lang="hr-BA" sz="2000" dirty="0"/>
              <a:t>nationwide</a:t>
            </a:r>
            <a:r>
              <a:rPr lang="en" sz="2000" dirty="0"/>
              <a:t> movement </a:t>
            </a:r>
            <a:r>
              <a:rPr lang="hr-BA" sz="2000" dirty="0"/>
              <a:t>that</a:t>
            </a:r>
            <a:r>
              <a:rPr lang="en" sz="2000" dirty="0"/>
              <a:t> campaigned to support women, change attitudes and the law</a:t>
            </a:r>
            <a:r>
              <a:rPr lang="hr-BA" sz="2000" dirty="0"/>
              <a:t>,</a:t>
            </a:r>
            <a:r>
              <a:rPr lang="en" sz="2000" dirty="0"/>
              <a:t> and which still exists today </a:t>
            </a:r>
            <a:endParaRPr sz="2000" dirty="0"/>
          </a:p>
          <a:p>
            <a:pPr marL="237061" indent="-237061">
              <a:spcAft>
                <a:spcPts val="1600"/>
              </a:spcAft>
              <a:buSzPct val="100000"/>
            </a:pPr>
            <a:endParaRPr sz="2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0F4378-C3A4-4405-9C7F-ADC542F2F363}"/>
              </a:ext>
            </a:extLst>
          </p:cNvPr>
          <p:cNvSpPr>
            <a:spLocks noGrp="1"/>
          </p:cNvSpPr>
          <p:nvPr>
            <p:ph type="body" sz="quarter" idx="13"/>
          </p:nvPr>
        </p:nvSpPr>
        <p:spPr/>
        <p:txBody>
          <a:bodyPr/>
          <a:lstStyle/>
          <a:p>
            <a:r>
              <a:rPr lang="en-GB" dirty="0"/>
              <a:t>Community Leadership</a:t>
            </a:r>
          </a:p>
        </p:txBody>
      </p:sp>
      <p:sp>
        <p:nvSpPr>
          <p:cNvPr id="3" name="Text Placeholder 2">
            <a:extLst>
              <a:ext uri="{FF2B5EF4-FFF2-40B4-BE49-F238E27FC236}">
                <a16:creationId xmlns:a16="http://schemas.microsoft.com/office/drawing/2014/main" id="{F970D242-C60B-45B6-B217-199584F7926D}"/>
              </a:ext>
            </a:extLst>
          </p:cNvPr>
          <p:cNvSpPr>
            <a:spLocks noGrp="1"/>
          </p:cNvSpPr>
          <p:nvPr>
            <p:ph type="body" sz="quarter" idx="14"/>
          </p:nvPr>
        </p:nvSpPr>
        <p:spPr>
          <a:xfrm>
            <a:off x="1466188" y="2714106"/>
            <a:ext cx="9793945" cy="3245241"/>
          </a:xfrm>
        </p:spPr>
        <p:txBody>
          <a:bodyPr/>
          <a:lstStyle/>
          <a:p>
            <a:r>
              <a:rPr lang="en-GB" dirty="0"/>
              <a:t>Community leadership means having responsibility for the well-being and improvement of the community</a:t>
            </a:r>
          </a:p>
          <a:p>
            <a:endParaRPr lang="en-GB" dirty="0"/>
          </a:p>
          <a:p>
            <a:r>
              <a:rPr lang="en-GB" dirty="0"/>
              <a:t>Are you a community leader? Are you interested in becoming one? </a:t>
            </a:r>
          </a:p>
          <a:p>
            <a:endParaRPr lang="en-GB" dirty="0"/>
          </a:p>
          <a:p>
            <a:endParaRPr lang="en-GB" dirty="0"/>
          </a:p>
          <a:p>
            <a:endParaRPr lang="en-GB" dirty="0"/>
          </a:p>
          <a:p>
            <a:endParaRPr lang="en-GB" dirty="0"/>
          </a:p>
        </p:txBody>
      </p:sp>
      <p:grpSp>
        <p:nvGrpSpPr>
          <p:cNvPr id="11" name="Google Shape;840;p39">
            <a:extLst>
              <a:ext uri="{FF2B5EF4-FFF2-40B4-BE49-F238E27FC236}">
                <a16:creationId xmlns:a16="http://schemas.microsoft.com/office/drawing/2014/main" id="{A51D2A00-5D82-4185-8566-D86BBB76C838}"/>
              </a:ext>
            </a:extLst>
          </p:cNvPr>
          <p:cNvGrpSpPr/>
          <p:nvPr/>
        </p:nvGrpSpPr>
        <p:grpSpPr>
          <a:xfrm>
            <a:off x="621539" y="2593860"/>
            <a:ext cx="572412" cy="714376"/>
            <a:chOff x="2635450" y="4321225"/>
            <a:chExt cx="368400" cy="466425"/>
          </a:xfrm>
          <a:solidFill>
            <a:srgbClr val="93C23D"/>
          </a:solidFill>
        </p:grpSpPr>
        <p:sp>
          <p:nvSpPr>
            <p:cNvPr id="12" name="Google Shape;841;p39">
              <a:extLst>
                <a:ext uri="{FF2B5EF4-FFF2-40B4-BE49-F238E27FC236}">
                  <a16:creationId xmlns:a16="http://schemas.microsoft.com/office/drawing/2014/main" id="{14150A68-ADA0-466F-B9EA-4B4087143E8C}"/>
                </a:ext>
              </a:extLst>
            </p:cNvPr>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42;p39">
              <a:extLst>
                <a:ext uri="{FF2B5EF4-FFF2-40B4-BE49-F238E27FC236}">
                  <a16:creationId xmlns:a16="http://schemas.microsoft.com/office/drawing/2014/main" id="{F03EB420-F8B9-4EF4-99B3-376E94A9A718}"/>
                </a:ext>
              </a:extLst>
            </p:cNvPr>
            <p:cNvSpPr/>
            <p:nvPr/>
          </p:nvSpPr>
          <p:spPr>
            <a:xfrm>
              <a:off x="2819350" y="4321225"/>
              <a:ext cx="25" cy="347075"/>
            </a:xfrm>
            <a:custGeom>
              <a:avLst/>
              <a:gdLst/>
              <a:ahLst/>
              <a:cxnLst/>
              <a:rect l="l" t="t" r="r" b="b"/>
              <a:pathLst>
                <a:path w="1" h="13883" fill="none" extrusionOk="0">
                  <a:moveTo>
                    <a:pt x="0" y="13883"/>
                  </a:moveTo>
                  <a:lnTo>
                    <a:pt x="0" y="0"/>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43;p39">
              <a:extLst>
                <a:ext uri="{FF2B5EF4-FFF2-40B4-BE49-F238E27FC236}">
                  <a16:creationId xmlns:a16="http://schemas.microsoft.com/office/drawing/2014/main" id="{648B303B-C707-46D9-A36B-AFEF7E0C055D}"/>
                </a:ext>
              </a:extLst>
            </p:cNvPr>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44;p39">
              <a:extLst>
                <a:ext uri="{FF2B5EF4-FFF2-40B4-BE49-F238E27FC236}">
                  <a16:creationId xmlns:a16="http://schemas.microsoft.com/office/drawing/2014/main" id="{C044F82E-CAC9-444B-A465-B4AEFBAAAEE6}"/>
                </a:ext>
              </a:extLst>
            </p:cNvPr>
            <p:cNvSpPr/>
            <p:nvPr/>
          </p:nvSpPr>
          <p:spPr>
            <a:xfrm>
              <a:off x="2850400" y="4372975"/>
              <a:ext cx="54825" cy="54825"/>
            </a:xfrm>
            <a:custGeom>
              <a:avLst/>
              <a:gdLst/>
              <a:ahLst/>
              <a:cxnLst/>
              <a:rect l="l" t="t" r="r" b="b"/>
              <a:pathLst>
                <a:path w="2193" h="2193" fill="none" extrusionOk="0">
                  <a:moveTo>
                    <a:pt x="2192" y="0"/>
                  </a:moveTo>
                  <a:lnTo>
                    <a:pt x="0" y="2192"/>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45;p39">
              <a:extLst>
                <a:ext uri="{FF2B5EF4-FFF2-40B4-BE49-F238E27FC236}">
                  <a16:creationId xmlns:a16="http://schemas.microsoft.com/office/drawing/2014/main" id="{35D8F2DE-BCBC-46DD-B3E5-E33C0F260E1D}"/>
                </a:ext>
              </a:extLst>
            </p:cNvPr>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846;p39">
              <a:extLst>
                <a:ext uri="{FF2B5EF4-FFF2-40B4-BE49-F238E27FC236}">
                  <a16:creationId xmlns:a16="http://schemas.microsoft.com/office/drawing/2014/main" id="{0F58FA57-6F2C-46AD-A84D-B19F90F06AD2}"/>
                </a:ext>
              </a:extLst>
            </p:cNvPr>
            <p:cNvSpPr/>
            <p:nvPr/>
          </p:nvSpPr>
          <p:spPr>
            <a:xfrm>
              <a:off x="2696350" y="4479525"/>
              <a:ext cx="87100" cy="87100"/>
            </a:xfrm>
            <a:custGeom>
              <a:avLst/>
              <a:gdLst/>
              <a:ahLst/>
              <a:cxnLst/>
              <a:rect l="l" t="t" r="r" b="b"/>
              <a:pathLst>
                <a:path w="3484" h="3484" fill="none" extrusionOk="0">
                  <a:moveTo>
                    <a:pt x="0" y="1"/>
                  </a:moveTo>
                  <a:lnTo>
                    <a:pt x="3483" y="3483"/>
                  </a:lnTo>
                </a:path>
              </a:pathLst>
            </a:custGeom>
            <a:grpFill/>
            <a:ln w="28575" cap="rnd" cmpd="sng">
              <a:solidFill>
                <a:srgbClr val="93C2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 name="Graphic 22" descr="Question mark with solid fill">
            <a:extLst>
              <a:ext uri="{FF2B5EF4-FFF2-40B4-BE49-F238E27FC236}">
                <a16:creationId xmlns:a16="http://schemas.microsoft.com/office/drawing/2014/main" id="{306F2352-6EE1-4A14-862F-DEF1DA0359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324" y="3599430"/>
            <a:ext cx="914400" cy="914400"/>
          </a:xfrm>
          <a:prstGeom prst="rect">
            <a:avLst/>
          </a:prstGeom>
        </p:spPr>
      </p:pic>
      <p:sp>
        <p:nvSpPr>
          <p:cNvPr id="24" name="Rectangle 23">
            <a:extLst>
              <a:ext uri="{FF2B5EF4-FFF2-40B4-BE49-F238E27FC236}">
                <a16:creationId xmlns:a16="http://schemas.microsoft.com/office/drawing/2014/main" id="{8CB4D7C4-6CCE-4A1B-9BA7-3715ACFCA50A}"/>
              </a:ext>
            </a:extLst>
          </p:cNvPr>
          <p:cNvSpPr/>
          <p:nvPr/>
        </p:nvSpPr>
        <p:spPr>
          <a:xfrm>
            <a:off x="0" y="4647781"/>
            <a:ext cx="12192000" cy="995007"/>
          </a:xfrm>
          <a:prstGeom prst="rect">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DD7E6E08-7815-47EA-8FAD-69B20F59D493}"/>
              </a:ext>
            </a:extLst>
          </p:cNvPr>
          <p:cNvSpPr txBox="1"/>
          <p:nvPr/>
        </p:nvSpPr>
        <p:spPr>
          <a:xfrm>
            <a:off x="2731770" y="4685735"/>
            <a:ext cx="6103620" cy="464871"/>
          </a:xfrm>
          <a:prstGeom prst="rect">
            <a:avLst/>
          </a:prstGeom>
          <a:noFill/>
        </p:spPr>
        <p:txBody>
          <a:bodyPr wrap="square">
            <a:spAutoFit/>
          </a:bodyPr>
          <a:lstStyle/>
          <a:p>
            <a:pPr algn="ctr">
              <a:lnSpc>
                <a:spcPct val="150000"/>
              </a:lnSpc>
            </a:pPr>
            <a:r>
              <a:rPr lang="hr-BA" u="sng" dirty="0">
                <a:solidFill>
                  <a:schemeClr val="bg1"/>
                </a:solidFill>
              </a:rPr>
              <a:t>3</a:t>
            </a:r>
            <a:r>
              <a:rPr lang="hr-BA" u="sng" baseline="30000" dirty="0">
                <a:solidFill>
                  <a:schemeClr val="bg1"/>
                </a:solidFill>
              </a:rPr>
              <a:t>rd</a:t>
            </a:r>
            <a:r>
              <a:rPr lang="hr-BA" u="sng" dirty="0">
                <a:solidFill>
                  <a:schemeClr val="bg1"/>
                </a:solidFill>
              </a:rPr>
              <a:t> SECTOR</a:t>
            </a:r>
            <a:r>
              <a:rPr lang="en-GB" u="sng" dirty="0">
                <a:solidFill>
                  <a:schemeClr val="bg1"/>
                </a:solidFill>
              </a:rPr>
              <a:t> LEADER INSPIRATION</a:t>
            </a:r>
          </a:p>
        </p:txBody>
      </p:sp>
      <p:sp>
        <p:nvSpPr>
          <p:cNvPr id="19" name="TextBox 18">
            <a:extLst>
              <a:ext uri="{FF2B5EF4-FFF2-40B4-BE49-F238E27FC236}">
                <a16:creationId xmlns:a16="http://schemas.microsoft.com/office/drawing/2014/main" id="{E6267ABD-762B-43E4-85D2-8C10E63092D3}"/>
              </a:ext>
            </a:extLst>
          </p:cNvPr>
          <p:cNvSpPr txBox="1"/>
          <p:nvPr/>
        </p:nvSpPr>
        <p:spPr>
          <a:xfrm>
            <a:off x="1199027" y="5145284"/>
            <a:ext cx="9793945" cy="400110"/>
          </a:xfrm>
          <a:prstGeom prst="rect">
            <a:avLst/>
          </a:prstGeom>
          <a:noFill/>
        </p:spPr>
        <p:txBody>
          <a:bodyPr wrap="square">
            <a:spAutoFit/>
          </a:bodyPr>
          <a:lstStyle/>
          <a:p>
            <a:r>
              <a:rPr lang="en-GB" sz="2000" i="1" dirty="0">
                <a:solidFill>
                  <a:schemeClr val="bg1"/>
                </a:solidFill>
              </a:rPr>
              <a:t>“When the whole world is silent, even one voice becomes powerful.” - Malala Yousafzai</a:t>
            </a:r>
          </a:p>
        </p:txBody>
      </p:sp>
    </p:spTree>
    <p:extLst>
      <p:ext uri="{BB962C8B-B14F-4D97-AF65-F5344CB8AC3E}">
        <p14:creationId xmlns:p14="http://schemas.microsoft.com/office/powerpoint/2010/main" val="41722999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B1DEF3-BCB1-4FE8-8EBF-B85F73F7CB38}"/>
              </a:ext>
            </a:extLst>
          </p:cNvPr>
          <p:cNvSpPr>
            <a:spLocks noGrp="1"/>
          </p:cNvSpPr>
          <p:nvPr>
            <p:ph type="body" sz="quarter" idx="18"/>
          </p:nvPr>
        </p:nvSpPr>
        <p:spPr/>
        <p:txBody>
          <a:bodyPr>
            <a:normAutofit/>
          </a:bodyPr>
          <a:lstStyle/>
          <a:p>
            <a:pPr marL="0" indent="0"/>
            <a:r>
              <a:rPr lang="en-US" sz="2800" dirty="0"/>
              <a:t>Empathy is the ability to understand and share another person’s feelings and emotions. It is essential to building good relationships.</a:t>
            </a:r>
            <a:endParaRPr lang="hr-BA" sz="2800" dirty="0"/>
          </a:p>
          <a:p>
            <a:pPr marL="0" indent="0"/>
            <a:endParaRPr lang="en-US" sz="2800" dirty="0"/>
          </a:p>
          <a:p>
            <a:pPr marL="0" indent="0"/>
            <a:r>
              <a:rPr lang="en-US" sz="2800" dirty="0"/>
              <a:t>The research shows that empathy is partly innate and partly learned. </a:t>
            </a:r>
            <a:endParaRPr lang="en-US" sz="2800" dirty="0">
              <a:highlight>
                <a:srgbClr val="FFFF00"/>
              </a:highlight>
            </a:endParaRPr>
          </a:p>
        </p:txBody>
      </p:sp>
      <p:sp>
        <p:nvSpPr>
          <p:cNvPr id="3" name="Text Placeholder 2">
            <a:extLst>
              <a:ext uri="{FF2B5EF4-FFF2-40B4-BE49-F238E27FC236}">
                <a16:creationId xmlns:a16="http://schemas.microsoft.com/office/drawing/2014/main" id="{3C3285E9-F524-4CD5-B037-29F7D57692A9}"/>
              </a:ext>
            </a:extLst>
          </p:cNvPr>
          <p:cNvSpPr>
            <a:spLocks noGrp="1"/>
          </p:cNvSpPr>
          <p:nvPr>
            <p:ph type="body" sz="quarter" idx="16"/>
          </p:nvPr>
        </p:nvSpPr>
        <p:spPr/>
        <p:txBody>
          <a:bodyPr>
            <a:normAutofit lnSpcReduction="10000"/>
          </a:bodyPr>
          <a:lstStyle/>
          <a:p>
            <a:r>
              <a:rPr lang="hr-BA" dirty="0"/>
              <a:t>Understanding empathy</a:t>
            </a:r>
            <a:endParaRPr lang="en-US" dirty="0"/>
          </a:p>
        </p:txBody>
      </p:sp>
      <p:pic>
        <p:nvPicPr>
          <p:cNvPr id="6" name="Picture Placeholder 5" descr="Women hanging out">
            <a:extLst>
              <a:ext uri="{FF2B5EF4-FFF2-40B4-BE49-F238E27FC236}">
                <a16:creationId xmlns:a16="http://schemas.microsoft.com/office/drawing/2014/main" id="{026A607D-0022-46CB-A4E9-EDB5C6E6FF2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419"/>
          <a:stretch/>
        </p:blipFill>
        <p:spPr>
          <a:xfrm>
            <a:off x="6372129" y="247650"/>
            <a:ext cx="4799575" cy="5447571"/>
          </a:xfrm>
        </p:spPr>
      </p:pic>
    </p:spTree>
    <p:extLst>
      <p:ext uri="{BB962C8B-B14F-4D97-AF65-F5344CB8AC3E}">
        <p14:creationId xmlns:p14="http://schemas.microsoft.com/office/powerpoint/2010/main" val="260534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64C3BD-8BFC-4A32-9048-7BB94C9497F6}"/>
              </a:ext>
            </a:extLst>
          </p:cNvPr>
          <p:cNvSpPr>
            <a:spLocks noGrp="1"/>
          </p:cNvSpPr>
          <p:nvPr>
            <p:ph type="body" sz="quarter" idx="16"/>
          </p:nvPr>
        </p:nvSpPr>
        <p:spPr>
          <a:xfrm>
            <a:off x="569478" y="2871187"/>
            <a:ext cx="10978262" cy="2862716"/>
          </a:xfrm>
        </p:spPr>
        <p:txBody>
          <a:bodyPr/>
          <a:lstStyle/>
          <a:p>
            <a:pPr algn="ctr"/>
            <a:r>
              <a:rPr lang="en-GB" sz="3000" dirty="0">
                <a:solidFill>
                  <a:srgbClr val="09446A"/>
                </a:solidFill>
              </a:rPr>
              <a:t>Describe your community</a:t>
            </a:r>
            <a:r>
              <a:rPr lang="hr-BA" sz="3000" dirty="0">
                <a:solidFill>
                  <a:srgbClr val="09446A"/>
                </a:solidFill>
              </a:rPr>
              <a:t> / the beneficiaries of your mission</a:t>
            </a:r>
            <a:r>
              <a:rPr lang="en-GB" sz="3000" dirty="0">
                <a:solidFill>
                  <a:srgbClr val="09446A"/>
                </a:solidFill>
              </a:rPr>
              <a:t> to </a:t>
            </a:r>
            <a:r>
              <a:rPr lang="hr-BA" sz="3000" dirty="0">
                <a:solidFill>
                  <a:srgbClr val="09446A"/>
                </a:solidFill>
              </a:rPr>
              <a:t>detail</a:t>
            </a:r>
            <a:endParaRPr lang="en-GB" sz="3000" dirty="0">
              <a:solidFill>
                <a:srgbClr val="09446A"/>
              </a:solidFill>
            </a:endParaRPr>
          </a:p>
          <a:p>
            <a:pPr algn="l"/>
            <a:endParaRPr lang="en-GB" b="0" i="0" u="sng" strike="noStrike" baseline="0" dirty="0">
              <a:solidFill>
                <a:srgbClr val="09446A"/>
              </a:solidFill>
            </a:endParaRPr>
          </a:p>
          <a:p>
            <a:pPr marL="342900" indent="-342900" algn="l">
              <a:buFont typeface="Wingdings" panose="05000000000000000000" pitchFamily="2" charset="2"/>
              <a:buChar char="ü"/>
            </a:pPr>
            <a:r>
              <a:rPr lang="en-GB" b="0" i="0" strike="noStrike" baseline="0" dirty="0">
                <a:solidFill>
                  <a:srgbClr val="09446A"/>
                </a:solidFill>
              </a:rPr>
              <a:t>Who is your community comprised of, what groups? </a:t>
            </a:r>
          </a:p>
          <a:p>
            <a:pPr marL="342900" indent="-342900" algn="l">
              <a:buFont typeface="Wingdings" panose="05000000000000000000" pitchFamily="2" charset="2"/>
              <a:buChar char="ü"/>
            </a:pPr>
            <a:r>
              <a:rPr lang="en-GB" b="0" i="0" strike="noStrike" baseline="0" dirty="0">
                <a:solidFill>
                  <a:srgbClr val="09446A"/>
                </a:solidFill>
              </a:rPr>
              <a:t>What are their demographics, their behaviour? </a:t>
            </a:r>
          </a:p>
          <a:p>
            <a:pPr marL="342900" indent="-342900" algn="l">
              <a:buFont typeface="Wingdings" panose="05000000000000000000" pitchFamily="2" charset="2"/>
              <a:buChar char="ü"/>
            </a:pPr>
            <a:r>
              <a:rPr lang="en-GB" b="0" i="0" strike="noStrike" baseline="0" dirty="0">
                <a:solidFill>
                  <a:srgbClr val="09446A"/>
                </a:solidFill>
              </a:rPr>
              <a:t>Is it a geographical or virtual community? </a:t>
            </a:r>
          </a:p>
          <a:p>
            <a:pPr marL="342900" indent="-342900" algn="l">
              <a:buFont typeface="Wingdings" panose="05000000000000000000" pitchFamily="2" charset="2"/>
              <a:buChar char="ü"/>
            </a:pPr>
            <a:r>
              <a:rPr lang="en-GB" b="0" i="0" strike="noStrike" baseline="0" dirty="0">
                <a:solidFill>
                  <a:srgbClr val="09446A"/>
                </a:solidFill>
              </a:rPr>
              <a:t>What are the problems</a:t>
            </a:r>
            <a:r>
              <a:rPr lang="hr-BA" dirty="0">
                <a:solidFill>
                  <a:srgbClr val="09446A"/>
                </a:solidFill>
              </a:rPr>
              <a:t>, and </a:t>
            </a:r>
            <a:r>
              <a:rPr lang="en-GB" b="0" i="0" strike="noStrike" baseline="0" dirty="0">
                <a:solidFill>
                  <a:srgbClr val="09446A"/>
                </a:solidFill>
              </a:rPr>
              <a:t>weaknesses of your community, what are its strengths?</a:t>
            </a:r>
            <a:endParaRPr lang="en-GB" dirty="0">
              <a:solidFill>
                <a:srgbClr val="09446A"/>
              </a:solidFill>
            </a:endParaRPr>
          </a:p>
        </p:txBody>
      </p:sp>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5022289" y="435365"/>
            <a:ext cx="2072641" cy="6332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93C23D"/>
                </a:solidFill>
              </a:rPr>
              <a:t>EXERCISE</a:t>
            </a:r>
          </a:p>
          <a:p>
            <a:endParaRPr lang="en-GB" dirty="0">
              <a:solidFill>
                <a:srgbClr val="93C23D"/>
              </a:solidFill>
            </a:endParaRPr>
          </a:p>
        </p:txBody>
      </p:sp>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93C23D"/>
          </a:solidFill>
          <a:ln>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177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9B4A2B-3AD0-4B05-B9F8-C770148A5107}"/>
              </a:ext>
            </a:extLst>
          </p:cNvPr>
          <p:cNvSpPr>
            <a:spLocks noGrp="1"/>
          </p:cNvSpPr>
          <p:nvPr>
            <p:ph type="body" sz="quarter" idx="13"/>
          </p:nvPr>
        </p:nvSpPr>
        <p:spPr>
          <a:xfrm>
            <a:off x="783177" y="550190"/>
            <a:ext cx="10563696" cy="1685925"/>
          </a:xfrm>
        </p:spPr>
        <p:txBody>
          <a:bodyPr>
            <a:normAutofit/>
          </a:bodyPr>
          <a:lstStyle/>
          <a:p>
            <a:r>
              <a:rPr lang="en-US" dirty="0"/>
              <a:t>What is a strong, positive and equitable community?</a:t>
            </a:r>
          </a:p>
          <a:p>
            <a:r>
              <a:rPr lang="en-GB" dirty="0"/>
              <a:t>Sense of Community Has 4 Factors</a:t>
            </a:r>
          </a:p>
        </p:txBody>
      </p:sp>
      <p:sp>
        <p:nvSpPr>
          <p:cNvPr id="3" name="Text Placeholder 2">
            <a:extLst>
              <a:ext uri="{FF2B5EF4-FFF2-40B4-BE49-F238E27FC236}">
                <a16:creationId xmlns:a16="http://schemas.microsoft.com/office/drawing/2014/main" id="{4CD3863F-5615-489E-8E91-317B6BE8978F}"/>
              </a:ext>
            </a:extLst>
          </p:cNvPr>
          <p:cNvSpPr>
            <a:spLocks noGrp="1"/>
          </p:cNvSpPr>
          <p:nvPr>
            <p:ph type="body" sz="quarter" idx="14"/>
          </p:nvPr>
        </p:nvSpPr>
        <p:spPr>
          <a:xfrm>
            <a:off x="708651" y="2668824"/>
            <a:ext cx="10638222" cy="3638986"/>
          </a:xfrm>
        </p:spPr>
        <p:txBody>
          <a:bodyPr/>
          <a:lstStyle/>
          <a:p>
            <a:pPr marL="457200" indent="-457200">
              <a:buFont typeface="+mj-lt"/>
              <a:buAutoNum type="arabicPeriod"/>
            </a:pPr>
            <a:r>
              <a:rPr lang="en-GB" b="1" dirty="0">
                <a:solidFill>
                  <a:srgbClr val="80318E"/>
                </a:solidFill>
              </a:rPr>
              <a:t>Membership</a:t>
            </a:r>
            <a:r>
              <a:rPr lang="en-GB" dirty="0">
                <a:solidFill>
                  <a:srgbClr val="80318E"/>
                </a:solidFill>
              </a:rPr>
              <a:t> </a:t>
            </a:r>
            <a:r>
              <a:rPr lang="en-GB" dirty="0"/>
              <a:t>– the feeling of belonging</a:t>
            </a:r>
          </a:p>
          <a:p>
            <a:pPr marL="457200" indent="-457200">
              <a:buFont typeface="+mj-lt"/>
              <a:buAutoNum type="arabicPeriod"/>
            </a:pPr>
            <a:r>
              <a:rPr lang="en-GB" b="1" dirty="0">
                <a:solidFill>
                  <a:srgbClr val="80318E"/>
                </a:solidFill>
              </a:rPr>
              <a:t>Influence</a:t>
            </a:r>
            <a:r>
              <a:rPr lang="en-GB" dirty="0"/>
              <a:t> – a sense of mattering. Working both ways, with members feeling like they have influence over the community and the community having influence over members. It works best with the idea of giving first before asking for anything</a:t>
            </a:r>
          </a:p>
          <a:p>
            <a:pPr marL="457200" indent="-457200">
              <a:buFont typeface="+mj-lt"/>
              <a:buAutoNum type="arabicPeriod"/>
            </a:pPr>
            <a:r>
              <a:rPr lang="en-GB" b="1" dirty="0">
                <a:solidFill>
                  <a:srgbClr val="80318E"/>
                </a:solidFill>
              </a:rPr>
              <a:t>Fulfilment of needs </a:t>
            </a:r>
            <a:r>
              <a:rPr lang="en-GB" dirty="0">
                <a:effectLst/>
              </a:rPr>
              <a:t>– by joining the community you get something in return for your participation. It could be a support network or skills – as in volunteering</a:t>
            </a:r>
          </a:p>
          <a:p>
            <a:pPr marL="457200" indent="-457200">
              <a:buFont typeface="+mj-lt"/>
              <a:buAutoNum type="arabicPeriod"/>
            </a:pPr>
            <a:r>
              <a:rPr lang="en-GB" b="1" dirty="0">
                <a:solidFill>
                  <a:srgbClr val="80318E"/>
                </a:solidFill>
              </a:rPr>
              <a:t>Shared emotional connection </a:t>
            </a:r>
            <a:r>
              <a:rPr lang="en-GB" dirty="0">
                <a:effectLst/>
              </a:rPr>
              <a:t>– shared history or experiences – including common causes and challenges.</a:t>
            </a:r>
            <a:endParaRPr lang="en-GB" dirty="0"/>
          </a:p>
        </p:txBody>
      </p:sp>
    </p:spTree>
    <p:extLst>
      <p:ext uri="{BB962C8B-B14F-4D97-AF65-F5344CB8AC3E}">
        <p14:creationId xmlns:p14="http://schemas.microsoft.com/office/powerpoint/2010/main" val="1408303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53ACFB-FA1B-4D35-9171-E346C65586B7}"/>
              </a:ext>
            </a:extLst>
          </p:cNvPr>
          <p:cNvSpPr>
            <a:spLocks noGrp="1"/>
          </p:cNvSpPr>
          <p:nvPr>
            <p:ph type="body" sz="quarter" idx="13"/>
          </p:nvPr>
        </p:nvSpPr>
        <p:spPr>
          <a:xfrm>
            <a:off x="923265" y="1127827"/>
            <a:ext cx="4369392" cy="4602343"/>
          </a:xfrm>
        </p:spPr>
        <p:txBody>
          <a:bodyPr>
            <a:normAutofit fontScale="92500" lnSpcReduction="10000"/>
          </a:bodyPr>
          <a:lstStyle/>
          <a:p>
            <a:r>
              <a:rPr lang="hr-BA" dirty="0"/>
              <a:t>„</a:t>
            </a:r>
            <a:r>
              <a:rPr lang="en-GB" dirty="0"/>
              <a:t>Sense of community is a feeling that members have of belonging, a feeling that members matter to one another and to the group, and a shared faith that members’ needs will be met through their commitment to be together</a:t>
            </a:r>
            <a:r>
              <a:rPr lang="hr-BA" dirty="0"/>
              <a:t>”</a:t>
            </a:r>
            <a:endParaRPr lang="en-GB" dirty="0"/>
          </a:p>
          <a:p>
            <a:endParaRPr lang="en-GB" dirty="0"/>
          </a:p>
          <a:p>
            <a:r>
              <a:rPr lang="en-GB" dirty="0"/>
              <a:t>- </a:t>
            </a:r>
            <a:r>
              <a:rPr lang="en-GB" sz="2400" dirty="0">
                <a:effectLst/>
              </a:rPr>
              <a:t>McMillan, Chavis and Pretty Sense of Community Model 1986</a:t>
            </a:r>
            <a:endParaRPr lang="en-GB" sz="2400" dirty="0"/>
          </a:p>
        </p:txBody>
      </p:sp>
      <p:pic>
        <p:nvPicPr>
          <p:cNvPr id="7" name="Picture Placeholder 6" descr="A picture containing grass, outdoor, person, hand&#10;&#10;Description automatically generated">
            <a:extLst>
              <a:ext uri="{FF2B5EF4-FFF2-40B4-BE49-F238E27FC236}">
                <a16:creationId xmlns:a16="http://schemas.microsoft.com/office/drawing/2014/main" id="{97102B50-AF7B-4FD1-9C65-E12A2937B4E3}"/>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82824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735AF-4DAF-49EB-9FC0-DFA24384F3F2}"/>
              </a:ext>
            </a:extLst>
          </p:cNvPr>
          <p:cNvSpPr>
            <a:spLocks noGrp="1"/>
          </p:cNvSpPr>
          <p:nvPr>
            <p:ph type="body" sz="quarter" idx="13"/>
          </p:nvPr>
        </p:nvSpPr>
        <p:spPr/>
        <p:txBody>
          <a:bodyPr/>
          <a:lstStyle/>
          <a:p>
            <a:r>
              <a:rPr lang="en-GB" dirty="0">
                <a:solidFill>
                  <a:srgbClr val="93C23D"/>
                </a:solidFill>
              </a:rPr>
              <a:t>Practical tips for communicating in a </a:t>
            </a:r>
            <a:r>
              <a:rPr lang="hr-BA" dirty="0">
                <a:solidFill>
                  <a:srgbClr val="93C23D"/>
                </a:solidFill>
              </a:rPr>
              <a:t>diverse</a:t>
            </a:r>
            <a:r>
              <a:rPr lang="en-GB" dirty="0">
                <a:solidFill>
                  <a:srgbClr val="93C23D"/>
                </a:solidFill>
              </a:rPr>
              <a:t> setting</a:t>
            </a:r>
            <a:r>
              <a:rPr lang="hr-BA" dirty="0">
                <a:solidFill>
                  <a:srgbClr val="93C23D"/>
                </a:solidFill>
              </a:rPr>
              <a:t> to ensure </a:t>
            </a:r>
            <a:r>
              <a:rPr lang="en-GB" dirty="0">
                <a:solidFill>
                  <a:srgbClr val="93C23D"/>
                </a:solidFill>
              </a:rPr>
              <a:t> fair and inclusive leadership</a:t>
            </a:r>
          </a:p>
        </p:txBody>
      </p:sp>
      <p:sp>
        <p:nvSpPr>
          <p:cNvPr id="3" name="Text Placeholder 2">
            <a:extLst>
              <a:ext uri="{FF2B5EF4-FFF2-40B4-BE49-F238E27FC236}">
                <a16:creationId xmlns:a16="http://schemas.microsoft.com/office/drawing/2014/main" id="{FED0060E-A35C-48AC-99E7-A71743F5DB29}"/>
              </a:ext>
            </a:extLst>
          </p:cNvPr>
          <p:cNvSpPr>
            <a:spLocks noGrp="1"/>
          </p:cNvSpPr>
          <p:nvPr>
            <p:ph type="body" sz="quarter" idx="15"/>
          </p:nvPr>
        </p:nvSpPr>
        <p:spPr/>
        <p:txBody>
          <a:bodyPr/>
          <a:lstStyle/>
          <a:p>
            <a:r>
              <a:rPr lang="en-GB" dirty="0"/>
              <a:t>Clarity</a:t>
            </a:r>
          </a:p>
        </p:txBody>
      </p:sp>
      <p:sp>
        <p:nvSpPr>
          <p:cNvPr id="4" name="Text Placeholder 3">
            <a:extLst>
              <a:ext uri="{FF2B5EF4-FFF2-40B4-BE49-F238E27FC236}">
                <a16:creationId xmlns:a16="http://schemas.microsoft.com/office/drawing/2014/main" id="{2901BA49-B8F1-4991-B3B5-DF381FA59203}"/>
              </a:ext>
            </a:extLst>
          </p:cNvPr>
          <p:cNvSpPr>
            <a:spLocks noGrp="1"/>
          </p:cNvSpPr>
          <p:nvPr>
            <p:ph type="body" sz="quarter" idx="16"/>
          </p:nvPr>
        </p:nvSpPr>
        <p:spPr>
          <a:xfrm>
            <a:off x="390944" y="3612042"/>
            <a:ext cx="2659582" cy="716489"/>
          </a:xfrm>
        </p:spPr>
        <p:txBody>
          <a:bodyPr/>
          <a:lstStyle/>
          <a:p>
            <a:r>
              <a:rPr lang="en-GB" sz="2400" dirty="0"/>
              <a:t>Communicate  clearly  and  explicitly</a:t>
            </a:r>
          </a:p>
        </p:txBody>
      </p:sp>
      <p:sp>
        <p:nvSpPr>
          <p:cNvPr id="5" name="Text Placeholder 4">
            <a:extLst>
              <a:ext uri="{FF2B5EF4-FFF2-40B4-BE49-F238E27FC236}">
                <a16:creationId xmlns:a16="http://schemas.microsoft.com/office/drawing/2014/main" id="{514729D2-4380-44A9-A8EA-2AAC79710D23}"/>
              </a:ext>
            </a:extLst>
          </p:cNvPr>
          <p:cNvSpPr>
            <a:spLocks noGrp="1"/>
          </p:cNvSpPr>
          <p:nvPr>
            <p:ph type="body" sz="quarter" idx="17"/>
          </p:nvPr>
        </p:nvSpPr>
        <p:spPr/>
        <p:txBody>
          <a:bodyPr/>
          <a:lstStyle/>
          <a:p>
            <a:r>
              <a:rPr lang="en-GB" dirty="0"/>
              <a:t>Knowledge</a:t>
            </a:r>
          </a:p>
        </p:txBody>
      </p:sp>
      <p:sp>
        <p:nvSpPr>
          <p:cNvPr id="6" name="Text Placeholder 5">
            <a:extLst>
              <a:ext uri="{FF2B5EF4-FFF2-40B4-BE49-F238E27FC236}">
                <a16:creationId xmlns:a16="http://schemas.microsoft.com/office/drawing/2014/main" id="{8133055F-7C85-4537-8829-7915F91CA384}"/>
              </a:ext>
            </a:extLst>
          </p:cNvPr>
          <p:cNvSpPr>
            <a:spLocks noGrp="1"/>
          </p:cNvSpPr>
          <p:nvPr>
            <p:ph type="body" sz="quarter" idx="18"/>
          </p:nvPr>
        </p:nvSpPr>
        <p:spPr>
          <a:xfrm>
            <a:off x="3287916" y="3125836"/>
            <a:ext cx="2659582" cy="1202695"/>
          </a:xfrm>
        </p:spPr>
        <p:txBody>
          <a:bodyPr/>
          <a:lstStyle/>
          <a:p>
            <a:r>
              <a:rPr lang="en-GB" sz="2400" dirty="0"/>
              <a:t>Inform  yourself  about  the  cultures  of  heritage  of  the people you communicate with</a:t>
            </a:r>
          </a:p>
        </p:txBody>
      </p:sp>
      <p:sp>
        <p:nvSpPr>
          <p:cNvPr id="7" name="Text Placeholder 6">
            <a:extLst>
              <a:ext uri="{FF2B5EF4-FFF2-40B4-BE49-F238E27FC236}">
                <a16:creationId xmlns:a16="http://schemas.microsoft.com/office/drawing/2014/main" id="{71414D6F-AB1F-4BFC-9241-5D3FA954CF1C}"/>
              </a:ext>
            </a:extLst>
          </p:cNvPr>
          <p:cNvSpPr>
            <a:spLocks noGrp="1"/>
          </p:cNvSpPr>
          <p:nvPr>
            <p:ph type="body" sz="quarter" idx="19"/>
          </p:nvPr>
        </p:nvSpPr>
        <p:spPr/>
        <p:txBody>
          <a:bodyPr/>
          <a:lstStyle/>
          <a:p>
            <a:r>
              <a:rPr lang="en-GB" dirty="0"/>
              <a:t>Non-verbal</a:t>
            </a:r>
          </a:p>
        </p:txBody>
      </p:sp>
      <p:sp>
        <p:nvSpPr>
          <p:cNvPr id="8" name="Text Placeholder 7">
            <a:extLst>
              <a:ext uri="{FF2B5EF4-FFF2-40B4-BE49-F238E27FC236}">
                <a16:creationId xmlns:a16="http://schemas.microsoft.com/office/drawing/2014/main" id="{FD68449B-CA81-4B23-AD97-E71AAA2B99CE}"/>
              </a:ext>
            </a:extLst>
          </p:cNvPr>
          <p:cNvSpPr>
            <a:spLocks noGrp="1"/>
          </p:cNvSpPr>
          <p:nvPr>
            <p:ph type="body" sz="quarter" idx="20"/>
          </p:nvPr>
        </p:nvSpPr>
        <p:spPr>
          <a:xfrm>
            <a:off x="6184888" y="3070755"/>
            <a:ext cx="2659582" cy="716489"/>
          </a:xfrm>
        </p:spPr>
        <p:txBody>
          <a:bodyPr/>
          <a:lstStyle/>
          <a:p>
            <a:r>
              <a:rPr lang="en-GB" sz="2400" dirty="0"/>
              <a:t>Be attentive to non-verbal communication. Write  things  down, use  images</a:t>
            </a:r>
          </a:p>
          <a:p>
            <a:endParaRPr lang="en-GB" dirty="0"/>
          </a:p>
        </p:txBody>
      </p:sp>
      <p:sp>
        <p:nvSpPr>
          <p:cNvPr id="9" name="Text Placeholder 8">
            <a:extLst>
              <a:ext uri="{FF2B5EF4-FFF2-40B4-BE49-F238E27FC236}">
                <a16:creationId xmlns:a16="http://schemas.microsoft.com/office/drawing/2014/main" id="{048EFD2C-2E1B-40B8-81A7-C2217EBE743F}"/>
              </a:ext>
            </a:extLst>
          </p:cNvPr>
          <p:cNvSpPr>
            <a:spLocks noGrp="1"/>
          </p:cNvSpPr>
          <p:nvPr>
            <p:ph type="body" sz="quarter" idx="21"/>
          </p:nvPr>
        </p:nvSpPr>
        <p:spPr/>
        <p:txBody>
          <a:bodyPr/>
          <a:lstStyle/>
          <a:p>
            <a:endParaRPr lang="en-GB" dirty="0"/>
          </a:p>
        </p:txBody>
      </p:sp>
      <p:sp>
        <p:nvSpPr>
          <p:cNvPr id="10" name="Text Placeholder 9">
            <a:extLst>
              <a:ext uri="{FF2B5EF4-FFF2-40B4-BE49-F238E27FC236}">
                <a16:creationId xmlns:a16="http://schemas.microsoft.com/office/drawing/2014/main" id="{16916CDF-1D61-4821-B870-5A5B4A296767}"/>
              </a:ext>
            </a:extLst>
          </p:cNvPr>
          <p:cNvSpPr>
            <a:spLocks noGrp="1"/>
          </p:cNvSpPr>
          <p:nvPr>
            <p:ph type="body" sz="quarter" idx="22"/>
          </p:nvPr>
        </p:nvSpPr>
        <p:spPr/>
        <p:txBody>
          <a:bodyPr/>
          <a:lstStyle/>
          <a:p>
            <a:r>
              <a:rPr lang="en-GB" sz="2400" dirty="0">
                <a:effectLst/>
              </a:rPr>
              <a:t>Be supportive and patient</a:t>
            </a:r>
            <a:endParaRPr lang="en-GB" sz="2400" dirty="0"/>
          </a:p>
        </p:txBody>
      </p:sp>
    </p:spTree>
    <p:extLst>
      <p:ext uri="{BB962C8B-B14F-4D97-AF65-F5344CB8AC3E}">
        <p14:creationId xmlns:p14="http://schemas.microsoft.com/office/powerpoint/2010/main" val="38717387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a:xfrm>
            <a:off x="2304507" y="419534"/>
            <a:ext cx="4686843" cy="2933266"/>
          </a:xfrm>
        </p:spPr>
        <p:txBody>
          <a:bodyPr>
            <a:normAutofit/>
          </a:bodyPr>
          <a:lstStyle/>
          <a:p>
            <a:r>
              <a:rPr lang="en-US" dirty="0"/>
              <a:t>Why the world needs women to take the lead?</a:t>
            </a:r>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nvPr>
        </p:nvSpPr>
        <p:spPr>
          <a:xfrm>
            <a:off x="374321" y="448543"/>
            <a:ext cx="1255590" cy="845970"/>
          </a:xfrm>
        </p:spPr>
        <p:txBody>
          <a:bodyPr/>
          <a:lstStyle/>
          <a:p>
            <a:r>
              <a:rPr lang="en-US" b="1" dirty="0"/>
              <a:t>0</a:t>
            </a:r>
            <a:r>
              <a:rPr lang="hr-BA" b="1" dirty="0"/>
              <a:t>7</a:t>
            </a:r>
            <a:endParaRPr lang="en-IE" b="1" dirty="0"/>
          </a:p>
        </p:txBody>
      </p:sp>
      <p:pic>
        <p:nvPicPr>
          <p:cNvPr id="7" name="Picture Placeholder 6">
            <a:extLst>
              <a:ext uri="{FF2B5EF4-FFF2-40B4-BE49-F238E27FC236}">
                <a16:creationId xmlns:a16="http://schemas.microsoft.com/office/drawing/2014/main" id="{7B6DEE90-C462-E34E-8DD0-38644E692A6E}"/>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p:blipFill>
        <p:spPr>
          <a:xfrm>
            <a:off x="6756402" y="1667243"/>
            <a:ext cx="5435599" cy="5706715"/>
          </a:xfrm>
        </p:spPr>
      </p:pic>
    </p:spTree>
    <p:extLst>
      <p:ext uri="{BB962C8B-B14F-4D97-AF65-F5344CB8AC3E}">
        <p14:creationId xmlns:p14="http://schemas.microsoft.com/office/powerpoint/2010/main" val="314970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4DAFC10-3FF3-614F-AA18-42C584DB9ADD}"/>
              </a:ext>
            </a:extLst>
          </p:cNvPr>
          <p:cNvSpPr/>
          <p:nvPr/>
        </p:nvSpPr>
        <p:spPr>
          <a:xfrm>
            <a:off x="5656635" y="748"/>
            <a:ext cx="6537459" cy="6858000"/>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5">
            <a:extLst>
              <a:ext uri="{FF2B5EF4-FFF2-40B4-BE49-F238E27FC236}">
                <a16:creationId xmlns:a16="http://schemas.microsoft.com/office/drawing/2014/main" id="{8402CCC0-2CD4-9F48-8F03-D3EEC00FFF6D}"/>
              </a:ext>
            </a:extLst>
          </p:cNvPr>
          <p:cNvSpPr>
            <a:spLocks noGrp="1"/>
          </p:cNvSpPr>
          <p:nvPr>
            <p:ph type="body" sz="quarter" idx="15"/>
          </p:nvPr>
        </p:nvSpPr>
        <p:spPr>
          <a:xfrm>
            <a:off x="0" y="151197"/>
            <a:ext cx="5362441" cy="691856"/>
          </a:xfrm>
          <a:solidFill>
            <a:srgbClr val="93C23D"/>
          </a:solidFill>
        </p:spPr>
        <p:txBody>
          <a:bodyPr anchor="ctr">
            <a:normAutofit fontScale="92500" lnSpcReduction="10000"/>
          </a:bodyPr>
          <a:lstStyle/>
          <a:p>
            <a:pPr marL="571500"/>
            <a:r>
              <a:rPr lang="en-GB" sz="5100" dirty="0">
                <a:solidFill>
                  <a:schemeClr val="bg1"/>
                </a:solidFill>
              </a:rPr>
              <a:t>The </a:t>
            </a:r>
            <a:r>
              <a:rPr lang="en-GB" sz="5100" dirty="0" err="1">
                <a:solidFill>
                  <a:schemeClr val="bg1"/>
                </a:solidFill>
              </a:rPr>
              <a:t>FourCe</a:t>
            </a:r>
            <a:r>
              <a:rPr lang="en-GB" sz="5100" dirty="0">
                <a:solidFill>
                  <a:schemeClr val="bg1"/>
                </a:solidFill>
              </a:rPr>
              <a:t>‐PITO </a:t>
            </a:r>
          </a:p>
        </p:txBody>
      </p:sp>
      <p:sp>
        <p:nvSpPr>
          <p:cNvPr id="30" name="TextBox 29">
            <a:extLst>
              <a:ext uri="{FF2B5EF4-FFF2-40B4-BE49-F238E27FC236}">
                <a16:creationId xmlns:a16="http://schemas.microsoft.com/office/drawing/2014/main" id="{F935AA02-AA2C-F842-A0D5-B58BDFBED42A}"/>
              </a:ext>
            </a:extLst>
          </p:cNvPr>
          <p:cNvSpPr txBox="1"/>
          <p:nvPr/>
        </p:nvSpPr>
        <p:spPr>
          <a:xfrm>
            <a:off x="246272" y="1227066"/>
            <a:ext cx="5254533" cy="5632311"/>
          </a:xfrm>
          <a:prstGeom prst="rect">
            <a:avLst/>
          </a:prstGeom>
          <a:noFill/>
        </p:spPr>
        <p:txBody>
          <a:bodyPr wrap="square" lIns="91440" tIns="45720" rIns="91440" bIns="45720" anchor="t">
            <a:spAutoFit/>
          </a:bodyPr>
          <a:lstStyle/>
          <a:p>
            <a:pPr marL="457200" indent="-457200">
              <a:buFont typeface="+mj-lt"/>
              <a:buAutoNum type="arabicPeriod"/>
            </a:pPr>
            <a:r>
              <a:rPr lang="en-US" sz="2400" b="1" dirty="0">
                <a:solidFill>
                  <a:srgbClr val="09446A"/>
                </a:solidFill>
                <a:latin typeface="Calibri" panose="020F0502020204030204" pitchFamily="34" charset="0"/>
                <a:cs typeface="Calibri" panose="020F0502020204030204" pitchFamily="34" charset="0"/>
              </a:rPr>
              <a:t>Personal</a:t>
            </a:r>
            <a:r>
              <a:rPr lang="en-US" sz="2400" dirty="0">
                <a:solidFill>
                  <a:srgbClr val="09446A"/>
                </a:solidFill>
                <a:latin typeface="Calibri" panose="020F0502020204030204" pitchFamily="34" charset="0"/>
                <a:cs typeface="Calibri" panose="020F0502020204030204" pitchFamily="34" charset="0"/>
              </a:rPr>
              <a:t> refers to aspects of self as well as</a:t>
            </a:r>
            <a:r>
              <a:rPr lang="hr-BA" sz="2400" dirty="0">
                <a:solidFill>
                  <a:srgbClr val="09446A"/>
                </a:solidFill>
                <a:latin typeface="Calibri" panose="020F0502020204030204" pitchFamily="34" charset="0"/>
                <a:cs typeface="Calibri" panose="020F0502020204030204" pitchFamily="34" charset="0"/>
              </a:rPr>
              <a:t> </a:t>
            </a:r>
            <a:r>
              <a:rPr lang="en-US" sz="2400" dirty="0">
                <a:solidFill>
                  <a:srgbClr val="09446A"/>
                </a:solidFill>
                <a:latin typeface="Calibri" panose="020F0502020204030204" pitchFamily="34" charset="0"/>
                <a:cs typeface="Calibri" panose="020F0502020204030204" pitchFamily="34" charset="0"/>
              </a:rPr>
              <a:t>perception of self and self‐awareness. </a:t>
            </a:r>
            <a:endParaRPr lang="hr-BA" sz="2400" dirty="0">
              <a:solidFill>
                <a:srgbClr val="09446A"/>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b="1" dirty="0">
                <a:solidFill>
                  <a:srgbClr val="09446A"/>
                </a:solidFill>
                <a:latin typeface="Calibri" panose="020F0502020204030204" pitchFamily="34" charset="0"/>
                <a:cs typeface="Calibri" panose="020F0502020204030204" pitchFamily="34" charset="0"/>
              </a:rPr>
              <a:t>Interpersonal</a:t>
            </a:r>
            <a:r>
              <a:rPr lang="en-US" sz="2400" dirty="0">
                <a:solidFill>
                  <a:srgbClr val="09446A"/>
                </a:solidFill>
                <a:latin typeface="Calibri" panose="020F0502020204030204" pitchFamily="34" charset="0"/>
                <a:cs typeface="Calibri" panose="020F0502020204030204" pitchFamily="34" charset="0"/>
              </a:rPr>
              <a:t> refers to how one's perception of self and personal characteristics, as well as perception by others, affects each dyadic relationship. </a:t>
            </a:r>
            <a:endParaRPr lang="hr-BA" sz="2400" dirty="0">
              <a:solidFill>
                <a:srgbClr val="09446A"/>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b="1" dirty="0">
                <a:solidFill>
                  <a:srgbClr val="09446A"/>
                </a:solidFill>
                <a:latin typeface="Calibri" panose="020F0502020204030204" pitchFamily="34" charset="0"/>
                <a:cs typeface="Calibri" panose="020F0502020204030204" pitchFamily="34" charset="0"/>
              </a:rPr>
              <a:t>Team </a:t>
            </a:r>
            <a:r>
              <a:rPr lang="en-US" sz="2400" dirty="0">
                <a:solidFill>
                  <a:srgbClr val="09446A"/>
                </a:solidFill>
                <a:latin typeface="Calibri" panose="020F0502020204030204" pitchFamily="34" charset="0"/>
                <a:cs typeface="Calibri" panose="020F0502020204030204" pitchFamily="34" charset="0"/>
              </a:rPr>
              <a:t>refers to small groups of people interacting for a common purpose. </a:t>
            </a:r>
            <a:endParaRPr lang="hr-BA" sz="2400" dirty="0">
              <a:solidFill>
                <a:srgbClr val="09446A"/>
              </a:solidFill>
              <a:latin typeface="Calibri" panose="020F0502020204030204" pitchFamily="34" charset="0"/>
              <a:cs typeface="Calibri" panose="020F0502020204030204" pitchFamily="34" charset="0"/>
            </a:endParaRPr>
          </a:p>
          <a:p>
            <a:pPr marL="457200" indent="-457200">
              <a:buFont typeface="+mj-lt"/>
              <a:buAutoNum type="arabicPeriod"/>
            </a:pPr>
            <a:r>
              <a:rPr lang="en-US" sz="2400" b="1" dirty="0">
                <a:solidFill>
                  <a:srgbClr val="09446A"/>
                </a:solidFill>
                <a:latin typeface="Calibri" panose="020F0502020204030204" pitchFamily="34" charset="0"/>
                <a:cs typeface="Calibri" panose="020F0502020204030204" pitchFamily="34" charset="0"/>
              </a:rPr>
              <a:t>Organizational </a:t>
            </a:r>
            <a:r>
              <a:rPr lang="en-US" sz="2400" dirty="0">
                <a:solidFill>
                  <a:srgbClr val="09446A"/>
                </a:solidFill>
                <a:latin typeface="Calibri" panose="020F0502020204030204" pitchFamily="34" charset="0"/>
                <a:cs typeface="Calibri" panose="020F0502020204030204" pitchFamily="34" charset="0"/>
              </a:rPr>
              <a:t>refers to large groups of people and systems that affect people.</a:t>
            </a:r>
            <a:endParaRPr lang="en-GB" sz="2400" b="1" dirty="0">
              <a:solidFill>
                <a:srgbClr val="09446A"/>
              </a:solidFill>
              <a:latin typeface="Calibri" panose="020F0502020204030204" pitchFamily="34" charset="0"/>
              <a:cs typeface="Calibri" panose="020F0502020204030204" pitchFamily="34" charset="0"/>
            </a:endParaRPr>
          </a:p>
          <a:p>
            <a:endParaRPr lang="en-GB" sz="2400" b="1" dirty="0">
              <a:solidFill>
                <a:srgbClr val="09446A"/>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3E305A2-EEFC-9719-A0A8-7B944581E52D}"/>
              </a:ext>
            </a:extLst>
          </p:cNvPr>
          <p:cNvSpPr txBox="1"/>
          <p:nvPr/>
        </p:nvSpPr>
        <p:spPr>
          <a:xfrm>
            <a:off x="6407911" y="118453"/>
            <a:ext cx="6262686" cy="707886"/>
          </a:xfrm>
          <a:prstGeom prst="rect">
            <a:avLst/>
          </a:prstGeom>
          <a:noFill/>
        </p:spPr>
        <p:txBody>
          <a:bodyPr wrap="square">
            <a:spAutoFit/>
          </a:bodyPr>
          <a:lstStyle/>
          <a:p>
            <a:r>
              <a:rPr lang="en-US" sz="2000" b="1" dirty="0">
                <a:solidFill>
                  <a:srgbClr val="93C23D"/>
                </a:solidFill>
              </a:rPr>
              <a:t>Gender and Leadership</a:t>
            </a:r>
          </a:p>
          <a:p>
            <a:r>
              <a:rPr lang="en-US" sz="2000" b="1" dirty="0">
                <a:solidFill>
                  <a:srgbClr val="93C23D"/>
                </a:solidFill>
              </a:rPr>
              <a:t>Kathryn E. Eklund, Erin S. Barry and Neil E. Grunberg</a:t>
            </a:r>
          </a:p>
        </p:txBody>
      </p:sp>
      <p:sp>
        <p:nvSpPr>
          <p:cNvPr id="5" name="TextBox 4">
            <a:extLst>
              <a:ext uri="{FF2B5EF4-FFF2-40B4-BE49-F238E27FC236}">
                <a16:creationId xmlns:a16="http://schemas.microsoft.com/office/drawing/2014/main" id="{92478732-6CDE-D898-0ACB-C658D1BA31F5}"/>
              </a:ext>
            </a:extLst>
          </p:cNvPr>
          <p:cNvSpPr txBox="1"/>
          <p:nvPr/>
        </p:nvSpPr>
        <p:spPr>
          <a:xfrm>
            <a:off x="6002588" y="1227066"/>
            <a:ext cx="6103687" cy="5509200"/>
          </a:xfrm>
          <a:prstGeom prst="rect">
            <a:avLst/>
          </a:prstGeom>
          <a:noFill/>
        </p:spPr>
        <p:txBody>
          <a:bodyPr wrap="square" rtlCol="0">
            <a:spAutoFit/>
          </a:bodyPr>
          <a:lstStyle/>
          <a:p>
            <a:pPr marL="342900" indent="-342900">
              <a:buFont typeface="Arial" panose="020B0604020202020204" pitchFamily="34" charset="0"/>
              <a:buChar char="•"/>
            </a:pPr>
            <a:r>
              <a:rPr lang="en-US" sz="2200" b="1" dirty="0">
                <a:solidFill>
                  <a:schemeClr val="bg1"/>
                </a:solidFill>
                <a:latin typeface="Calibri" panose="020F0502020204030204" pitchFamily="34" charset="0"/>
                <a:cs typeface="Calibri" panose="020F0502020204030204" pitchFamily="34" charset="0"/>
              </a:rPr>
              <a:t>Character</a:t>
            </a:r>
            <a:r>
              <a:rPr lang="en-US" sz="2200" dirty="0">
                <a:solidFill>
                  <a:schemeClr val="bg1"/>
                </a:solidFill>
                <a:latin typeface="Calibri" panose="020F0502020204030204" pitchFamily="34" charset="0"/>
                <a:cs typeface="Calibri" panose="020F0502020204030204" pitchFamily="34" charset="0"/>
              </a:rPr>
              <a:t> includes all characteristics of the individual—physical (e.g., sex, race, age, appearance) and psychological (e.g., gender, personality, values, outlooks, attributes). </a:t>
            </a:r>
            <a:endParaRPr lang="hr-BA" sz="22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dirty="0">
                <a:solidFill>
                  <a:schemeClr val="bg1"/>
                </a:solidFill>
                <a:latin typeface="Calibri" panose="020F0502020204030204" pitchFamily="34" charset="0"/>
                <a:cs typeface="Calibri" panose="020F0502020204030204" pitchFamily="34" charset="0"/>
              </a:rPr>
              <a:t>Competence</a:t>
            </a:r>
            <a:r>
              <a:rPr lang="en-US" sz="2200" dirty="0">
                <a:solidFill>
                  <a:schemeClr val="bg1"/>
                </a:solidFill>
                <a:latin typeface="Calibri" panose="020F0502020204030204" pitchFamily="34" charset="0"/>
                <a:cs typeface="Calibri" panose="020F0502020204030204" pitchFamily="34" charset="0"/>
              </a:rPr>
              <a:t> includes transcendent leadership skills (e.g., high emotional intelligence, critical and strategic thinking, leading by example, motivating and empowering others) and specific expertise determined by role and specialty. </a:t>
            </a:r>
            <a:endParaRPr lang="hr-BA" sz="22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dirty="0">
                <a:solidFill>
                  <a:schemeClr val="bg1"/>
                </a:solidFill>
                <a:latin typeface="Calibri" panose="020F0502020204030204" pitchFamily="34" charset="0"/>
                <a:cs typeface="Calibri" panose="020F0502020204030204" pitchFamily="34" charset="0"/>
              </a:rPr>
              <a:t>Context</a:t>
            </a:r>
            <a:r>
              <a:rPr lang="en-US" sz="2200" dirty="0">
                <a:solidFill>
                  <a:schemeClr val="bg1"/>
                </a:solidFill>
                <a:latin typeface="Calibri" panose="020F0502020204030204" pitchFamily="34" charset="0"/>
                <a:cs typeface="Calibri" panose="020F0502020204030204" pitchFamily="34" charset="0"/>
              </a:rPr>
              <a:t> includes physical, psychological, cultural and social environments, and various situations (e.g., stress). </a:t>
            </a:r>
            <a:endParaRPr lang="hr-BA" sz="22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dirty="0">
                <a:solidFill>
                  <a:schemeClr val="bg1"/>
                </a:solidFill>
                <a:latin typeface="Calibri" panose="020F0502020204030204" pitchFamily="34" charset="0"/>
                <a:cs typeface="Calibri" panose="020F0502020204030204" pitchFamily="34" charset="0"/>
              </a:rPr>
              <a:t>Communication</a:t>
            </a:r>
            <a:r>
              <a:rPr lang="en-US" sz="2200" dirty="0">
                <a:solidFill>
                  <a:schemeClr val="bg1"/>
                </a:solidFill>
                <a:latin typeface="Calibri" panose="020F0502020204030204" pitchFamily="34" charset="0"/>
                <a:cs typeface="Calibri" panose="020F0502020204030204" pitchFamily="34" charset="0"/>
              </a:rPr>
              <a:t> refers to verbal (oral and written) and nonverbal, sending and receiving of information.</a:t>
            </a:r>
            <a:endParaRPr lang="hr-BA" sz="22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solidFill>
                <a:schemeClr val="bg1"/>
              </a:solidFill>
            </a:endParaRPr>
          </a:p>
        </p:txBody>
      </p:sp>
      <p:pic>
        <p:nvPicPr>
          <p:cNvPr id="7" name="Graphic 6" descr="Line arrow: Slight curve with solid fill">
            <a:extLst>
              <a:ext uri="{FF2B5EF4-FFF2-40B4-BE49-F238E27FC236}">
                <a16:creationId xmlns:a16="http://schemas.microsoft.com/office/drawing/2014/main" id="{2E65AA5A-5F0B-3CE3-C5BA-26E9A93FD79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62441" y="161661"/>
            <a:ext cx="842015" cy="691856"/>
          </a:xfrm>
          <a:prstGeom prst="rect">
            <a:avLst/>
          </a:prstGeom>
        </p:spPr>
      </p:pic>
    </p:spTree>
    <p:extLst>
      <p:ext uri="{BB962C8B-B14F-4D97-AF65-F5344CB8AC3E}">
        <p14:creationId xmlns:p14="http://schemas.microsoft.com/office/powerpoint/2010/main" val="202859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FED1CE-B3F5-433B-AC3E-4E9426B45E82}"/>
              </a:ext>
            </a:extLst>
          </p:cNvPr>
          <p:cNvSpPr txBox="1"/>
          <p:nvPr/>
        </p:nvSpPr>
        <p:spPr>
          <a:xfrm>
            <a:off x="1381125" y="1393602"/>
            <a:ext cx="9429750" cy="4616648"/>
          </a:xfrm>
          <a:prstGeom prst="rect">
            <a:avLst/>
          </a:prstGeom>
          <a:solidFill>
            <a:schemeClr val="bg1"/>
          </a:solidFill>
          <a:ln w="60325">
            <a:gradFill>
              <a:gsLst>
                <a:gs pos="0">
                  <a:srgbClr val="853693"/>
                </a:gs>
                <a:gs pos="74000">
                  <a:srgbClr val="93C23D"/>
                </a:gs>
                <a:gs pos="83000">
                  <a:schemeClr val="accent1">
                    <a:lumMod val="45000"/>
                    <a:lumOff val="55000"/>
                  </a:schemeClr>
                </a:gs>
                <a:gs pos="100000">
                  <a:srgbClr val="93C23D"/>
                </a:gs>
              </a:gsLst>
              <a:lin ang="5400000" scaled="1"/>
            </a:gradFill>
          </a:ln>
        </p:spPr>
        <p:txBody>
          <a:bodyPr wrap="square" lIns="274320" tIns="274320" rIns="274320" bIns="274320" rtlCol="0" anchor="ctr" anchorCtr="1">
            <a:spAutoFit/>
          </a:bodyPr>
          <a:lstStyle/>
          <a:p>
            <a:pPr marL="457200" indent="-457200">
              <a:buFont typeface="Wingdings" panose="05000000000000000000" pitchFamily="2" charset="2"/>
              <a:buChar char="ü"/>
            </a:pPr>
            <a:r>
              <a:rPr lang="hr-BA" sz="2400" dirty="0">
                <a:solidFill>
                  <a:schemeClr val="tx1">
                    <a:lumMod val="50000"/>
                    <a:lumOff val="50000"/>
                  </a:schemeClr>
                </a:solidFill>
              </a:rPr>
              <a:t>Women have been silent for so long, they have so much to say and desire for positive change</a:t>
            </a:r>
          </a:p>
          <a:p>
            <a:pPr marL="457200" indent="-457200">
              <a:buFont typeface="Wingdings" panose="05000000000000000000" pitchFamily="2" charset="2"/>
              <a:buChar char="ü"/>
            </a:pPr>
            <a:r>
              <a:rPr lang="hr-BA" sz="2400" dirty="0">
                <a:solidFill>
                  <a:srgbClr val="80318E"/>
                </a:solidFill>
              </a:rPr>
              <a:t>The world is not in balance in terms of gender influence and leadership, and no balance is no good</a:t>
            </a:r>
          </a:p>
          <a:p>
            <a:pPr marL="457200" indent="-457200">
              <a:buFont typeface="Wingdings" panose="05000000000000000000" pitchFamily="2" charset="2"/>
              <a:buChar char="ü"/>
            </a:pPr>
            <a:r>
              <a:rPr lang="hr-BA" sz="2400" dirty="0">
                <a:solidFill>
                  <a:schemeClr val="tx1">
                    <a:lumMod val="50000"/>
                    <a:lumOff val="50000"/>
                  </a:schemeClr>
                </a:solidFill>
              </a:rPr>
              <a:t>Women today are accepting, celebrating, and admiring their authenticities, their diversity, and the same values in others. Bringing this to the 3rd sector, across the globe, would shake things up in a positive way and give chance for new, different solutions and approaches to become normalised</a:t>
            </a:r>
          </a:p>
          <a:p>
            <a:pPr marL="457200" indent="-457200">
              <a:buFont typeface="Wingdings" panose="05000000000000000000" pitchFamily="2" charset="2"/>
              <a:buChar char="ü"/>
            </a:pPr>
            <a:r>
              <a:rPr lang="hr-BA" sz="2400" dirty="0">
                <a:solidFill>
                  <a:srgbClr val="80318E"/>
                </a:solidFill>
              </a:rPr>
              <a:t>More of all of the above, means more innovation, more equity, more balance</a:t>
            </a:r>
          </a:p>
        </p:txBody>
      </p:sp>
      <p:sp>
        <p:nvSpPr>
          <p:cNvPr id="4" name="TextBox 3">
            <a:extLst>
              <a:ext uri="{FF2B5EF4-FFF2-40B4-BE49-F238E27FC236}">
                <a16:creationId xmlns:a16="http://schemas.microsoft.com/office/drawing/2014/main" id="{717C66D1-9AC6-4E5C-B75F-A56C4379FB03}"/>
              </a:ext>
            </a:extLst>
          </p:cNvPr>
          <p:cNvSpPr txBox="1"/>
          <p:nvPr/>
        </p:nvSpPr>
        <p:spPr>
          <a:xfrm>
            <a:off x="0" y="175230"/>
            <a:ext cx="12192000" cy="769441"/>
          </a:xfrm>
          <a:prstGeom prst="rect">
            <a:avLst/>
          </a:prstGeom>
          <a:noFill/>
        </p:spPr>
        <p:txBody>
          <a:bodyPr wrap="square">
            <a:spAutoFit/>
          </a:bodyPr>
          <a:lstStyle/>
          <a:p>
            <a:pPr algn="ctr"/>
            <a:r>
              <a:rPr lang="hr-BA" sz="4400" b="1" dirty="0">
                <a:solidFill>
                  <a:srgbClr val="853693"/>
                </a:solidFill>
              </a:rPr>
              <a:t>We have learned so far that:</a:t>
            </a:r>
            <a:endParaRPr lang="en-US" sz="4400" b="1" dirty="0">
              <a:solidFill>
                <a:srgbClr val="853693"/>
              </a:solidFill>
            </a:endParaRPr>
          </a:p>
        </p:txBody>
      </p:sp>
    </p:spTree>
    <p:extLst>
      <p:ext uri="{BB962C8B-B14F-4D97-AF65-F5344CB8AC3E}">
        <p14:creationId xmlns:p14="http://schemas.microsoft.com/office/powerpoint/2010/main" val="1349982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A35C08-099C-45FE-99E0-EBC8EE57BF14}"/>
              </a:ext>
            </a:extLst>
          </p:cNvPr>
          <p:cNvSpPr>
            <a:spLocks noGrp="1"/>
          </p:cNvSpPr>
          <p:nvPr>
            <p:ph type="body" sz="quarter" idx="18"/>
          </p:nvPr>
        </p:nvSpPr>
        <p:spPr>
          <a:xfrm>
            <a:off x="540529" y="1473586"/>
            <a:ext cx="7879571" cy="4548766"/>
          </a:xfrm>
        </p:spPr>
        <p:txBody>
          <a:bodyPr>
            <a:normAutofit fontScale="92500" lnSpcReduction="20000"/>
          </a:bodyPr>
          <a:lstStyle/>
          <a:p>
            <a:pPr marL="0" indent="0">
              <a:lnSpc>
                <a:spcPct val="110000"/>
              </a:lnSpc>
            </a:pPr>
            <a:r>
              <a:rPr lang="en-US" sz="3000" dirty="0"/>
              <a:t>The world needs more women leaders </a:t>
            </a:r>
            <a:r>
              <a:rPr lang="hr-BA" sz="3000" dirty="0"/>
              <a:t>- </a:t>
            </a:r>
            <a:r>
              <a:rPr lang="en-US" sz="3000" dirty="0"/>
              <a:t>during COVID-19 and beyond</a:t>
            </a:r>
            <a:endParaRPr lang="hr-BA" sz="3000" dirty="0"/>
          </a:p>
          <a:p>
            <a:pPr marL="0" indent="0">
              <a:lnSpc>
                <a:spcPct val="110000"/>
              </a:lnSpc>
            </a:pPr>
            <a:r>
              <a:rPr lang="hr-BA" b="1" dirty="0">
                <a:solidFill>
                  <a:srgbClr val="93C23D"/>
                </a:solidFill>
              </a:rPr>
              <a:t>Key points to take:</a:t>
            </a:r>
          </a:p>
          <a:p>
            <a:pPr marL="342900" indent="-342900">
              <a:lnSpc>
                <a:spcPct val="110000"/>
              </a:lnSpc>
              <a:buFont typeface="Wingdings" panose="05000000000000000000" pitchFamily="2" charset="2"/>
              <a:buChar char="Ø"/>
            </a:pPr>
            <a:r>
              <a:rPr lang="en-US" dirty="0"/>
              <a:t>The challenges of the 21st century — climate change, health, the environment, depletion of global resources, an aging population, talent development, social inequities, telecommuting, new technologies and so on — require a new multi-dimensional style of leadership, because the challenges ahead of us require the contributions of everyone.</a:t>
            </a:r>
            <a:endParaRPr lang="hr-BA" dirty="0"/>
          </a:p>
          <a:p>
            <a:pPr marL="0" indent="0">
              <a:lnSpc>
                <a:spcPct val="110000"/>
              </a:lnSpc>
            </a:pPr>
            <a:r>
              <a:rPr lang="hr-BA" b="1" i="1" dirty="0">
                <a:solidFill>
                  <a:srgbClr val="80318E"/>
                </a:solidFill>
              </a:rPr>
              <a:t>Read the full article:</a:t>
            </a:r>
            <a:endParaRPr lang="hr-BA" dirty="0">
              <a:solidFill>
                <a:srgbClr val="977B2D"/>
              </a:solidFill>
              <a:hlinkClick r:id="rId2">
                <a:extLst>
                  <a:ext uri="{A12FA001-AC4F-418D-AE19-62706E023703}">
                    <ahyp:hlinkClr xmlns:ahyp="http://schemas.microsoft.com/office/drawing/2018/hyperlinkcolor" val="tx"/>
                  </a:ext>
                </a:extLst>
              </a:hlinkClick>
            </a:endParaRPr>
          </a:p>
          <a:p>
            <a:pPr marL="0" indent="0">
              <a:lnSpc>
                <a:spcPct val="110000"/>
              </a:lnSpc>
            </a:pPr>
            <a:r>
              <a:rPr lang="en-US" dirty="0">
                <a:solidFill>
                  <a:srgbClr val="977B2D"/>
                </a:solidFill>
                <a:hlinkClick r:id="rId2">
                  <a:extLst>
                    <a:ext uri="{A12FA001-AC4F-418D-AE19-62706E023703}">
                      <ahyp:hlinkClr xmlns:ahyp="http://schemas.microsoft.com/office/drawing/2018/hyperlinkcolor" val="tx"/>
                    </a:ext>
                  </a:extLst>
                </a:hlinkClick>
              </a:rPr>
              <a:t>https://theconversation.com/the-world-needs-more-women-leaders-during-covid-19-and-beyond-150599</a:t>
            </a:r>
            <a:r>
              <a:rPr lang="hr-BA" dirty="0"/>
              <a:t> </a:t>
            </a:r>
            <a:endParaRPr lang="en-IE" dirty="0"/>
          </a:p>
        </p:txBody>
      </p:sp>
      <p:sp>
        <p:nvSpPr>
          <p:cNvPr id="4" name="Text Placeholder 3">
            <a:extLst>
              <a:ext uri="{FF2B5EF4-FFF2-40B4-BE49-F238E27FC236}">
                <a16:creationId xmlns:a16="http://schemas.microsoft.com/office/drawing/2014/main" id="{BAB2AFBE-70ED-4A15-978A-607E80C87FE7}"/>
              </a:ext>
            </a:extLst>
          </p:cNvPr>
          <p:cNvSpPr>
            <a:spLocks noGrp="1"/>
          </p:cNvSpPr>
          <p:nvPr>
            <p:ph type="body" sz="quarter" idx="16"/>
          </p:nvPr>
        </p:nvSpPr>
        <p:spPr>
          <a:xfrm>
            <a:off x="0" y="529707"/>
            <a:ext cx="8534400" cy="580518"/>
          </a:xfrm>
          <a:solidFill>
            <a:srgbClr val="93C23D"/>
          </a:solidFill>
        </p:spPr>
        <p:txBody>
          <a:bodyPr anchor="ctr">
            <a:normAutofit fontScale="85000" lnSpcReduction="10000"/>
          </a:bodyPr>
          <a:lstStyle/>
          <a:p>
            <a:pPr marL="889000"/>
            <a:r>
              <a:rPr lang="en-US" dirty="0">
                <a:solidFill>
                  <a:schemeClr val="bg1"/>
                </a:solidFill>
              </a:rPr>
              <a:t>Let’s get inspired with the following reading:</a:t>
            </a:r>
          </a:p>
        </p:txBody>
      </p:sp>
      <p:pic>
        <p:nvPicPr>
          <p:cNvPr id="14" name="Picture Placeholder 13" descr="Elderly woman on a field">
            <a:extLst>
              <a:ext uri="{FF2B5EF4-FFF2-40B4-BE49-F238E27FC236}">
                <a16:creationId xmlns:a16="http://schemas.microsoft.com/office/drawing/2014/main" id="{58028839-95E3-449F-B78F-2B65992FAD92}"/>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8755811" y="0"/>
            <a:ext cx="3436189" cy="6705599"/>
          </a:xfrm>
        </p:spPr>
      </p:pic>
    </p:spTree>
    <p:extLst>
      <p:ext uri="{BB962C8B-B14F-4D97-AF65-F5344CB8AC3E}">
        <p14:creationId xmlns:p14="http://schemas.microsoft.com/office/powerpoint/2010/main" val="3663058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on a ledge with a city in the background&#10;&#10;Description automatically generated with medium confidence">
            <a:extLst>
              <a:ext uri="{FF2B5EF4-FFF2-40B4-BE49-F238E27FC236}">
                <a16:creationId xmlns:a16="http://schemas.microsoft.com/office/drawing/2014/main" id="{EF0F8A10-1E15-5AB0-9316-100C015D6B38}"/>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b="-135"/>
          <a:stretch/>
        </p:blipFill>
        <p:spPr>
          <a:xfrm>
            <a:off x="0" y="0"/>
            <a:ext cx="5276115" cy="6505415"/>
          </a:xfrm>
        </p:spPr>
      </p:pic>
      <p:sp>
        <p:nvSpPr>
          <p:cNvPr id="3" name="Text Placeholder 2">
            <a:extLst>
              <a:ext uri="{FF2B5EF4-FFF2-40B4-BE49-F238E27FC236}">
                <a16:creationId xmlns:a16="http://schemas.microsoft.com/office/drawing/2014/main" id="{2915E363-ED70-4182-0818-F0B185815148}"/>
              </a:ext>
            </a:extLst>
          </p:cNvPr>
          <p:cNvSpPr>
            <a:spLocks noGrp="1"/>
          </p:cNvSpPr>
          <p:nvPr>
            <p:ph type="body" sz="quarter" idx="18"/>
          </p:nvPr>
        </p:nvSpPr>
        <p:spPr>
          <a:xfrm>
            <a:off x="5434848" y="2347113"/>
            <a:ext cx="6490452" cy="3856390"/>
          </a:xfrm>
        </p:spPr>
        <p:txBody>
          <a:bodyPr>
            <a:normAutofit/>
          </a:bodyPr>
          <a:lstStyle/>
          <a:p>
            <a:r>
              <a:rPr lang="hr-BA" b="1" dirty="0">
                <a:solidFill>
                  <a:srgbClr val="93C23D"/>
                </a:solidFill>
              </a:rPr>
              <a:t>Key points to take</a:t>
            </a:r>
            <a:endParaRPr lang="hr-BA" b="1" dirty="0">
              <a:solidFill>
                <a:srgbClr val="93C23D"/>
              </a:solidFill>
              <a:hlinkClick r:id="rId3">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Ø"/>
            </a:pPr>
            <a:r>
              <a:rPr lang="en-US" sz="2000" dirty="0"/>
              <a:t>Although the majority of people at the top of organizations are men, studies show that it is actually women who have what it takes to effectively lead. So, rather than advising female executives to act more like men to get ahead, society would be better served by more male leaders trying to emulate women</a:t>
            </a:r>
            <a:r>
              <a:rPr lang="hr-BA" sz="2000" dirty="0"/>
              <a:t>.</a:t>
            </a:r>
          </a:p>
          <a:p>
            <a:pPr marL="0" indent="0"/>
            <a:endParaRPr lang="hr-BA" b="1" dirty="0">
              <a:solidFill>
                <a:srgbClr val="80318E"/>
              </a:solidFill>
            </a:endParaRPr>
          </a:p>
          <a:p>
            <a:pPr marL="0" indent="0"/>
            <a:r>
              <a:rPr lang="hr-BA" b="1" dirty="0">
                <a:solidFill>
                  <a:srgbClr val="80318E"/>
                </a:solidFill>
              </a:rPr>
              <a:t>Read the full article:</a:t>
            </a:r>
            <a:endParaRPr lang="hr-BA" b="1" dirty="0">
              <a:solidFill>
                <a:srgbClr val="80318E"/>
              </a:solidFill>
              <a:hlinkClick r:id="rId3">
                <a:extLst>
                  <a:ext uri="{A12FA001-AC4F-418D-AE19-62706E023703}">
                    <ahyp:hlinkClr xmlns:ahyp="http://schemas.microsoft.com/office/drawing/2018/hyperlinkcolor" val="tx"/>
                  </a:ext>
                </a:extLst>
              </a:hlinkClick>
            </a:endParaRPr>
          </a:p>
          <a:p>
            <a:pPr marL="0" indent="0"/>
            <a:r>
              <a:rPr lang="en-US" sz="2000" dirty="0">
                <a:solidFill>
                  <a:srgbClr val="977B2D"/>
                </a:solidFill>
                <a:hlinkClick r:id="rId3">
                  <a:extLst>
                    <a:ext uri="{A12FA001-AC4F-418D-AE19-62706E023703}">
                      <ahyp:hlinkClr xmlns:ahyp="http://schemas.microsoft.com/office/drawing/2018/hyperlinkcolor" val="tx"/>
                    </a:ext>
                  </a:extLst>
                </a:hlinkClick>
              </a:rPr>
              <a:t>https://hbr.org/2020/04/7-leadership-lessons-men-can-learn-from-women</a:t>
            </a:r>
            <a:r>
              <a:rPr lang="hr-BA" sz="2000" dirty="0"/>
              <a:t> </a:t>
            </a:r>
            <a:endParaRPr lang="en-US" sz="2000" dirty="0"/>
          </a:p>
        </p:txBody>
      </p:sp>
      <p:sp>
        <p:nvSpPr>
          <p:cNvPr id="4" name="Text Placeholder 3">
            <a:extLst>
              <a:ext uri="{FF2B5EF4-FFF2-40B4-BE49-F238E27FC236}">
                <a16:creationId xmlns:a16="http://schemas.microsoft.com/office/drawing/2014/main" id="{013A6295-01CE-7F58-48FB-FB5256D4B03E}"/>
              </a:ext>
            </a:extLst>
          </p:cNvPr>
          <p:cNvSpPr>
            <a:spLocks noGrp="1"/>
          </p:cNvSpPr>
          <p:nvPr>
            <p:ph type="body" sz="quarter" idx="16"/>
          </p:nvPr>
        </p:nvSpPr>
        <p:spPr>
          <a:xfrm>
            <a:off x="5434848" y="313063"/>
            <a:ext cx="5350934" cy="949567"/>
          </a:xfrm>
        </p:spPr>
        <p:txBody>
          <a:bodyPr>
            <a:normAutofit fontScale="92500" lnSpcReduction="10000"/>
          </a:bodyPr>
          <a:lstStyle/>
          <a:p>
            <a:r>
              <a:rPr lang="hr-BA" dirty="0"/>
              <a:t>Let’s get inspired with the following reading:</a:t>
            </a:r>
            <a:endParaRPr lang="en-US" dirty="0"/>
          </a:p>
        </p:txBody>
      </p:sp>
      <p:sp>
        <p:nvSpPr>
          <p:cNvPr id="6" name="TextBox 5">
            <a:extLst>
              <a:ext uri="{FF2B5EF4-FFF2-40B4-BE49-F238E27FC236}">
                <a16:creationId xmlns:a16="http://schemas.microsoft.com/office/drawing/2014/main" id="{6817005A-9224-FD81-4689-184809DF6437}"/>
              </a:ext>
            </a:extLst>
          </p:cNvPr>
          <p:cNvSpPr txBox="1"/>
          <p:nvPr/>
        </p:nvSpPr>
        <p:spPr>
          <a:xfrm>
            <a:off x="5434848" y="1647969"/>
            <a:ext cx="6673237" cy="461665"/>
          </a:xfrm>
          <a:prstGeom prst="rect">
            <a:avLst/>
          </a:prstGeom>
          <a:noFill/>
        </p:spPr>
        <p:txBody>
          <a:bodyPr wrap="none" rtlCol="0">
            <a:spAutoFit/>
          </a:bodyPr>
          <a:lstStyle/>
          <a:p>
            <a:r>
              <a:rPr lang="en-US" sz="2400" b="1" dirty="0">
                <a:solidFill>
                  <a:srgbClr val="80318E"/>
                </a:solidFill>
              </a:rPr>
              <a:t>7 Leadership Lessons Men Can Learn from Women </a:t>
            </a:r>
          </a:p>
        </p:txBody>
      </p:sp>
    </p:spTree>
    <p:extLst>
      <p:ext uri="{BB962C8B-B14F-4D97-AF65-F5344CB8AC3E}">
        <p14:creationId xmlns:p14="http://schemas.microsoft.com/office/powerpoint/2010/main" val="1891480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11600" y="1624541"/>
            <a:ext cx="4368800" cy="3742267"/>
          </a:xfrm>
        </p:spPr>
        <p:txBody>
          <a:bodyPr>
            <a:normAutofit fontScale="92500" lnSpcReduction="20000"/>
          </a:bodyPr>
          <a:lstStyle/>
          <a:p>
            <a:r>
              <a:rPr lang="en-US" dirty="0"/>
              <a:t>“Leadership is not about titles or the corner office. It’s about the willingness to step up, put yourself out there, and lean into courage. The world is desperate for braver leaders. It’s time for all of us to step up.”</a:t>
            </a:r>
          </a:p>
          <a:p>
            <a:endParaRPr lang="en-US" dirty="0"/>
          </a:p>
          <a:p>
            <a:r>
              <a:rPr lang="en-US" b="1" i="0" dirty="0"/>
              <a:t>Brene Brown</a:t>
            </a:r>
            <a:endParaRPr lang="en-US" dirty="0"/>
          </a:p>
        </p:txBody>
      </p:sp>
    </p:spTree>
    <p:extLst>
      <p:ext uri="{BB962C8B-B14F-4D97-AF65-F5344CB8AC3E}">
        <p14:creationId xmlns:p14="http://schemas.microsoft.com/office/powerpoint/2010/main" val="1649470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ECC2E5-987B-F332-9D56-4C335434249F}"/>
              </a:ext>
            </a:extLst>
          </p:cNvPr>
          <p:cNvSpPr>
            <a:spLocks noGrp="1"/>
          </p:cNvSpPr>
          <p:nvPr>
            <p:ph type="body" sz="quarter" idx="20"/>
          </p:nvPr>
        </p:nvSpPr>
        <p:spPr>
          <a:xfrm>
            <a:off x="6172324" y="2491925"/>
            <a:ext cx="5132263" cy="2880175"/>
          </a:xfrm>
        </p:spPr>
        <p:txBody>
          <a:bodyPr/>
          <a:lstStyle/>
          <a:p>
            <a:r>
              <a:rPr lang="en-GB" dirty="0"/>
              <a:t>Women leaders provide a different set of skills, imaginative perspectives, and, importantly, structural, and cultural differences that drive effective solutions. The evidence shows that female leaders typically have more </a:t>
            </a:r>
            <a:r>
              <a:rPr lang="en-GB" b="1" dirty="0">
                <a:solidFill>
                  <a:srgbClr val="7030A0"/>
                </a:solidFill>
              </a:rPr>
              <a:t>compassion</a:t>
            </a:r>
            <a:r>
              <a:rPr lang="en-GB" dirty="0"/>
              <a:t> and </a:t>
            </a:r>
            <a:r>
              <a:rPr lang="en-GB" b="1" dirty="0">
                <a:solidFill>
                  <a:srgbClr val="7030A0"/>
                </a:solidFill>
              </a:rPr>
              <a:t>empathy</a:t>
            </a:r>
            <a:r>
              <a:rPr lang="en-GB" dirty="0"/>
              <a:t>, and a more open </a:t>
            </a:r>
            <a:r>
              <a:rPr lang="en-GB" dirty="0">
                <a:solidFill>
                  <a:srgbClr val="5B36B1"/>
                </a:solidFill>
              </a:rPr>
              <a:t>and</a:t>
            </a:r>
            <a:r>
              <a:rPr lang="en-GB" b="1" dirty="0">
                <a:solidFill>
                  <a:srgbClr val="7030A0"/>
                </a:solidFill>
              </a:rPr>
              <a:t> inclusive negotiation style</a:t>
            </a:r>
            <a:r>
              <a:rPr lang="en-GB" dirty="0"/>
              <a:t>.</a:t>
            </a:r>
          </a:p>
          <a:p>
            <a:endParaRPr lang="en-IE" dirty="0"/>
          </a:p>
        </p:txBody>
      </p:sp>
      <p:sp>
        <p:nvSpPr>
          <p:cNvPr id="3" name="Text Placeholder 2">
            <a:extLst>
              <a:ext uri="{FF2B5EF4-FFF2-40B4-BE49-F238E27FC236}">
                <a16:creationId xmlns:a16="http://schemas.microsoft.com/office/drawing/2014/main" id="{FC070D43-1527-7564-ACF5-2EB15D24EA4F}"/>
              </a:ext>
            </a:extLst>
          </p:cNvPr>
          <p:cNvSpPr>
            <a:spLocks noGrp="1"/>
          </p:cNvSpPr>
          <p:nvPr>
            <p:ph type="body" sz="quarter" idx="22"/>
          </p:nvPr>
        </p:nvSpPr>
        <p:spPr/>
        <p:txBody>
          <a:bodyPr>
            <a:normAutofit fontScale="92500" lnSpcReduction="20000"/>
          </a:bodyPr>
          <a:lstStyle/>
          <a:p>
            <a:r>
              <a:rPr lang="en-GB" b="1" dirty="0"/>
              <a:t>Why the world needs women to take the lead!</a:t>
            </a:r>
            <a:endParaRPr lang="en-IE" b="1" dirty="0"/>
          </a:p>
        </p:txBody>
      </p:sp>
      <p:sp>
        <p:nvSpPr>
          <p:cNvPr id="4" name="Text Placeholder 3">
            <a:extLst>
              <a:ext uri="{FF2B5EF4-FFF2-40B4-BE49-F238E27FC236}">
                <a16:creationId xmlns:a16="http://schemas.microsoft.com/office/drawing/2014/main" id="{8F8A5D00-6C57-F861-3479-B31D6F324764}"/>
              </a:ext>
            </a:extLst>
          </p:cNvPr>
          <p:cNvSpPr>
            <a:spLocks noGrp="1"/>
          </p:cNvSpPr>
          <p:nvPr>
            <p:ph type="body" sz="quarter" idx="23"/>
          </p:nvPr>
        </p:nvSpPr>
        <p:spPr>
          <a:xfrm>
            <a:off x="960598" y="1200863"/>
            <a:ext cx="3897151" cy="4698310"/>
          </a:xfrm>
        </p:spPr>
        <p:txBody>
          <a:bodyPr>
            <a:normAutofit fontScale="92500" lnSpcReduction="20000"/>
          </a:bodyPr>
          <a:lstStyle/>
          <a:p>
            <a:r>
              <a:rPr lang="en-IE" b="1" dirty="0">
                <a:solidFill>
                  <a:srgbClr val="7030A0"/>
                </a:solidFill>
              </a:rPr>
              <a:t>Are you ready to take the plunge?</a:t>
            </a:r>
          </a:p>
          <a:p>
            <a:endParaRPr lang="en-IE" b="1" dirty="0">
              <a:solidFill>
                <a:srgbClr val="7030A0"/>
              </a:solidFill>
            </a:endParaRPr>
          </a:p>
          <a:p>
            <a:r>
              <a:rPr lang="hr-BA" b="1" dirty="0">
                <a:solidFill>
                  <a:srgbClr val="7030A0"/>
                </a:solidFill>
              </a:rPr>
              <a:t>The world needs you!</a:t>
            </a:r>
          </a:p>
          <a:p>
            <a:endParaRPr lang="hr-BA" b="1" dirty="0">
              <a:solidFill>
                <a:srgbClr val="7030A0"/>
              </a:solidFill>
            </a:endParaRPr>
          </a:p>
          <a:p>
            <a:r>
              <a:rPr lang="hr-BA" b="1" dirty="0">
                <a:solidFill>
                  <a:srgbClr val="93C23D"/>
                </a:solidFill>
              </a:rPr>
              <a:t>Need more inspiration? Read this:</a:t>
            </a:r>
          </a:p>
          <a:p>
            <a:r>
              <a:rPr lang="en-GB" sz="1700" dirty="0">
                <a:hlinkClick r:id="rId2"/>
              </a:rPr>
              <a:t>https://www.thenationalnews.com/opinion/comment/2022/03/08/the-world-needs-more-women-leaders/</a:t>
            </a:r>
            <a:r>
              <a:rPr lang="hr-BA" sz="1700" dirty="0"/>
              <a:t> </a:t>
            </a:r>
            <a:endParaRPr lang="en-GB" sz="1700" dirty="0"/>
          </a:p>
          <a:p>
            <a:endParaRPr lang="hr-BA" b="1" dirty="0">
              <a:solidFill>
                <a:srgbClr val="7030A0"/>
              </a:solidFill>
            </a:endParaRPr>
          </a:p>
          <a:p>
            <a:endParaRPr lang="en-IE" b="1" dirty="0">
              <a:solidFill>
                <a:srgbClr val="7030A0"/>
              </a:solidFill>
            </a:endParaRPr>
          </a:p>
        </p:txBody>
      </p:sp>
    </p:spTree>
    <p:extLst>
      <p:ext uri="{BB962C8B-B14F-4D97-AF65-F5344CB8AC3E}">
        <p14:creationId xmlns:p14="http://schemas.microsoft.com/office/powerpoint/2010/main" val="1851624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ED7F5F-E82D-835C-0860-1B08BB023D9B}"/>
              </a:ext>
            </a:extLst>
          </p:cNvPr>
          <p:cNvSpPr>
            <a:spLocks noGrp="1"/>
          </p:cNvSpPr>
          <p:nvPr>
            <p:ph type="body" sz="quarter" idx="18"/>
          </p:nvPr>
        </p:nvSpPr>
        <p:spPr/>
        <p:txBody>
          <a:bodyPr>
            <a:normAutofit/>
          </a:bodyPr>
          <a:lstStyle/>
          <a:p>
            <a:pPr marL="0" indent="0"/>
            <a:r>
              <a:rPr lang="en-GB" sz="3200" b="1" dirty="0">
                <a:solidFill>
                  <a:srgbClr val="93C23D"/>
                </a:solidFill>
              </a:rPr>
              <a:t>1. Fresh perspectives</a:t>
            </a:r>
          </a:p>
          <a:p>
            <a:pPr marL="0" indent="0"/>
            <a:r>
              <a:rPr lang="en-GB" dirty="0"/>
              <a:t>Diverse experiences and viewpoints play a significant role in fostering innovation since varied perspectives lead to better decision-making. </a:t>
            </a:r>
          </a:p>
          <a:p>
            <a:pPr marL="0" indent="0"/>
            <a:r>
              <a:rPr lang="en-GB" dirty="0"/>
              <a:t>Women can study more minor details to see what is going on underneath the surface with diverse views and a sense of awareness.</a:t>
            </a:r>
            <a:endParaRPr lang="en-IE" dirty="0"/>
          </a:p>
        </p:txBody>
      </p:sp>
      <p:sp>
        <p:nvSpPr>
          <p:cNvPr id="3" name="Text Placeholder 2">
            <a:extLst>
              <a:ext uri="{FF2B5EF4-FFF2-40B4-BE49-F238E27FC236}">
                <a16:creationId xmlns:a16="http://schemas.microsoft.com/office/drawing/2014/main" id="{339A569F-C496-9DD6-4A0B-5C480ABB93D1}"/>
              </a:ext>
            </a:extLst>
          </p:cNvPr>
          <p:cNvSpPr>
            <a:spLocks noGrp="1"/>
          </p:cNvSpPr>
          <p:nvPr>
            <p:ph type="body" sz="quarter" idx="16"/>
          </p:nvPr>
        </p:nvSpPr>
        <p:spPr>
          <a:xfrm>
            <a:off x="734714" y="642972"/>
            <a:ext cx="8275936" cy="997731"/>
          </a:xfrm>
        </p:spPr>
        <p:txBody>
          <a:bodyPr>
            <a:normAutofit/>
          </a:bodyPr>
          <a:lstStyle/>
          <a:p>
            <a:r>
              <a:rPr lang="en-IE" sz="4000" dirty="0">
                <a:solidFill>
                  <a:srgbClr val="92D050"/>
                </a:solidFill>
              </a:rPr>
              <a:t>Why more women?</a:t>
            </a:r>
          </a:p>
        </p:txBody>
      </p:sp>
      <p:pic>
        <p:nvPicPr>
          <p:cNvPr id="10" name="Picture Placeholder 9" descr="Smiling woman">
            <a:extLst>
              <a:ext uri="{FF2B5EF4-FFF2-40B4-BE49-F238E27FC236}">
                <a16:creationId xmlns:a16="http://schemas.microsoft.com/office/drawing/2014/main" id="{565E9F37-7D87-1BDA-9BBD-F0C6852739D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8228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6801C84-4770-1148-BBC9-FA2BCE33D83D}"/>
              </a:ext>
            </a:extLst>
          </p:cNvPr>
          <p:cNvSpPr/>
          <p:nvPr/>
        </p:nvSpPr>
        <p:spPr>
          <a:xfrm>
            <a:off x="0" y="0"/>
            <a:ext cx="12192000" cy="1740228"/>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6AF66BA9-D3A2-114D-ACA0-E12408566416}"/>
              </a:ext>
            </a:extLst>
          </p:cNvPr>
          <p:cNvSpPr txBox="1">
            <a:spLocks/>
          </p:cNvSpPr>
          <p:nvPr/>
        </p:nvSpPr>
        <p:spPr>
          <a:xfrm>
            <a:off x="1273205" y="475800"/>
            <a:ext cx="8957583" cy="98901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0" indent="0">
              <a:buNone/>
            </a:pPr>
            <a:r>
              <a:rPr lang="en-US" sz="4000" dirty="0">
                <a:solidFill>
                  <a:schemeClr val="bg1"/>
                </a:solidFill>
                <a:cs typeface="Calibri"/>
              </a:rPr>
              <a:t>2. Women lead effectively</a:t>
            </a:r>
          </a:p>
        </p:txBody>
      </p:sp>
      <p:sp>
        <p:nvSpPr>
          <p:cNvPr id="8" name="TextBox 7">
            <a:extLst>
              <a:ext uri="{FF2B5EF4-FFF2-40B4-BE49-F238E27FC236}">
                <a16:creationId xmlns:a16="http://schemas.microsoft.com/office/drawing/2014/main" id="{A13A7391-2A28-D145-A9A3-29A2781597C0}"/>
              </a:ext>
            </a:extLst>
          </p:cNvPr>
          <p:cNvSpPr txBox="1"/>
          <p:nvPr/>
        </p:nvSpPr>
        <p:spPr>
          <a:xfrm>
            <a:off x="1623265" y="2171723"/>
            <a:ext cx="421208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9446A"/>
                </a:solidFill>
              </a:rPr>
              <a:t>Recent research by Business Insider showed that women are perceived as better and more capable leaders in comparison to their male counterparts. </a:t>
            </a:r>
          </a:p>
        </p:txBody>
      </p:sp>
      <p:sp>
        <p:nvSpPr>
          <p:cNvPr id="9" name="TextBox 8">
            <a:extLst>
              <a:ext uri="{FF2B5EF4-FFF2-40B4-BE49-F238E27FC236}">
                <a16:creationId xmlns:a16="http://schemas.microsoft.com/office/drawing/2014/main" id="{7DDD5F77-3096-C246-85B9-275448CBB956}"/>
              </a:ext>
            </a:extLst>
          </p:cNvPr>
          <p:cNvSpPr txBox="1"/>
          <p:nvPr/>
        </p:nvSpPr>
        <p:spPr>
          <a:xfrm>
            <a:off x="8701721" y="2313369"/>
            <a:ext cx="288979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dirty="0">
                <a:solidFill>
                  <a:srgbClr val="09446A"/>
                </a:solidFill>
              </a:rPr>
              <a:t>Until the age of 36 to 40, men are thought to be more effective leaders. Women become considerably more effective than men after the age of 40 and continue to do so until they reach the age of 60. </a:t>
            </a:r>
          </a:p>
        </p:txBody>
      </p:sp>
      <p:sp>
        <p:nvSpPr>
          <p:cNvPr id="10" name="TextBox 9">
            <a:extLst>
              <a:ext uri="{FF2B5EF4-FFF2-40B4-BE49-F238E27FC236}">
                <a16:creationId xmlns:a16="http://schemas.microsoft.com/office/drawing/2014/main" id="{24B50634-F4FC-4C4F-B4AB-E96A30D1BC9F}"/>
              </a:ext>
            </a:extLst>
          </p:cNvPr>
          <p:cNvSpPr txBox="1"/>
          <p:nvPr/>
        </p:nvSpPr>
        <p:spPr>
          <a:xfrm>
            <a:off x="2532832" y="4433578"/>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9446A"/>
                </a:solidFill>
              </a:rPr>
              <a:t>Women executives bring talents, new perspectives, and unique ideas to the table.</a:t>
            </a:r>
          </a:p>
        </p:txBody>
      </p:sp>
      <p:pic>
        <p:nvPicPr>
          <p:cNvPr id="18" name="Picture 17" descr="Icon&#10;&#10;Description automatically generated">
            <a:extLst>
              <a:ext uri="{FF2B5EF4-FFF2-40B4-BE49-F238E27FC236}">
                <a16:creationId xmlns:a16="http://schemas.microsoft.com/office/drawing/2014/main" id="{96988756-85E9-1247-BED2-AF48D2E8A7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433" y="5987203"/>
            <a:ext cx="1548056" cy="770735"/>
          </a:xfrm>
          <a:prstGeom prst="rect">
            <a:avLst/>
          </a:prstGeom>
        </p:spPr>
      </p:pic>
      <p:sp>
        <p:nvSpPr>
          <p:cNvPr id="19" name="Freeform 18">
            <a:extLst>
              <a:ext uri="{FF2B5EF4-FFF2-40B4-BE49-F238E27FC236}">
                <a16:creationId xmlns:a16="http://schemas.microsoft.com/office/drawing/2014/main" id="{5DB4AA5C-0205-5247-A12B-1B39BC06D471}"/>
              </a:ext>
            </a:extLst>
          </p:cNvPr>
          <p:cNvSpPr/>
          <p:nvPr/>
        </p:nvSpPr>
        <p:spPr>
          <a:xfrm>
            <a:off x="511708" y="2208513"/>
            <a:ext cx="955646" cy="1023082"/>
          </a:xfrm>
          <a:custGeom>
            <a:avLst/>
            <a:gdLst>
              <a:gd name="connsiteX0" fmla="*/ 206143 w 955646"/>
              <a:gd name="connsiteY0" fmla="*/ 556369 h 1023082"/>
              <a:gd name="connsiteX1" fmla="*/ 181702 w 955646"/>
              <a:gd name="connsiteY1" fmla="*/ 483065 h 1023082"/>
              <a:gd name="connsiteX2" fmla="*/ 174370 w 955646"/>
              <a:gd name="connsiteY2" fmla="*/ 477364 h 1023082"/>
              <a:gd name="connsiteX3" fmla="*/ 111640 w 955646"/>
              <a:gd name="connsiteY3" fmla="*/ 478993 h 1023082"/>
              <a:gd name="connsiteX4" fmla="*/ 98605 w 955646"/>
              <a:gd name="connsiteY4" fmla="*/ 490395 h 1023082"/>
              <a:gd name="connsiteX5" fmla="*/ 39948 w 955646"/>
              <a:gd name="connsiteY5" fmla="*/ 511572 h 1023082"/>
              <a:gd name="connsiteX6" fmla="*/ 844 w 955646"/>
              <a:gd name="connsiteY6" fmla="*/ 459445 h 1023082"/>
              <a:gd name="connsiteX7" fmla="*/ 38319 w 955646"/>
              <a:gd name="connsiteY7" fmla="*/ 408132 h 1023082"/>
              <a:gd name="connsiteX8" fmla="*/ 97791 w 955646"/>
              <a:gd name="connsiteY8" fmla="*/ 428494 h 1023082"/>
              <a:gd name="connsiteX9" fmla="*/ 118158 w 955646"/>
              <a:gd name="connsiteY9" fmla="*/ 439897 h 1023082"/>
              <a:gd name="connsiteX10" fmla="*/ 169482 w 955646"/>
              <a:gd name="connsiteY10" fmla="*/ 440711 h 1023082"/>
              <a:gd name="connsiteX11" fmla="*/ 176000 w 955646"/>
              <a:gd name="connsiteY11" fmla="*/ 308764 h 1023082"/>
              <a:gd name="connsiteX12" fmla="*/ 109196 w 955646"/>
              <a:gd name="connsiteY12" fmla="*/ 308764 h 1023082"/>
              <a:gd name="connsiteX13" fmla="*/ 97791 w 955646"/>
              <a:gd name="connsiteY13" fmla="*/ 317724 h 1023082"/>
              <a:gd name="connsiteX14" fmla="*/ 35875 w 955646"/>
              <a:gd name="connsiteY14" fmla="*/ 340529 h 1023082"/>
              <a:gd name="connsiteX15" fmla="*/ 29 w 955646"/>
              <a:gd name="connsiteY15" fmla="*/ 286773 h 1023082"/>
              <a:gd name="connsiteX16" fmla="*/ 46466 w 955646"/>
              <a:gd name="connsiteY16" fmla="*/ 237089 h 1023082"/>
              <a:gd name="connsiteX17" fmla="*/ 97791 w 955646"/>
              <a:gd name="connsiteY17" fmla="*/ 259080 h 1023082"/>
              <a:gd name="connsiteX18" fmla="*/ 121416 w 955646"/>
              <a:gd name="connsiteY18" fmla="*/ 272112 h 1023082"/>
              <a:gd name="connsiteX19" fmla="*/ 176000 w 955646"/>
              <a:gd name="connsiteY19" fmla="*/ 272112 h 1023082"/>
              <a:gd name="connsiteX20" fmla="*/ 192293 w 955646"/>
              <a:gd name="connsiteY20" fmla="*/ 261524 h 1023082"/>
              <a:gd name="connsiteX21" fmla="*/ 255023 w 955646"/>
              <a:gd name="connsiteY21" fmla="*/ 140165 h 1023082"/>
              <a:gd name="connsiteX22" fmla="*/ 232213 w 955646"/>
              <a:gd name="connsiteY22" fmla="*/ 158084 h 1023082"/>
              <a:gd name="connsiteX23" fmla="*/ 154818 w 955646"/>
              <a:gd name="connsiteY23" fmla="*/ 206953 h 1023082"/>
              <a:gd name="connsiteX24" fmla="*/ 70092 w 955646"/>
              <a:gd name="connsiteY24" fmla="*/ 139350 h 1023082"/>
              <a:gd name="connsiteX25" fmla="*/ 118158 w 955646"/>
              <a:gd name="connsiteY25" fmla="*/ 40797 h 1023082"/>
              <a:gd name="connsiteX26" fmla="*/ 233027 w 955646"/>
              <a:gd name="connsiteY26" fmla="*/ 83151 h 1023082"/>
              <a:gd name="connsiteX27" fmla="*/ 241989 w 955646"/>
              <a:gd name="connsiteY27" fmla="*/ 99441 h 1023082"/>
              <a:gd name="connsiteX28" fmla="*/ 331603 w 955646"/>
              <a:gd name="connsiteY28" fmla="*/ 75820 h 1023082"/>
              <a:gd name="connsiteX29" fmla="*/ 467654 w 955646"/>
              <a:gd name="connsiteY29" fmla="*/ 9847 h 1023082"/>
              <a:gd name="connsiteX30" fmla="*/ 563787 w 955646"/>
              <a:gd name="connsiteY30" fmla="*/ 73 h 1023082"/>
              <a:gd name="connsiteX31" fmla="*/ 582524 w 955646"/>
              <a:gd name="connsiteY31" fmla="*/ 32653 h 1023082"/>
              <a:gd name="connsiteX32" fmla="*/ 654216 w 955646"/>
              <a:gd name="connsiteY32" fmla="*/ 32653 h 1023082"/>
              <a:gd name="connsiteX33" fmla="*/ 682729 w 955646"/>
              <a:gd name="connsiteY33" fmla="*/ 61974 h 1023082"/>
              <a:gd name="connsiteX34" fmla="*/ 682729 w 955646"/>
              <a:gd name="connsiteY34" fmla="*/ 108400 h 1023082"/>
              <a:gd name="connsiteX35" fmla="*/ 756865 w 955646"/>
              <a:gd name="connsiteY35" fmla="*/ 140165 h 1023082"/>
              <a:gd name="connsiteX36" fmla="*/ 784564 w 955646"/>
              <a:gd name="connsiteY36" fmla="*/ 109214 h 1023082"/>
              <a:gd name="connsiteX37" fmla="*/ 814707 w 955646"/>
              <a:gd name="connsiteY37" fmla="*/ 110029 h 1023082"/>
              <a:gd name="connsiteX38" fmla="*/ 879067 w 955646"/>
              <a:gd name="connsiteY38" fmla="*/ 174374 h 1023082"/>
              <a:gd name="connsiteX39" fmla="*/ 879067 w 955646"/>
              <a:gd name="connsiteY39" fmla="*/ 204510 h 1023082"/>
              <a:gd name="connsiteX40" fmla="*/ 848924 w 955646"/>
              <a:gd name="connsiteY40" fmla="*/ 232202 h 1023082"/>
              <a:gd name="connsiteX41" fmla="*/ 880696 w 955646"/>
              <a:gd name="connsiteY41" fmla="*/ 306321 h 1023082"/>
              <a:gd name="connsiteX42" fmla="*/ 931206 w 955646"/>
              <a:gd name="connsiteY42" fmla="*/ 306321 h 1023082"/>
              <a:gd name="connsiteX43" fmla="*/ 955646 w 955646"/>
              <a:gd name="connsiteY43" fmla="*/ 331570 h 1023082"/>
              <a:gd name="connsiteX44" fmla="*/ 955646 w 955646"/>
              <a:gd name="connsiteY44" fmla="*/ 419535 h 1023082"/>
              <a:gd name="connsiteX45" fmla="*/ 930392 w 955646"/>
              <a:gd name="connsiteY45" fmla="*/ 444784 h 1023082"/>
              <a:gd name="connsiteX46" fmla="*/ 861144 w 955646"/>
              <a:gd name="connsiteY46" fmla="*/ 488767 h 1023082"/>
              <a:gd name="connsiteX47" fmla="*/ 870920 w 955646"/>
              <a:gd name="connsiteY47" fmla="*/ 541708 h 1023082"/>
              <a:gd name="connsiteX48" fmla="*/ 870920 w 955646"/>
              <a:gd name="connsiteY48" fmla="*/ 586505 h 1023082"/>
              <a:gd name="connsiteX49" fmla="*/ 816337 w 955646"/>
              <a:gd name="connsiteY49" fmla="*/ 641076 h 1023082"/>
              <a:gd name="connsiteX50" fmla="*/ 782120 w 955646"/>
              <a:gd name="connsiteY50" fmla="*/ 640261 h 1023082"/>
              <a:gd name="connsiteX51" fmla="*/ 779676 w 955646"/>
              <a:gd name="connsiteY51" fmla="*/ 637003 h 1023082"/>
              <a:gd name="connsiteX52" fmla="*/ 723463 w 955646"/>
              <a:gd name="connsiteY52" fmla="*/ 627230 h 1023082"/>
              <a:gd name="connsiteX53" fmla="*/ 683544 w 955646"/>
              <a:gd name="connsiteY53" fmla="*/ 642705 h 1023082"/>
              <a:gd name="connsiteX54" fmla="*/ 683544 w 955646"/>
              <a:gd name="connsiteY54" fmla="*/ 693203 h 1023082"/>
              <a:gd name="connsiteX55" fmla="*/ 658289 w 955646"/>
              <a:gd name="connsiteY55" fmla="*/ 717638 h 1023082"/>
              <a:gd name="connsiteX56" fmla="*/ 582524 w 955646"/>
              <a:gd name="connsiteY56" fmla="*/ 717638 h 1023082"/>
              <a:gd name="connsiteX57" fmla="*/ 582524 w 955646"/>
              <a:gd name="connsiteY57" fmla="*/ 750217 h 1023082"/>
              <a:gd name="connsiteX58" fmla="*/ 604520 w 955646"/>
              <a:gd name="connsiteY58" fmla="*/ 750217 h 1023082"/>
              <a:gd name="connsiteX59" fmla="*/ 767456 w 955646"/>
              <a:gd name="connsiteY59" fmla="*/ 750217 h 1023082"/>
              <a:gd name="connsiteX60" fmla="*/ 813893 w 955646"/>
              <a:gd name="connsiteY60" fmla="*/ 822707 h 1023082"/>
              <a:gd name="connsiteX61" fmla="*/ 813078 w 955646"/>
              <a:gd name="connsiteY61" fmla="*/ 844698 h 1023082"/>
              <a:gd name="connsiteX62" fmla="*/ 796784 w 955646"/>
              <a:gd name="connsiteY62" fmla="*/ 911486 h 1023082"/>
              <a:gd name="connsiteX63" fmla="*/ 785379 w 955646"/>
              <a:gd name="connsiteY63" fmla="*/ 931034 h 1023082"/>
              <a:gd name="connsiteX64" fmla="*/ 691691 w 955646"/>
              <a:gd name="connsiteY64" fmla="*/ 1023071 h 1023082"/>
              <a:gd name="connsiteX65" fmla="*/ 426921 w 955646"/>
              <a:gd name="connsiteY65" fmla="*/ 1023071 h 1023082"/>
              <a:gd name="connsiteX66" fmla="*/ 340565 w 955646"/>
              <a:gd name="connsiteY66" fmla="*/ 936736 h 1023082"/>
              <a:gd name="connsiteX67" fmla="*/ 326715 w 955646"/>
              <a:gd name="connsiteY67" fmla="*/ 908229 h 1023082"/>
              <a:gd name="connsiteX68" fmla="*/ 312051 w 955646"/>
              <a:gd name="connsiteY68" fmla="*/ 843069 h 1023082"/>
              <a:gd name="connsiteX69" fmla="*/ 312051 w 955646"/>
              <a:gd name="connsiteY69" fmla="*/ 824336 h 1023082"/>
              <a:gd name="connsiteX70" fmla="*/ 329974 w 955646"/>
              <a:gd name="connsiteY70" fmla="*/ 755919 h 1023082"/>
              <a:gd name="connsiteX71" fmla="*/ 331603 w 955646"/>
              <a:gd name="connsiteY71" fmla="*/ 710308 h 1023082"/>
              <a:gd name="connsiteX72" fmla="*/ 267244 w 955646"/>
              <a:gd name="connsiteY72" fmla="*/ 651664 h 1023082"/>
              <a:gd name="connsiteX73" fmla="*/ 232213 w 955646"/>
              <a:gd name="connsiteY73" fmla="*/ 662253 h 1023082"/>
              <a:gd name="connsiteX74" fmla="*/ 148301 w 955646"/>
              <a:gd name="connsiteY74" fmla="*/ 716009 h 1023082"/>
              <a:gd name="connsiteX75" fmla="*/ 66833 w 955646"/>
              <a:gd name="connsiteY75" fmla="*/ 646777 h 1023082"/>
              <a:gd name="connsiteX76" fmla="*/ 111640 w 955646"/>
              <a:gd name="connsiteY76" fmla="*/ 553111 h 1023082"/>
              <a:gd name="connsiteX77" fmla="*/ 206143 w 955646"/>
              <a:gd name="connsiteY77" fmla="*/ 556369 h 1023082"/>
              <a:gd name="connsiteX78" fmla="*/ 921430 w 955646"/>
              <a:gd name="connsiteY78" fmla="*/ 406503 h 1023082"/>
              <a:gd name="connsiteX79" fmla="*/ 922245 w 955646"/>
              <a:gd name="connsiteY79" fmla="*/ 395100 h 1023082"/>
              <a:gd name="connsiteX80" fmla="*/ 871735 w 955646"/>
              <a:gd name="connsiteY80" fmla="*/ 341344 h 1023082"/>
              <a:gd name="connsiteX81" fmla="*/ 867661 w 955646"/>
              <a:gd name="connsiteY81" fmla="*/ 341344 h 1023082"/>
              <a:gd name="connsiteX82" fmla="*/ 845665 w 955646"/>
              <a:gd name="connsiteY82" fmla="*/ 322611 h 1023082"/>
              <a:gd name="connsiteX83" fmla="*/ 815522 w 955646"/>
              <a:gd name="connsiteY83" fmla="*/ 249306 h 1023082"/>
              <a:gd name="connsiteX84" fmla="*/ 818781 w 955646"/>
              <a:gd name="connsiteY84" fmla="*/ 213469 h 1023082"/>
              <a:gd name="connsiteX85" fmla="*/ 817151 w 955646"/>
              <a:gd name="connsiteY85" fmla="*/ 160527 h 1023082"/>
              <a:gd name="connsiteX86" fmla="*/ 813078 w 955646"/>
              <a:gd name="connsiteY86" fmla="*/ 156455 h 1023082"/>
              <a:gd name="connsiteX87" fmla="*/ 791896 w 955646"/>
              <a:gd name="connsiteY87" fmla="*/ 157269 h 1023082"/>
              <a:gd name="connsiteX88" fmla="*/ 776417 w 955646"/>
              <a:gd name="connsiteY88" fmla="*/ 173559 h 1023082"/>
              <a:gd name="connsiteX89" fmla="*/ 743830 w 955646"/>
              <a:gd name="connsiteY89" fmla="*/ 177632 h 1023082"/>
              <a:gd name="connsiteX90" fmla="*/ 667251 w 955646"/>
              <a:gd name="connsiteY90" fmla="*/ 145867 h 1023082"/>
              <a:gd name="connsiteX91" fmla="*/ 650957 w 955646"/>
              <a:gd name="connsiteY91" fmla="*/ 124690 h 1023082"/>
              <a:gd name="connsiteX92" fmla="*/ 649328 w 955646"/>
              <a:gd name="connsiteY92" fmla="*/ 83965 h 1023082"/>
              <a:gd name="connsiteX93" fmla="*/ 639552 w 955646"/>
              <a:gd name="connsiteY93" fmla="*/ 70119 h 1023082"/>
              <a:gd name="connsiteX94" fmla="*/ 585783 w 955646"/>
              <a:gd name="connsiteY94" fmla="*/ 69305 h 1023082"/>
              <a:gd name="connsiteX95" fmla="*/ 585783 w 955646"/>
              <a:gd name="connsiteY95" fmla="*/ 171930 h 1023082"/>
              <a:gd name="connsiteX96" fmla="*/ 738942 w 955646"/>
              <a:gd name="connsiteY96" fmla="*/ 209397 h 1023082"/>
              <a:gd name="connsiteX97" fmla="*/ 820410 w 955646"/>
              <a:gd name="connsiteY97" fmla="*/ 344602 h 1023082"/>
              <a:gd name="connsiteX98" fmla="*/ 770715 w 955646"/>
              <a:gd name="connsiteY98" fmla="*/ 512387 h 1023082"/>
              <a:gd name="connsiteX99" fmla="*/ 586597 w 955646"/>
              <a:gd name="connsiteY99" fmla="*/ 578360 h 1023082"/>
              <a:gd name="connsiteX100" fmla="*/ 586597 w 955646"/>
              <a:gd name="connsiteY100" fmla="*/ 679357 h 1023082"/>
              <a:gd name="connsiteX101" fmla="*/ 650142 w 955646"/>
              <a:gd name="connsiteY101" fmla="*/ 679357 h 1023082"/>
              <a:gd name="connsiteX102" fmla="*/ 650142 w 955646"/>
              <a:gd name="connsiteY102" fmla="*/ 632116 h 1023082"/>
              <a:gd name="connsiteX103" fmla="*/ 670509 w 955646"/>
              <a:gd name="connsiteY103" fmla="*/ 604424 h 1023082"/>
              <a:gd name="connsiteX104" fmla="*/ 743830 w 955646"/>
              <a:gd name="connsiteY104" fmla="*/ 575102 h 1023082"/>
              <a:gd name="connsiteX105" fmla="*/ 779676 w 955646"/>
              <a:gd name="connsiteY105" fmla="*/ 579989 h 1023082"/>
              <a:gd name="connsiteX106" fmla="*/ 801672 w 955646"/>
              <a:gd name="connsiteY106" fmla="*/ 606053 h 1023082"/>
              <a:gd name="connsiteX107" fmla="*/ 823669 w 955646"/>
              <a:gd name="connsiteY107" fmla="*/ 585691 h 1023082"/>
              <a:gd name="connsiteX108" fmla="*/ 823669 w 955646"/>
              <a:gd name="connsiteY108" fmla="*/ 540894 h 1023082"/>
              <a:gd name="connsiteX109" fmla="*/ 817151 w 955646"/>
              <a:gd name="connsiteY109" fmla="*/ 498540 h 1023082"/>
              <a:gd name="connsiteX110" fmla="*/ 845665 w 955646"/>
              <a:gd name="connsiteY110" fmla="*/ 427680 h 1023082"/>
              <a:gd name="connsiteX111" fmla="*/ 870105 w 955646"/>
              <a:gd name="connsiteY111" fmla="*/ 408132 h 1023082"/>
              <a:gd name="connsiteX112" fmla="*/ 921430 w 955646"/>
              <a:gd name="connsiteY112" fmla="*/ 406503 h 1023082"/>
              <a:gd name="connsiteX113" fmla="*/ 224066 w 955646"/>
              <a:gd name="connsiteY113" fmla="*/ 477364 h 1023082"/>
              <a:gd name="connsiteX114" fmla="*/ 218363 w 955646"/>
              <a:gd name="connsiteY114" fmla="*/ 484694 h 1023082"/>
              <a:gd name="connsiteX115" fmla="*/ 269688 w 955646"/>
              <a:gd name="connsiteY115" fmla="*/ 588134 h 1023082"/>
              <a:gd name="connsiteX116" fmla="*/ 309607 w 955646"/>
              <a:gd name="connsiteY116" fmla="*/ 610940 h 1023082"/>
              <a:gd name="connsiteX117" fmla="*/ 413071 w 955646"/>
              <a:gd name="connsiteY117" fmla="*/ 610125 h 1023082"/>
              <a:gd name="connsiteX118" fmla="*/ 445658 w 955646"/>
              <a:gd name="connsiteY118" fmla="*/ 610125 h 1023082"/>
              <a:gd name="connsiteX119" fmla="*/ 445658 w 955646"/>
              <a:gd name="connsiteY119" fmla="*/ 503427 h 1023082"/>
              <a:gd name="connsiteX120" fmla="*/ 474172 w 955646"/>
              <a:gd name="connsiteY120" fmla="*/ 475735 h 1023082"/>
              <a:gd name="connsiteX121" fmla="*/ 546678 w 955646"/>
              <a:gd name="connsiteY121" fmla="*/ 475735 h 1023082"/>
              <a:gd name="connsiteX122" fmla="*/ 546678 w 955646"/>
              <a:gd name="connsiteY122" fmla="*/ 443970 h 1023082"/>
              <a:gd name="connsiteX123" fmla="*/ 365820 w 955646"/>
              <a:gd name="connsiteY123" fmla="*/ 443970 h 1023082"/>
              <a:gd name="connsiteX124" fmla="*/ 329159 w 955646"/>
              <a:gd name="connsiteY124" fmla="*/ 476549 h 1023082"/>
              <a:gd name="connsiteX125" fmla="*/ 272132 w 955646"/>
              <a:gd name="connsiteY125" fmla="*/ 476549 h 1023082"/>
              <a:gd name="connsiteX126" fmla="*/ 224066 w 955646"/>
              <a:gd name="connsiteY126" fmla="*/ 477364 h 1023082"/>
              <a:gd name="connsiteX127" fmla="*/ 229769 w 955646"/>
              <a:gd name="connsiteY127" fmla="*/ 266411 h 1023082"/>
              <a:gd name="connsiteX128" fmla="*/ 234656 w 955646"/>
              <a:gd name="connsiteY128" fmla="*/ 272112 h 1023082"/>
              <a:gd name="connsiteX129" fmla="*/ 327530 w 955646"/>
              <a:gd name="connsiteY129" fmla="*/ 272112 h 1023082"/>
              <a:gd name="connsiteX130" fmla="*/ 365820 w 955646"/>
              <a:gd name="connsiteY130" fmla="*/ 303063 h 1023082"/>
              <a:gd name="connsiteX131" fmla="*/ 545864 w 955646"/>
              <a:gd name="connsiteY131" fmla="*/ 303063 h 1023082"/>
              <a:gd name="connsiteX132" fmla="*/ 518979 w 955646"/>
              <a:gd name="connsiteY132" fmla="*/ 272927 h 1023082"/>
              <a:gd name="connsiteX133" fmla="*/ 474172 w 955646"/>
              <a:gd name="connsiteY133" fmla="*/ 272927 h 1023082"/>
              <a:gd name="connsiteX134" fmla="*/ 444844 w 955646"/>
              <a:gd name="connsiteY134" fmla="*/ 244420 h 1023082"/>
              <a:gd name="connsiteX135" fmla="*/ 444844 w 955646"/>
              <a:gd name="connsiteY135" fmla="*/ 138536 h 1023082"/>
              <a:gd name="connsiteX136" fmla="*/ 365005 w 955646"/>
              <a:gd name="connsiteY136" fmla="*/ 137722 h 1023082"/>
              <a:gd name="connsiteX137" fmla="*/ 281093 w 955646"/>
              <a:gd name="connsiteY137" fmla="*/ 178446 h 1023082"/>
              <a:gd name="connsiteX138" fmla="*/ 229769 w 955646"/>
              <a:gd name="connsiteY138" fmla="*/ 266411 h 1023082"/>
              <a:gd name="connsiteX139" fmla="*/ 546678 w 955646"/>
              <a:gd name="connsiteY139" fmla="*/ 341344 h 1023082"/>
              <a:gd name="connsiteX140" fmla="*/ 527126 w 955646"/>
              <a:gd name="connsiteY140" fmla="*/ 341344 h 1023082"/>
              <a:gd name="connsiteX141" fmla="*/ 364190 w 955646"/>
              <a:gd name="connsiteY141" fmla="*/ 341344 h 1023082"/>
              <a:gd name="connsiteX142" fmla="*/ 324271 w 955646"/>
              <a:gd name="connsiteY142" fmla="*/ 310393 h 1023082"/>
              <a:gd name="connsiteX143" fmla="*/ 218363 w 955646"/>
              <a:gd name="connsiteY143" fmla="*/ 310393 h 1023082"/>
              <a:gd name="connsiteX144" fmla="*/ 212660 w 955646"/>
              <a:gd name="connsiteY144" fmla="*/ 349489 h 1023082"/>
              <a:gd name="connsiteX145" fmla="*/ 208587 w 955646"/>
              <a:gd name="connsiteY145" fmla="*/ 417906 h 1023082"/>
              <a:gd name="connsiteX146" fmla="*/ 233027 w 955646"/>
              <a:gd name="connsiteY146" fmla="*/ 440711 h 1023082"/>
              <a:gd name="connsiteX147" fmla="*/ 312051 w 955646"/>
              <a:gd name="connsiteY147" fmla="*/ 439897 h 1023082"/>
              <a:gd name="connsiteX148" fmla="*/ 325086 w 955646"/>
              <a:gd name="connsiteY148" fmla="*/ 429309 h 1023082"/>
              <a:gd name="connsiteX149" fmla="*/ 352785 w 955646"/>
              <a:gd name="connsiteY149" fmla="*/ 406503 h 1023082"/>
              <a:gd name="connsiteX150" fmla="*/ 517350 w 955646"/>
              <a:gd name="connsiteY150" fmla="*/ 406503 h 1023082"/>
              <a:gd name="connsiteX151" fmla="*/ 545049 w 955646"/>
              <a:gd name="connsiteY151" fmla="*/ 406503 h 1023082"/>
              <a:gd name="connsiteX152" fmla="*/ 546678 w 955646"/>
              <a:gd name="connsiteY152" fmla="*/ 341344 h 1023082"/>
              <a:gd name="connsiteX153" fmla="*/ 324271 w 955646"/>
              <a:gd name="connsiteY153" fmla="*/ 646777 h 1023082"/>
              <a:gd name="connsiteX154" fmla="*/ 323457 w 955646"/>
              <a:gd name="connsiteY154" fmla="*/ 651664 h 1023082"/>
              <a:gd name="connsiteX155" fmla="*/ 362561 w 955646"/>
              <a:gd name="connsiteY155" fmla="*/ 682615 h 1023082"/>
              <a:gd name="connsiteX156" fmla="*/ 380484 w 955646"/>
              <a:gd name="connsiteY156" fmla="*/ 719267 h 1023082"/>
              <a:gd name="connsiteX157" fmla="*/ 408183 w 955646"/>
              <a:gd name="connsiteY157" fmla="*/ 747774 h 1023082"/>
              <a:gd name="connsiteX158" fmla="*/ 526311 w 955646"/>
              <a:gd name="connsiteY158" fmla="*/ 748589 h 1023082"/>
              <a:gd name="connsiteX159" fmla="*/ 547493 w 955646"/>
              <a:gd name="connsiteY159" fmla="*/ 725783 h 1023082"/>
              <a:gd name="connsiteX160" fmla="*/ 547493 w 955646"/>
              <a:gd name="connsiteY160" fmla="*/ 562885 h 1023082"/>
              <a:gd name="connsiteX161" fmla="*/ 547493 w 955646"/>
              <a:gd name="connsiteY161" fmla="*/ 513201 h 1023082"/>
              <a:gd name="connsiteX162" fmla="*/ 482319 w 955646"/>
              <a:gd name="connsiteY162" fmla="*/ 513201 h 1023082"/>
              <a:gd name="connsiteX163" fmla="*/ 482319 w 955646"/>
              <a:gd name="connsiteY163" fmla="*/ 585691 h 1023082"/>
              <a:gd name="connsiteX164" fmla="*/ 422847 w 955646"/>
              <a:gd name="connsiteY164" fmla="*/ 645963 h 1023082"/>
              <a:gd name="connsiteX165" fmla="*/ 324271 w 955646"/>
              <a:gd name="connsiteY165" fmla="*/ 646777 h 1023082"/>
              <a:gd name="connsiteX166" fmla="*/ 382113 w 955646"/>
              <a:gd name="connsiteY166" fmla="*/ 921260 h 1023082"/>
              <a:gd name="connsiteX167" fmla="*/ 438326 w 955646"/>
              <a:gd name="connsiteY167" fmla="*/ 986419 h 1023082"/>
              <a:gd name="connsiteX168" fmla="*/ 694950 w 955646"/>
              <a:gd name="connsiteY168" fmla="*/ 985605 h 1023082"/>
              <a:gd name="connsiteX169" fmla="*/ 749533 w 955646"/>
              <a:gd name="connsiteY169" fmla="*/ 921260 h 1023082"/>
              <a:gd name="connsiteX170" fmla="*/ 382113 w 955646"/>
              <a:gd name="connsiteY170" fmla="*/ 921260 h 1023082"/>
              <a:gd name="connsiteX171" fmla="*/ 584154 w 955646"/>
              <a:gd name="connsiteY171" fmla="*/ 373924 h 1023082"/>
              <a:gd name="connsiteX172" fmla="*/ 584154 w 955646"/>
              <a:gd name="connsiteY172" fmla="*/ 440711 h 1023082"/>
              <a:gd name="connsiteX173" fmla="*/ 631405 w 955646"/>
              <a:gd name="connsiteY173" fmla="*/ 474920 h 1023082"/>
              <a:gd name="connsiteX174" fmla="*/ 644440 w 955646"/>
              <a:gd name="connsiteY174" fmla="*/ 470033 h 1023082"/>
              <a:gd name="connsiteX175" fmla="*/ 715316 w 955646"/>
              <a:gd name="connsiteY175" fmla="*/ 366593 h 1023082"/>
              <a:gd name="connsiteX176" fmla="*/ 619999 w 955646"/>
              <a:gd name="connsiteY176" fmla="*/ 274556 h 1023082"/>
              <a:gd name="connsiteX177" fmla="*/ 584154 w 955646"/>
              <a:gd name="connsiteY177" fmla="*/ 307135 h 1023082"/>
              <a:gd name="connsiteX178" fmla="*/ 584154 w 955646"/>
              <a:gd name="connsiteY178" fmla="*/ 373924 h 1023082"/>
              <a:gd name="connsiteX179" fmla="*/ 545049 w 955646"/>
              <a:gd name="connsiteY179" fmla="*/ 234646 h 1023082"/>
              <a:gd name="connsiteX180" fmla="*/ 545049 w 955646"/>
              <a:gd name="connsiteY180" fmla="*/ 36725 h 1023082"/>
              <a:gd name="connsiteX181" fmla="*/ 362561 w 955646"/>
              <a:gd name="connsiteY181" fmla="*/ 101070 h 1023082"/>
              <a:gd name="connsiteX182" fmla="*/ 452990 w 955646"/>
              <a:gd name="connsiteY182" fmla="*/ 101070 h 1023082"/>
              <a:gd name="connsiteX183" fmla="*/ 481504 w 955646"/>
              <a:gd name="connsiteY183" fmla="*/ 128762 h 1023082"/>
              <a:gd name="connsiteX184" fmla="*/ 481504 w 955646"/>
              <a:gd name="connsiteY184" fmla="*/ 234646 h 1023082"/>
              <a:gd name="connsiteX185" fmla="*/ 545049 w 955646"/>
              <a:gd name="connsiteY185" fmla="*/ 234646 h 1023082"/>
              <a:gd name="connsiteX186" fmla="*/ 584968 w 955646"/>
              <a:gd name="connsiteY186" fmla="*/ 540894 h 1023082"/>
              <a:gd name="connsiteX187" fmla="*/ 632219 w 955646"/>
              <a:gd name="connsiteY187" fmla="*/ 540894 h 1023082"/>
              <a:gd name="connsiteX188" fmla="*/ 773159 w 955646"/>
              <a:gd name="connsiteY188" fmla="*/ 316095 h 1023082"/>
              <a:gd name="connsiteX189" fmla="*/ 611038 w 955646"/>
              <a:gd name="connsiteY189" fmla="*/ 206953 h 1023082"/>
              <a:gd name="connsiteX190" fmla="*/ 586597 w 955646"/>
              <a:gd name="connsiteY190" fmla="*/ 238718 h 1023082"/>
              <a:gd name="connsiteX191" fmla="*/ 733239 w 955646"/>
              <a:gd name="connsiteY191" fmla="*/ 303063 h 1023082"/>
              <a:gd name="connsiteX192" fmla="*/ 725907 w 955646"/>
              <a:gd name="connsiteY192" fmla="*/ 455372 h 1023082"/>
              <a:gd name="connsiteX193" fmla="*/ 584968 w 955646"/>
              <a:gd name="connsiteY193" fmla="*/ 509943 h 1023082"/>
              <a:gd name="connsiteX194" fmla="*/ 584968 w 955646"/>
              <a:gd name="connsiteY194" fmla="*/ 540894 h 1023082"/>
              <a:gd name="connsiteX195" fmla="*/ 343009 w 955646"/>
              <a:gd name="connsiteY195" fmla="*/ 860988 h 1023082"/>
              <a:gd name="connsiteX196" fmla="*/ 343009 w 955646"/>
              <a:gd name="connsiteY196" fmla="*/ 871577 h 1023082"/>
              <a:gd name="connsiteX197" fmla="*/ 368264 w 955646"/>
              <a:gd name="connsiteY197" fmla="*/ 882165 h 1023082"/>
              <a:gd name="connsiteX198" fmla="*/ 762568 w 955646"/>
              <a:gd name="connsiteY198" fmla="*/ 882165 h 1023082"/>
              <a:gd name="connsiteX199" fmla="*/ 775603 w 955646"/>
              <a:gd name="connsiteY199" fmla="*/ 879721 h 1023082"/>
              <a:gd name="connsiteX200" fmla="*/ 782935 w 955646"/>
              <a:gd name="connsiteY200" fmla="*/ 863432 h 1023082"/>
              <a:gd name="connsiteX201" fmla="*/ 759309 w 955646"/>
              <a:gd name="connsiteY201" fmla="*/ 850400 h 1023082"/>
              <a:gd name="connsiteX202" fmla="*/ 373152 w 955646"/>
              <a:gd name="connsiteY202" fmla="*/ 850400 h 1023082"/>
              <a:gd name="connsiteX203" fmla="*/ 343009 w 955646"/>
              <a:gd name="connsiteY203" fmla="*/ 860988 h 1023082"/>
              <a:gd name="connsiteX204" fmla="*/ 563787 w 955646"/>
              <a:gd name="connsiteY204" fmla="*/ 813748 h 1023082"/>
              <a:gd name="connsiteX205" fmla="*/ 759309 w 955646"/>
              <a:gd name="connsiteY205" fmla="*/ 813748 h 1023082"/>
              <a:gd name="connsiteX206" fmla="*/ 782120 w 955646"/>
              <a:gd name="connsiteY206" fmla="*/ 799087 h 1023082"/>
              <a:gd name="connsiteX207" fmla="*/ 760938 w 955646"/>
              <a:gd name="connsiteY207" fmla="*/ 784426 h 1023082"/>
              <a:gd name="connsiteX208" fmla="*/ 368264 w 955646"/>
              <a:gd name="connsiteY208" fmla="*/ 784426 h 1023082"/>
              <a:gd name="connsiteX209" fmla="*/ 346267 w 955646"/>
              <a:gd name="connsiteY209" fmla="*/ 798273 h 1023082"/>
              <a:gd name="connsiteX210" fmla="*/ 369078 w 955646"/>
              <a:gd name="connsiteY210" fmla="*/ 813748 h 1023082"/>
              <a:gd name="connsiteX211" fmla="*/ 563787 w 955646"/>
              <a:gd name="connsiteY211" fmla="*/ 813748 h 1023082"/>
              <a:gd name="connsiteX212" fmla="*/ 155633 w 955646"/>
              <a:gd name="connsiteY212" fmla="*/ 581618 h 1023082"/>
              <a:gd name="connsiteX213" fmla="*/ 107567 w 955646"/>
              <a:gd name="connsiteY213" fmla="*/ 629673 h 1023082"/>
              <a:gd name="connsiteX214" fmla="*/ 158077 w 955646"/>
              <a:gd name="connsiteY214" fmla="*/ 679357 h 1023082"/>
              <a:gd name="connsiteX215" fmla="*/ 205328 w 955646"/>
              <a:gd name="connsiteY215" fmla="*/ 629673 h 1023082"/>
              <a:gd name="connsiteX216" fmla="*/ 155633 w 955646"/>
              <a:gd name="connsiteY216" fmla="*/ 581618 h 1023082"/>
              <a:gd name="connsiteX217" fmla="*/ 205328 w 955646"/>
              <a:gd name="connsiteY217" fmla="*/ 119803 h 1023082"/>
              <a:gd name="connsiteX218" fmla="*/ 156448 w 955646"/>
              <a:gd name="connsiteY218" fmla="*/ 70933 h 1023082"/>
              <a:gd name="connsiteX219" fmla="*/ 107567 w 955646"/>
              <a:gd name="connsiteY219" fmla="*/ 120617 h 1023082"/>
              <a:gd name="connsiteX220" fmla="*/ 157262 w 955646"/>
              <a:gd name="connsiteY220" fmla="*/ 170301 h 1023082"/>
              <a:gd name="connsiteX221" fmla="*/ 205328 w 955646"/>
              <a:gd name="connsiteY221" fmla="*/ 119803 h 1023082"/>
              <a:gd name="connsiteX222" fmla="*/ 30987 w 955646"/>
              <a:gd name="connsiteY222" fmla="*/ 459445 h 1023082"/>
              <a:gd name="connsiteX223" fmla="*/ 59501 w 955646"/>
              <a:gd name="connsiteY223" fmla="*/ 474106 h 1023082"/>
              <a:gd name="connsiteX224" fmla="*/ 70092 w 955646"/>
              <a:gd name="connsiteY224" fmla="*/ 459445 h 1023082"/>
              <a:gd name="connsiteX225" fmla="*/ 60315 w 955646"/>
              <a:gd name="connsiteY225" fmla="*/ 444784 h 1023082"/>
              <a:gd name="connsiteX226" fmla="*/ 30987 w 955646"/>
              <a:gd name="connsiteY226" fmla="*/ 459445 h 1023082"/>
              <a:gd name="connsiteX227" fmla="*/ 37505 w 955646"/>
              <a:gd name="connsiteY227" fmla="*/ 284330 h 1023082"/>
              <a:gd name="connsiteX228" fmla="*/ 36690 w 955646"/>
              <a:gd name="connsiteY228" fmla="*/ 293289 h 1023082"/>
              <a:gd name="connsiteX229" fmla="*/ 59501 w 955646"/>
              <a:gd name="connsiteY229" fmla="*/ 303063 h 1023082"/>
              <a:gd name="connsiteX230" fmla="*/ 68462 w 955646"/>
              <a:gd name="connsiteY230" fmla="*/ 290031 h 1023082"/>
              <a:gd name="connsiteX231" fmla="*/ 56242 w 955646"/>
              <a:gd name="connsiteY231" fmla="*/ 276185 h 1023082"/>
              <a:gd name="connsiteX232" fmla="*/ 37505 w 955646"/>
              <a:gd name="connsiteY232" fmla="*/ 284330 h 102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955646" h="1023082">
                <a:moveTo>
                  <a:pt x="206143" y="556369"/>
                </a:moveTo>
                <a:cubicBezTo>
                  <a:pt x="197996" y="531120"/>
                  <a:pt x="189849" y="507500"/>
                  <a:pt x="181702" y="483065"/>
                </a:cubicBezTo>
                <a:cubicBezTo>
                  <a:pt x="180888" y="480622"/>
                  <a:pt x="176815" y="477364"/>
                  <a:pt x="174370" y="477364"/>
                </a:cubicBezTo>
                <a:cubicBezTo>
                  <a:pt x="153189" y="477364"/>
                  <a:pt x="132007" y="477364"/>
                  <a:pt x="111640" y="478993"/>
                </a:cubicBezTo>
                <a:cubicBezTo>
                  <a:pt x="106752" y="478993"/>
                  <a:pt x="101864" y="485508"/>
                  <a:pt x="98605" y="490395"/>
                </a:cubicBezTo>
                <a:cubicBezTo>
                  <a:pt x="83941" y="509129"/>
                  <a:pt x="59501" y="518903"/>
                  <a:pt x="39948" y="511572"/>
                </a:cubicBezTo>
                <a:cubicBezTo>
                  <a:pt x="18767" y="504242"/>
                  <a:pt x="844" y="479807"/>
                  <a:pt x="844" y="459445"/>
                </a:cubicBezTo>
                <a:cubicBezTo>
                  <a:pt x="1659" y="439083"/>
                  <a:pt x="18767" y="415463"/>
                  <a:pt x="38319" y="408132"/>
                </a:cubicBezTo>
                <a:cubicBezTo>
                  <a:pt x="57871" y="401616"/>
                  <a:pt x="83127" y="411390"/>
                  <a:pt x="97791" y="428494"/>
                </a:cubicBezTo>
                <a:cubicBezTo>
                  <a:pt x="102679" y="434196"/>
                  <a:pt x="110826" y="439897"/>
                  <a:pt x="118158" y="439897"/>
                </a:cubicBezTo>
                <a:cubicBezTo>
                  <a:pt x="135266" y="441526"/>
                  <a:pt x="153189" y="440711"/>
                  <a:pt x="169482" y="440711"/>
                </a:cubicBezTo>
                <a:cubicBezTo>
                  <a:pt x="171926" y="395915"/>
                  <a:pt x="174370" y="353561"/>
                  <a:pt x="176000" y="308764"/>
                </a:cubicBezTo>
                <a:cubicBezTo>
                  <a:pt x="155633" y="308764"/>
                  <a:pt x="132007" y="307950"/>
                  <a:pt x="109196" y="308764"/>
                </a:cubicBezTo>
                <a:cubicBezTo>
                  <a:pt x="105123" y="308764"/>
                  <a:pt x="100235" y="313651"/>
                  <a:pt x="97791" y="317724"/>
                </a:cubicBezTo>
                <a:cubicBezTo>
                  <a:pt x="82312" y="338086"/>
                  <a:pt x="57057" y="347860"/>
                  <a:pt x="35875" y="340529"/>
                </a:cubicBezTo>
                <a:cubicBezTo>
                  <a:pt x="15508" y="333199"/>
                  <a:pt x="-785" y="307950"/>
                  <a:pt x="29" y="286773"/>
                </a:cubicBezTo>
                <a:cubicBezTo>
                  <a:pt x="1659" y="264782"/>
                  <a:pt x="22840" y="240347"/>
                  <a:pt x="46466" y="237089"/>
                </a:cubicBezTo>
                <a:cubicBezTo>
                  <a:pt x="67647" y="233831"/>
                  <a:pt x="83127" y="244420"/>
                  <a:pt x="97791" y="259080"/>
                </a:cubicBezTo>
                <a:cubicBezTo>
                  <a:pt x="104308" y="265596"/>
                  <a:pt x="113269" y="271298"/>
                  <a:pt x="121416" y="272112"/>
                </a:cubicBezTo>
                <a:cubicBezTo>
                  <a:pt x="139339" y="273741"/>
                  <a:pt x="158077" y="273741"/>
                  <a:pt x="176000" y="272112"/>
                </a:cubicBezTo>
                <a:cubicBezTo>
                  <a:pt x="181702" y="271298"/>
                  <a:pt x="189849" y="266411"/>
                  <a:pt x="192293" y="261524"/>
                </a:cubicBezTo>
                <a:cubicBezTo>
                  <a:pt x="214289" y="220799"/>
                  <a:pt x="234656" y="180075"/>
                  <a:pt x="255023" y="140165"/>
                </a:cubicBezTo>
                <a:cubicBezTo>
                  <a:pt x="241989" y="137722"/>
                  <a:pt x="242803" y="137722"/>
                  <a:pt x="232213" y="158084"/>
                </a:cubicBezTo>
                <a:cubicBezTo>
                  <a:pt x="215919" y="189034"/>
                  <a:pt x="190664" y="206953"/>
                  <a:pt x="154818" y="206953"/>
                </a:cubicBezTo>
                <a:cubicBezTo>
                  <a:pt x="110011" y="206139"/>
                  <a:pt x="79053" y="177632"/>
                  <a:pt x="70092" y="139350"/>
                </a:cubicBezTo>
                <a:cubicBezTo>
                  <a:pt x="60315" y="98626"/>
                  <a:pt x="77424" y="61160"/>
                  <a:pt x="118158" y="40797"/>
                </a:cubicBezTo>
                <a:cubicBezTo>
                  <a:pt x="162965" y="19621"/>
                  <a:pt x="211031" y="37539"/>
                  <a:pt x="233027" y="83151"/>
                </a:cubicBezTo>
                <a:cubicBezTo>
                  <a:pt x="235471" y="88852"/>
                  <a:pt x="239545" y="94554"/>
                  <a:pt x="241989" y="99441"/>
                </a:cubicBezTo>
                <a:cubicBezTo>
                  <a:pt x="276205" y="105957"/>
                  <a:pt x="305534" y="99441"/>
                  <a:pt x="331603" y="75820"/>
                </a:cubicBezTo>
                <a:cubicBezTo>
                  <a:pt x="370708" y="41612"/>
                  <a:pt x="417959" y="21249"/>
                  <a:pt x="467654" y="9847"/>
                </a:cubicBezTo>
                <a:cubicBezTo>
                  <a:pt x="498612" y="2516"/>
                  <a:pt x="531199" y="1702"/>
                  <a:pt x="563787" y="73"/>
                </a:cubicBezTo>
                <a:cubicBezTo>
                  <a:pt x="578451" y="-742"/>
                  <a:pt x="580895" y="4960"/>
                  <a:pt x="582524" y="32653"/>
                </a:cubicBezTo>
                <a:cubicBezTo>
                  <a:pt x="606150" y="32653"/>
                  <a:pt x="630590" y="32653"/>
                  <a:pt x="654216" y="32653"/>
                </a:cubicBezTo>
                <a:cubicBezTo>
                  <a:pt x="676212" y="32653"/>
                  <a:pt x="682729" y="39983"/>
                  <a:pt x="682729" y="61974"/>
                </a:cubicBezTo>
                <a:cubicBezTo>
                  <a:pt x="682729" y="77449"/>
                  <a:pt x="682729" y="92925"/>
                  <a:pt x="682729" y="108400"/>
                </a:cubicBezTo>
                <a:cubicBezTo>
                  <a:pt x="707170" y="118988"/>
                  <a:pt x="729981" y="128762"/>
                  <a:pt x="756865" y="140165"/>
                </a:cubicBezTo>
                <a:cubicBezTo>
                  <a:pt x="765827" y="130391"/>
                  <a:pt x="774788" y="119803"/>
                  <a:pt x="784564" y="109214"/>
                </a:cubicBezTo>
                <a:cubicBezTo>
                  <a:pt x="794340" y="99441"/>
                  <a:pt x="804117" y="99441"/>
                  <a:pt x="814707" y="110029"/>
                </a:cubicBezTo>
                <a:cubicBezTo>
                  <a:pt x="835889" y="132020"/>
                  <a:pt x="857885" y="153197"/>
                  <a:pt x="879067" y="174374"/>
                </a:cubicBezTo>
                <a:cubicBezTo>
                  <a:pt x="889658" y="184962"/>
                  <a:pt x="888843" y="194736"/>
                  <a:pt x="879067" y="204510"/>
                </a:cubicBezTo>
                <a:cubicBezTo>
                  <a:pt x="869291" y="214284"/>
                  <a:pt x="857885" y="224058"/>
                  <a:pt x="848924" y="232202"/>
                </a:cubicBezTo>
                <a:cubicBezTo>
                  <a:pt x="860329" y="258266"/>
                  <a:pt x="870105" y="281886"/>
                  <a:pt x="880696" y="306321"/>
                </a:cubicBezTo>
                <a:cubicBezTo>
                  <a:pt x="896990" y="306321"/>
                  <a:pt x="914098" y="306321"/>
                  <a:pt x="931206" y="306321"/>
                </a:cubicBezTo>
                <a:cubicBezTo>
                  <a:pt x="947500" y="306321"/>
                  <a:pt x="955646" y="315280"/>
                  <a:pt x="955646" y="331570"/>
                </a:cubicBezTo>
                <a:cubicBezTo>
                  <a:pt x="955646" y="360892"/>
                  <a:pt x="955646" y="390213"/>
                  <a:pt x="955646" y="419535"/>
                </a:cubicBezTo>
                <a:cubicBezTo>
                  <a:pt x="955646" y="436639"/>
                  <a:pt x="948314" y="448042"/>
                  <a:pt x="930392" y="444784"/>
                </a:cubicBezTo>
                <a:cubicBezTo>
                  <a:pt x="892916" y="438268"/>
                  <a:pt x="873364" y="451300"/>
                  <a:pt x="861144" y="488767"/>
                </a:cubicBezTo>
                <a:cubicBezTo>
                  <a:pt x="853812" y="512387"/>
                  <a:pt x="852183" y="525419"/>
                  <a:pt x="870920" y="541708"/>
                </a:cubicBezTo>
                <a:cubicBezTo>
                  <a:pt x="893731" y="562071"/>
                  <a:pt x="892916" y="563699"/>
                  <a:pt x="870920" y="586505"/>
                </a:cubicBezTo>
                <a:cubicBezTo>
                  <a:pt x="852997" y="604424"/>
                  <a:pt x="834260" y="622343"/>
                  <a:pt x="816337" y="641076"/>
                </a:cubicBezTo>
                <a:cubicBezTo>
                  <a:pt x="804931" y="653293"/>
                  <a:pt x="793526" y="653293"/>
                  <a:pt x="782120" y="640261"/>
                </a:cubicBezTo>
                <a:cubicBezTo>
                  <a:pt x="781305" y="639447"/>
                  <a:pt x="780491" y="638633"/>
                  <a:pt x="779676" y="637003"/>
                </a:cubicBezTo>
                <a:cubicBezTo>
                  <a:pt x="755236" y="612569"/>
                  <a:pt x="755236" y="612569"/>
                  <a:pt x="723463" y="627230"/>
                </a:cubicBezTo>
                <a:cubicBezTo>
                  <a:pt x="710429" y="632931"/>
                  <a:pt x="697394" y="637818"/>
                  <a:pt x="683544" y="642705"/>
                </a:cubicBezTo>
                <a:cubicBezTo>
                  <a:pt x="683544" y="659809"/>
                  <a:pt x="683544" y="676099"/>
                  <a:pt x="683544" y="693203"/>
                </a:cubicBezTo>
                <a:cubicBezTo>
                  <a:pt x="683544" y="709493"/>
                  <a:pt x="674583" y="717638"/>
                  <a:pt x="658289" y="717638"/>
                </a:cubicBezTo>
                <a:cubicBezTo>
                  <a:pt x="633034" y="717638"/>
                  <a:pt x="608594" y="717638"/>
                  <a:pt x="582524" y="717638"/>
                </a:cubicBezTo>
                <a:cubicBezTo>
                  <a:pt x="582524" y="729041"/>
                  <a:pt x="582524" y="738000"/>
                  <a:pt x="582524" y="750217"/>
                </a:cubicBezTo>
                <a:cubicBezTo>
                  <a:pt x="589856" y="750217"/>
                  <a:pt x="597188" y="750217"/>
                  <a:pt x="604520" y="750217"/>
                </a:cubicBezTo>
                <a:cubicBezTo>
                  <a:pt x="659104" y="750217"/>
                  <a:pt x="712873" y="750217"/>
                  <a:pt x="767456" y="750217"/>
                </a:cubicBezTo>
                <a:cubicBezTo>
                  <a:pt x="806561" y="750217"/>
                  <a:pt x="830186" y="786869"/>
                  <a:pt x="813893" y="822707"/>
                </a:cubicBezTo>
                <a:cubicBezTo>
                  <a:pt x="811449" y="829223"/>
                  <a:pt x="810634" y="838997"/>
                  <a:pt x="813078" y="844698"/>
                </a:cubicBezTo>
                <a:cubicBezTo>
                  <a:pt x="822854" y="869133"/>
                  <a:pt x="817151" y="895197"/>
                  <a:pt x="796784" y="911486"/>
                </a:cubicBezTo>
                <a:cubicBezTo>
                  <a:pt x="791082" y="916373"/>
                  <a:pt x="785379" y="924518"/>
                  <a:pt x="785379" y="931034"/>
                </a:cubicBezTo>
                <a:cubicBezTo>
                  <a:pt x="787008" y="981533"/>
                  <a:pt x="742201" y="1023886"/>
                  <a:pt x="691691" y="1023071"/>
                </a:cubicBezTo>
                <a:cubicBezTo>
                  <a:pt x="603706" y="1020628"/>
                  <a:pt x="514906" y="1021443"/>
                  <a:pt x="426921" y="1023071"/>
                </a:cubicBezTo>
                <a:cubicBezTo>
                  <a:pt x="384557" y="1023886"/>
                  <a:pt x="335677" y="978274"/>
                  <a:pt x="340565" y="936736"/>
                </a:cubicBezTo>
                <a:cubicBezTo>
                  <a:pt x="342194" y="924518"/>
                  <a:pt x="338121" y="916373"/>
                  <a:pt x="326715" y="908229"/>
                </a:cubicBezTo>
                <a:cubicBezTo>
                  <a:pt x="305534" y="893568"/>
                  <a:pt x="301460" y="868318"/>
                  <a:pt x="312051" y="843069"/>
                </a:cubicBezTo>
                <a:cubicBezTo>
                  <a:pt x="314495" y="838182"/>
                  <a:pt x="314495" y="830038"/>
                  <a:pt x="312051" y="824336"/>
                </a:cubicBezTo>
                <a:cubicBezTo>
                  <a:pt x="300645" y="797458"/>
                  <a:pt x="306348" y="773838"/>
                  <a:pt x="329974" y="755919"/>
                </a:cubicBezTo>
                <a:cubicBezTo>
                  <a:pt x="343009" y="746145"/>
                  <a:pt x="344638" y="721710"/>
                  <a:pt x="331603" y="710308"/>
                </a:cubicBezTo>
                <a:cubicBezTo>
                  <a:pt x="310422" y="690760"/>
                  <a:pt x="289240" y="671212"/>
                  <a:pt x="267244" y="651664"/>
                </a:cubicBezTo>
                <a:cubicBezTo>
                  <a:pt x="255023" y="641076"/>
                  <a:pt x="240359" y="645148"/>
                  <a:pt x="232213" y="662253"/>
                </a:cubicBezTo>
                <a:cubicBezTo>
                  <a:pt x="215104" y="698090"/>
                  <a:pt x="188220" y="716824"/>
                  <a:pt x="148301" y="716009"/>
                </a:cubicBezTo>
                <a:cubicBezTo>
                  <a:pt x="112455" y="715195"/>
                  <a:pt x="75794" y="684244"/>
                  <a:pt x="66833" y="646777"/>
                </a:cubicBezTo>
                <a:cubicBezTo>
                  <a:pt x="58686" y="612569"/>
                  <a:pt x="79868" y="568586"/>
                  <a:pt x="111640" y="553111"/>
                </a:cubicBezTo>
                <a:cubicBezTo>
                  <a:pt x="140154" y="540894"/>
                  <a:pt x="167038" y="541708"/>
                  <a:pt x="206143" y="556369"/>
                </a:cubicBezTo>
                <a:close/>
                <a:moveTo>
                  <a:pt x="921430" y="406503"/>
                </a:moveTo>
                <a:cubicBezTo>
                  <a:pt x="922245" y="401616"/>
                  <a:pt x="922245" y="398358"/>
                  <a:pt x="922245" y="395100"/>
                </a:cubicBezTo>
                <a:cubicBezTo>
                  <a:pt x="923874" y="342158"/>
                  <a:pt x="923874" y="342158"/>
                  <a:pt x="871735" y="341344"/>
                </a:cubicBezTo>
                <a:cubicBezTo>
                  <a:pt x="870105" y="341344"/>
                  <a:pt x="868476" y="342158"/>
                  <a:pt x="867661" y="341344"/>
                </a:cubicBezTo>
                <a:cubicBezTo>
                  <a:pt x="860329" y="335642"/>
                  <a:pt x="848924" y="330755"/>
                  <a:pt x="845665" y="322611"/>
                </a:cubicBezTo>
                <a:cubicBezTo>
                  <a:pt x="834260" y="298990"/>
                  <a:pt x="826927" y="272927"/>
                  <a:pt x="815522" y="249306"/>
                </a:cubicBezTo>
                <a:cubicBezTo>
                  <a:pt x="808190" y="234646"/>
                  <a:pt x="807375" y="225686"/>
                  <a:pt x="818781" y="213469"/>
                </a:cubicBezTo>
                <a:cubicBezTo>
                  <a:pt x="844036" y="187406"/>
                  <a:pt x="844036" y="186591"/>
                  <a:pt x="817151" y="160527"/>
                </a:cubicBezTo>
                <a:cubicBezTo>
                  <a:pt x="815522" y="158898"/>
                  <a:pt x="813893" y="158084"/>
                  <a:pt x="813078" y="156455"/>
                </a:cubicBezTo>
                <a:cubicBezTo>
                  <a:pt x="805746" y="146681"/>
                  <a:pt x="798414" y="148310"/>
                  <a:pt x="791896" y="157269"/>
                </a:cubicBezTo>
                <a:cubicBezTo>
                  <a:pt x="787008" y="162971"/>
                  <a:pt x="781305" y="167858"/>
                  <a:pt x="776417" y="173559"/>
                </a:cubicBezTo>
                <a:cubicBezTo>
                  <a:pt x="766641" y="184962"/>
                  <a:pt x="756050" y="183333"/>
                  <a:pt x="743830" y="177632"/>
                </a:cubicBezTo>
                <a:cubicBezTo>
                  <a:pt x="718575" y="166229"/>
                  <a:pt x="692506" y="157269"/>
                  <a:pt x="667251" y="145867"/>
                </a:cubicBezTo>
                <a:cubicBezTo>
                  <a:pt x="659918" y="142609"/>
                  <a:pt x="652586" y="132835"/>
                  <a:pt x="650957" y="124690"/>
                </a:cubicBezTo>
                <a:cubicBezTo>
                  <a:pt x="648513" y="111658"/>
                  <a:pt x="650957" y="97812"/>
                  <a:pt x="649328" y="83965"/>
                </a:cubicBezTo>
                <a:cubicBezTo>
                  <a:pt x="648513" y="79078"/>
                  <a:pt x="643625" y="70933"/>
                  <a:pt x="639552" y="70119"/>
                </a:cubicBezTo>
                <a:cubicBezTo>
                  <a:pt x="621629" y="68490"/>
                  <a:pt x="603706" y="69305"/>
                  <a:pt x="585783" y="69305"/>
                </a:cubicBezTo>
                <a:cubicBezTo>
                  <a:pt x="585783" y="105142"/>
                  <a:pt x="585783" y="136907"/>
                  <a:pt x="585783" y="171930"/>
                </a:cubicBezTo>
                <a:cubicBezTo>
                  <a:pt x="641995" y="166229"/>
                  <a:pt x="693320" y="176002"/>
                  <a:pt x="738942" y="209397"/>
                </a:cubicBezTo>
                <a:cubicBezTo>
                  <a:pt x="784564" y="243605"/>
                  <a:pt x="813078" y="289217"/>
                  <a:pt x="820410" y="344602"/>
                </a:cubicBezTo>
                <a:cubicBezTo>
                  <a:pt x="828557" y="406503"/>
                  <a:pt x="813893" y="464332"/>
                  <a:pt x="770715" y="512387"/>
                </a:cubicBezTo>
                <a:cubicBezTo>
                  <a:pt x="721019" y="566957"/>
                  <a:pt x="658289" y="587320"/>
                  <a:pt x="586597" y="578360"/>
                </a:cubicBezTo>
                <a:cubicBezTo>
                  <a:pt x="586597" y="614198"/>
                  <a:pt x="586597" y="647592"/>
                  <a:pt x="586597" y="679357"/>
                </a:cubicBezTo>
                <a:cubicBezTo>
                  <a:pt x="608594" y="679357"/>
                  <a:pt x="628146" y="679357"/>
                  <a:pt x="650142" y="679357"/>
                </a:cubicBezTo>
                <a:cubicBezTo>
                  <a:pt x="650142" y="663067"/>
                  <a:pt x="651772" y="646777"/>
                  <a:pt x="650142" y="632116"/>
                </a:cubicBezTo>
                <a:cubicBezTo>
                  <a:pt x="648513" y="615012"/>
                  <a:pt x="658289" y="609311"/>
                  <a:pt x="670509" y="604424"/>
                </a:cubicBezTo>
                <a:cubicBezTo>
                  <a:pt x="694950" y="594650"/>
                  <a:pt x="719390" y="585691"/>
                  <a:pt x="743830" y="575102"/>
                </a:cubicBezTo>
                <a:cubicBezTo>
                  <a:pt x="757680" y="569401"/>
                  <a:pt x="769085" y="567772"/>
                  <a:pt x="779676" y="579989"/>
                </a:cubicBezTo>
                <a:cubicBezTo>
                  <a:pt x="787008" y="588134"/>
                  <a:pt x="793526" y="596279"/>
                  <a:pt x="801672" y="606053"/>
                </a:cubicBezTo>
                <a:cubicBezTo>
                  <a:pt x="811449" y="597094"/>
                  <a:pt x="817966" y="591392"/>
                  <a:pt x="823669" y="585691"/>
                </a:cubicBezTo>
                <a:cubicBezTo>
                  <a:pt x="846480" y="562885"/>
                  <a:pt x="850553" y="566143"/>
                  <a:pt x="823669" y="540894"/>
                </a:cubicBezTo>
                <a:cubicBezTo>
                  <a:pt x="809819" y="527862"/>
                  <a:pt x="808190" y="516459"/>
                  <a:pt x="817151" y="498540"/>
                </a:cubicBezTo>
                <a:cubicBezTo>
                  <a:pt x="829371" y="476549"/>
                  <a:pt x="835889" y="451300"/>
                  <a:pt x="845665" y="427680"/>
                </a:cubicBezTo>
                <a:cubicBezTo>
                  <a:pt x="849738" y="417091"/>
                  <a:pt x="855441" y="407318"/>
                  <a:pt x="870105" y="408132"/>
                </a:cubicBezTo>
                <a:cubicBezTo>
                  <a:pt x="886399" y="407318"/>
                  <a:pt x="903507" y="406503"/>
                  <a:pt x="921430" y="406503"/>
                </a:cubicBezTo>
                <a:close/>
                <a:moveTo>
                  <a:pt x="224066" y="477364"/>
                </a:moveTo>
                <a:cubicBezTo>
                  <a:pt x="222436" y="479807"/>
                  <a:pt x="219992" y="482250"/>
                  <a:pt x="218363" y="484694"/>
                </a:cubicBezTo>
                <a:cubicBezTo>
                  <a:pt x="235471" y="518903"/>
                  <a:pt x="252579" y="553926"/>
                  <a:pt x="269688" y="588134"/>
                </a:cubicBezTo>
                <a:cubicBezTo>
                  <a:pt x="277835" y="604424"/>
                  <a:pt x="289240" y="612569"/>
                  <a:pt x="309607" y="610940"/>
                </a:cubicBezTo>
                <a:cubicBezTo>
                  <a:pt x="343824" y="609311"/>
                  <a:pt x="378855" y="610125"/>
                  <a:pt x="413071" y="610125"/>
                </a:cubicBezTo>
                <a:cubicBezTo>
                  <a:pt x="423662" y="610125"/>
                  <a:pt x="434253" y="610125"/>
                  <a:pt x="445658" y="610125"/>
                </a:cubicBezTo>
                <a:cubicBezTo>
                  <a:pt x="445658" y="572659"/>
                  <a:pt x="445658" y="537636"/>
                  <a:pt x="445658" y="503427"/>
                </a:cubicBezTo>
                <a:cubicBezTo>
                  <a:pt x="445658" y="478178"/>
                  <a:pt x="447287" y="475735"/>
                  <a:pt x="474172" y="475735"/>
                </a:cubicBezTo>
                <a:cubicBezTo>
                  <a:pt x="498612" y="475735"/>
                  <a:pt x="522238" y="475735"/>
                  <a:pt x="546678" y="475735"/>
                </a:cubicBezTo>
                <a:cubicBezTo>
                  <a:pt x="546678" y="463517"/>
                  <a:pt x="546678" y="454558"/>
                  <a:pt x="546678" y="443970"/>
                </a:cubicBezTo>
                <a:cubicBezTo>
                  <a:pt x="485577" y="443970"/>
                  <a:pt x="426106" y="443970"/>
                  <a:pt x="365820" y="443970"/>
                </a:cubicBezTo>
                <a:cubicBezTo>
                  <a:pt x="361746" y="474920"/>
                  <a:pt x="360117" y="476549"/>
                  <a:pt x="329159" y="476549"/>
                </a:cubicBezTo>
                <a:cubicBezTo>
                  <a:pt x="310422" y="476549"/>
                  <a:pt x="290869" y="476549"/>
                  <a:pt x="272132" y="476549"/>
                </a:cubicBezTo>
                <a:cubicBezTo>
                  <a:pt x="255838" y="477364"/>
                  <a:pt x="239545" y="477364"/>
                  <a:pt x="224066" y="477364"/>
                </a:cubicBezTo>
                <a:close/>
                <a:moveTo>
                  <a:pt x="229769" y="266411"/>
                </a:moveTo>
                <a:cubicBezTo>
                  <a:pt x="231398" y="268040"/>
                  <a:pt x="233027" y="270483"/>
                  <a:pt x="234656" y="272112"/>
                </a:cubicBezTo>
                <a:cubicBezTo>
                  <a:pt x="265614" y="272112"/>
                  <a:pt x="296572" y="272112"/>
                  <a:pt x="327530" y="272112"/>
                </a:cubicBezTo>
                <a:cubicBezTo>
                  <a:pt x="360117" y="272112"/>
                  <a:pt x="360117" y="272112"/>
                  <a:pt x="365820" y="303063"/>
                </a:cubicBezTo>
                <a:cubicBezTo>
                  <a:pt x="426106" y="303063"/>
                  <a:pt x="485577" y="303063"/>
                  <a:pt x="545864" y="303063"/>
                </a:cubicBezTo>
                <a:cubicBezTo>
                  <a:pt x="547493" y="272927"/>
                  <a:pt x="547493" y="272927"/>
                  <a:pt x="518979" y="272927"/>
                </a:cubicBezTo>
                <a:cubicBezTo>
                  <a:pt x="504315" y="272927"/>
                  <a:pt x="488836" y="272927"/>
                  <a:pt x="474172" y="272927"/>
                </a:cubicBezTo>
                <a:cubicBezTo>
                  <a:pt x="447287" y="272927"/>
                  <a:pt x="444844" y="270483"/>
                  <a:pt x="444844" y="244420"/>
                </a:cubicBezTo>
                <a:cubicBezTo>
                  <a:pt x="444844" y="209397"/>
                  <a:pt x="444844" y="174374"/>
                  <a:pt x="444844" y="138536"/>
                </a:cubicBezTo>
                <a:cubicBezTo>
                  <a:pt x="416330" y="138536"/>
                  <a:pt x="390260" y="140980"/>
                  <a:pt x="365005" y="137722"/>
                </a:cubicBezTo>
                <a:cubicBezTo>
                  <a:pt x="326715" y="132835"/>
                  <a:pt x="299831" y="145867"/>
                  <a:pt x="281093" y="178446"/>
                </a:cubicBezTo>
                <a:cubicBezTo>
                  <a:pt x="264800" y="207768"/>
                  <a:pt x="246877" y="237089"/>
                  <a:pt x="229769" y="266411"/>
                </a:cubicBezTo>
                <a:close/>
                <a:moveTo>
                  <a:pt x="546678" y="341344"/>
                </a:moveTo>
                <a:cubicBezTo>
                  <a:pt x="540161" y="341344"/>
                  <a:pt x="533643" y="341344"/>
                  <a:pt x="527126" y="341344"/>
                </a:cubicBezTo>
                <a:cubicBezTo>
                  <a:pt x="472543" y="341344"/>
                  <a:pt x="418774" y="341344"/>
                  <a:pt x="364190" y="341344"/>
                </a:cubicBezTo>
                <a:cubicBezTo>
                  <a:pt x="330789" y="341344"/>
                  <a:pt x="330789" y="341344"/>
                  <a:pt x="324271" y="310393"/>
                </a:cubicBezTo>
                <a:cubicBezTo>
                  <a:pt x="288425" y="310393"/>
                  <a:pt x="253394" y="310393"/>
                  <a:pt x="218363" y="310393"/>
                </a:cubicBezTo>
                <a:cubicBezTo>
                  <a:pt x="215919" y="325054"/>
                  <a:pt x="213475" y="337271"/>
                  <a:pt x="212660" y="349489"/>
                </a:cubicBezTo>
                <a:cubicBezTo>
                  <a:pt x="211031" y="372294"/>
                  <a:pt x="208587" y="395100"/>
                  <a:pt x="208587" y="417906"/>
                </a:cubicBezTo>
                <a:cubicBezTo>
                  <a:pt x="208587" y="432567"/>
                  <a:pt x="214289" y="442341"/>
                  <a:pt x="233027" y="440711"/>
                </a:cubicBezTo>
                <a:cubicBezTo>
                  <a:pt x="259097" y="439083"/>
                  <a:pt x="285981" y="440711"/>
                  <a:pt x="312051" y="439897"/>
                </a:cubicBezTo>
                <a:cubicBezTo>
                  <a:pt x="316939" y="439897"/>
                  <a:pt x="325086" y="432567"/>
                  <a:pt x="325086" y="429309"/>
                </a:cubicBezTo>
                <a:cubicBezTo>
                  <a:pt x="325086" y="408946"/>
                  <a:pt x="335677" y="405689"/>
                  <a:pt x="352785" y="406503"/>
                </a:cubicBezTo>
                <a:cubicBezTo>
                  <a:pt x="407368" y="407318"/>
                  <a:pt x="462766" y="406503"/>
                  <a:pt x="517350" y="406503"/>
                </a:cubicBezTo>
                <a:cubicBezTo>
                  <a:pt x="526311" y="406503"/>
                  <a:pt x="536087" y="406503"/>
                  <a:pt x="545049" y="406503"/>
                </a:cubicBezTo>
                <a:cubicBezTo>
                  <a:pt x="546678" y="384512"/>
                  <a:pt x="546678" y="364150"/>
                  <a:pt x="546678" y="341344"/>
                </a:cubicBezTo>
                <a:close/>
                <a:moveTo>
                  <a:pt x="324271" y="646777"/>
                </a:moveTo>
                <a:cubicBezTo>
                  <a:pt x="324271" y="648406"/>
                  <a:pt x="323457" y="650035"/>
                  <a:pt x="323457" y="651664"/>
                </a:cubicBezTo>
                <a:cubicBezTo>
                  <a:pt x="336491" y="662253"/>
                  <a:pt x="348711" y="673655"/>
                  <a:pt x="362561" y="682615"/>
                </a:cubicBezTo>
                <a:cubicBezTo>
                  <a:pt x="377225" y="691574"/>
                  <a:pt x="381298" y="703792"/>
                  <a:pt x="380484" y="719267"/>
                </a:cubicBezTo>
                <a:cubicBezTo>
                  <a:pt x="379669" y="742073"/>
                  <a:pt x="385372" y="747774"/>
                  <a:pt x="408183" y="747774"/>
                </a:cubicBezTo>
                <a:cubicBezTo>
                  <a:pt x="447287" y="747774"/>
                  <a:pt x="487207" y="746960"/>
                  <a:pt x="526311" y="748589"/>
                </a:cubicBezTo>
                <a:cubicBezTo>
                  <a:pt x="544234" y="749403"/>
                  <a:pt x="547493" y="742073"/>
                  <a:pt x="547493" y="725783"/>
                </a:cubicBezTo>
                <a:cubicBezTo>
                  <a:pt x="546678" y="671212"/>
                  <a:pt x="547493" y="617456"/>
                  <a:pt x="547493" y="562885"/>
                </a:cubicBezTo>
                <a:cubicBezTo>
                  <a:pt x="547493" y="545781"/>
                  <a:pt x="547493" y="529491"/>
                  <a:pt x="547493" y="513201"/>
                </a:cubicBezTo>
                <a:cubicBezTo>
                  <a:pt x="524682" y="513201"/>
                  <a:pt x="503500" y="513201"/>
                  <a:pt x="482319" y="513201"/>
                </a:cubicBezTo>
                <a:cubicBezTo>
                  <a:pt x="482319" y="538450"/>
                  <a:pt x="482319" y="562071"/>
                  <a:pt x="482319" y="585691"/>
                </a:cubicBezTo>
                <a:cubicBezTo>
                  <a:pt x="482319" y="655737"/>
                  <a:pt x="486392" y="645148"/>
                  <a:pt x="422847" y="645963"/>
                </a:cubicBezTo>
                <a:cubicBezTo>
                  <a:pt x="390260" y="647592"/>
                  <a:pt x="356858" y="646777"/>
                  <a:pt x="324271" y="646777"/>
                </a:cubicBezTo>
                <a:close/>
                <a:moveTo>
                  <a:pt x="382113" y="921260"/>
                </a:moveTo>
                <a:cubicBezTo>
                  <a:pt x="370708" y="957912"/>
                  <a:pt x="404110" y="987234"/>
                  <a:pt x="438326" y="986419"/>
                </a:cubicBezTo>
                <a:cubicBezTo>
                  <a:pt x="523867" y="983976"/>
                  <a:pt x="609408" y="985605"/>
                  <a:pt x="694950" y="985605"/>
                </a:cubicBezTo>
                <a:cubicBezTo>
                  <a:pt x="733239" y="985605"/>
                  <a:pt x="755236" y="960356"/>
                  <a:pt x="749533" y="921260"/>
                </a:cubicBezTo>
                <a:cubicBezTo>
                  <a:pt x="627331" y="921260"/>
                  <a:pt x="505130" y="921260"/>
                  <a:pt x="382113" y="921260"/>
                </a:cubicBezTo>
                <a:close/>
                <a:moveTo>
                  <a:pt x="584154" y="373924"/>
                </a:moveTo>
                <a:cubicBezTo>
                  <a:pt x="584154" y="395915"/>
                  <a:pt x="584154" y="418720"/>
                  <a:pt x="584154" y="440711"/>
                </a:cubicBezTo>
                <a:cubicBezTo>
                  <a:pt x="584154" y="470848"/>
                  <a:pt x="601262" y="483065"/>
                  <a:pt x="631405" y="474920"/>
                </a:cubicBezTo>
                <a:cubicBezTo>
                  <a:pt x="635478" y="473291"/>
                  <a:pt x="639552" y="470848"/>
                  <a:pt x="644440" y="470033"/>
                </a:cubicBezTo>
                <a:cubicBezTo>
                  <a:pt x="692506" y="460259"/>
                  <a:pt x="720205" y="405689"/>
                  <a:pt x="715316" y="366593"/>
                </a:cubicBezTo>
                <a:cubicBezTo>
                  <a:pt x="708799" y="314466"/>
                  <a:pt x="671324" y="278628"/>
                  <a:pt x="619999" y="274556"/>
                </a:cubicBezTo>
                <a:cubicBezTo>
                  <a:pt x="591486" y="272112"/>
                  <a:pt x="584154" y="278628"/>
                  <a:pt x="584154" y="307135"/>
                </a:cubicBezTo>
                <a:cubicBezTo>
                  <a:pt x="584154" y="329127"/>
                  <a:pt x="584154" y="351118"/>
                  <a:pt x="584154" y="373924"/>
                </a:cubicBezTo>
                <a:close/>
                <a:moveTo>
                  <a:pt x="545049" y="234646"/>
                </a:moveTo>
                <a:cubicBezTo>
                  <a:pt x="545049" y="167043"/>
                  <a:pt x="545049" y="101884"/>
                  <a:pt x="545049" y="36725"/>
                </a:cubicBezTo>
                <a:cubicBezTo>
                  <a:pt x="479060" y="44055"/>
                  <a:pt x="419588" y="60345"/>
                  <a:pt x="362561" y="101070"/>
                </a:cubicBezTo>
                <a:cubicBezTo>
                  <a:pt x="395963" y="101070"/>
                  <a:pt x="424477" y="101070"/>
                  <a:pt x="452990" y="101070"/>
                </a:cubicBezTo>
                <a:cubicBezTo>
                  <a:pt x="477431" y="101070"/>
                  <a:pt x="481504" y="105142"/>
                  <a:pt x="481504" y="128762"/>
                </a:cubicBezTo>
                <a:cubicBezTo>
                  <a:pt x="481504" y="163785"/>
                  <a:pt x="481504" y="198808"/>
                  <a:pt x="481504" y="234646"/>
                </a:cubicBezTo>
                <a:cubicBezTo>
                  <a:pt x="504315" y="234646"/>
                  <a:pt x="524682" y="234646"/>
                  <a:pt x="545049" y="234646"/>
                </a:cubicBezTo>
                <a:close/>
                <a:moveTo>
                  <a:pt x="584968" y="540894"/>
                </a:moveTo>
                <a:cubicBezTo>
                  <a:pt x="601262" y="540894"/>
                  <a:pt x="616741" y="541708"/>
                  <a:pt x="632219" y="540894"/>
                </a:cubicBezTo>
                <a:cubicBezTo>
                  <a:pt x="745460" y="530305"/>
                  <a:pt x="810634" y="416277"/>
                  <a:pt x="773159" y="316095"/>
                </a:cubicBezTo>
                <a:cubicBezTo>
                  <a:pt x="748718" y="251750"/>
                  <a:pt x="686803" y="206139"/>
                  <a:pt x="611038" y="206953"/>
                </a:cubicBezTo>
                <a:cubicBezTo>
                  <a:pt x="582524" y="207768"/>
                  <a:pt x="580895" y="209397"/>
                  <a:pt x="586597" y="238718"/>
                </a:cubicBezTo>
                <a:cubicBezTo>
                  <a:pt x="649328" y="228944"/>
                  <a:pt x="699838" y="249306"/>
                  <a:pt x="733239" y="303063"/>
                </a:cubicBezTo>
                <a:cubicBezTo>
                  <a:pt x="765012" y="354376"/>
                  <a:pt x="762568" y="407318"/>
                  <a:pt x="725907" y="455372"/>
                </a:cubicBezTo>
                <a:cubicBezTo>
                  <a:pt x="690876" y="501798"/>
                  <a:pt x="643625" y="519717"/>
                  <a:pt x="584968" y="509943"/>
                </a:cubicBezTo>
                <a:cubicBezTo>
                  <a:pt x="584968" y="519717"/>
                  <a:pt x="584968" y="528677"/>
                  <a:pt x="584968" y="540894"/>
                </a:cubicBezTo>
                <a:close/>
                <a:moveTo>
                  <a:pt x="343009" y="860988"/>
                </a:moveTo>
                <a:cubicBezTo>
                  <a:pt x="343009" y="864246"/>
                  <a:pt x="343009" y="868318"/>
                  <a:pt x="343009" y="871577"/>
                </a:cubicBezTo>
                <a:cubicBezTo>
                  <a:pt x="351156" y="875649"/>
                  <a:pt x="359302" y="882165"/>
                  <a:pt x="368264" y="882165"/>
                </a:cubicBezTo>
                <a:cubicBezTo>
                  <a:pt x="499427" y="882979"/>
                  <a:pt x="631405" y="882979"/>
                  <a:pt x="762568" y="882165"/>
                </a:cubicBezTo>
                <a:cubicBezTo>
                  <a:pt x="767456" y="882165"/>
                  <a:pt x="773159" y="882165"/>
                  <a:pt x="775603" y="879721"/>
                </a:cubicBezTo>
                <a:cubicBezTo>
                  <a:pt x="779676" y="874834"/>
                  <a:pt x="784564" y="864246"/>
                  <a:pt x="782935" y="863432"/>
                </a:cubicBezTo>
                <a:cubicBezTo>
                  <a:pt x="775603" y="857730"/>
                  <a:pt x="767456" y="850400"/>
                  <a:pt x="759309" y="850400"/>
                </a:cubicBezTo>
                <a:cubicBezTo>
                  <a:pt x="630590" y="849585"/>
                  <a:pt x="501871" y="849585"/>
                  <a:pt x="373152" y="850400"/>
                </a:cubicBezTo>
                <a:cubicBezTo>
                  <a:pt x="362561" y="851214"/>
                  <a:pt x="352785" y="857730"/>
                  <a:pt x="343009" y="860988"/>
                </a:cubicBezTo>
                <a:close/>
                <a:moveTo>
                  <a:pt x="563787" y="813748"/>
                </a:moveTo>
                <a:cubicBezTo>
                  <a:pt x="628961" y="813748"/>
                  <a:pt x="694135" y="813748"/>
                  <a:pt x="759309" y="813748"/>
                </a:cubicBezTo>
                <a:cubicBezTo>
                  <a:pt x="770715" y="813748"/>
                  <a:pt x="783750" y="812933"/>
                  <a:pt x="782120" y="799087"/>
                </a:cubicBezTo>
                <a:cubicBezTo>
                  <a:pt x="781305" y="793386"/>
                  <a:pt x="768271" y="784426"/>
                  <a:pt x="760938" y="784426"/>
                </a:cubicBezTo>
                <a:cubicBezTo>
                  <a:pt x="629775" y="783612"/>
                  <a:pt x="499427" y="783612"/>
                  <a:pt x="368264" y="784426"/>
                </a:cubicBezTo>
                <a:cubicBezTo>
                  <a:pt x="360117" y="784426"/>
                  <a:pt x="346267" y="792571"/>
                  <a:pt x="346267" y="798273"/>
                </a:cubicBezTo>
                <a:cubicBezTo>
                  <a:pt x="344638" y="812119"/>
                  <a:pt x="356858" y="813748"/>
                  <a:pt x="369078" y="813748"/>
                </a:cubicBezTo>
                <a:cubicBezTo>
                  <a:pt x="433438" y="813748"/>
                  <a:pt x="498612" y="813748"/>
                  <a:pt x="563787" y="813748"/>
                </a:cubicBezTo>
                <a:close/>
                <a:moveTo>
                  <a:pt x="155633" y="581618"/>
                </a:moveTo>
                <a:cubicBezTo>
                  <a:pt x="129563" y="581618"/>
                  <a:pt x="105937" y="604424"/>
                  <a:pt x="107567" y="629673"/>
                </a:cubicBezTo>
                <a:cubicBezTo>
                  <a:pt x="109196" y="658180"/>
                  <a:pt x="130378" y="678542"/>
                  <a:pt x="158077" y="679357"/>
                </a:cubicBezTo>
                <a:cubicBezTo>
                  <a:pt x="180073" y="680172"/>
                  <a:pt x="207772" y="654922"/>
                  <a:pt x="205328" y="629673"/>
                </a:cubicBezTo>
                <a:cubicBezTo>
                  <a:pt x="202884" y="601166"/>
                  <a:pt x="184961" y="580804"/>
                  <a:pt x="155633" y="581618"/>
                </a:cubicBezTo>
                <a:close/>
                <a:moveTo>
                  <a:pt x="205328" y="119803"/>
                </a:moveTo>
                <a:cubicBezTo>
                  <a:pt x="205328" y="92925"/>
                  <a:pt x="182517" y="70119"/>
                  <a:pt x="156448" y="70933"/>
                </a:cubicBezTo>
                <a:cubicBezTo>
                  <a:pt x="131192" y="71748"/>
                  <a:pt x="106752" y="96183"/>
                  <a:pt x="107567" y="120617"/>
                </a:cubicBezTo>
                <a:cubicBezTo>
                  <a:pt x="108381" y="144237"/>
                  <a:pt x="133636" y="169487"/>
                  <a:pt x="157262" y="170301"/>
                </a:cubicBezTo>
                <a:cubicBezTo>
                  <a:pt x="180888" y="171116"/>
                  <a:pt x="205328" y="145867"/>
                  <a:pt x="205328" y="119803"/>
                </a:cubicBezTo>
                <a:close/>
                <a:moveTo>
                  <a:pt x="30987" y="459445"/>
                </a:moveTo>
                <a:cubicBezTo>
                  <a:pt x="44022" y="466775"/>
                  <a:pt x="51354" y="472477"/>
                  <a:pt x="59501" y="474106"/>
                </a:cubicBezTo>
                <a:cubicBezTo>
                  <a:pt x="61945" y="474920"/>
                  <a:pt x="70092" y="465146"/>
                  <a:pt x="70092" y="459445"/>
                </a:cubicBezTo>
                <a:cubicBezTo>
                  <a:pt x="70092" y="454558"/>
                  <a:pt x="62760" y="443970"/>
                  <a:pt x="60315" y="444784"/>
                </a:cubicBezTo>
                <a:cubicBezTo>
                  <a:pt x="52169" y="446413"/>
                  <a:pt x="44837" y="452115"/>
                  <a:pt x="30987" y="459445"/>
                </a:cubicBezTo>
                <a:close/>
                <a:moveTo>
                  <a:pt x="37505" y="284330"/>
                </a:moveTo>
                <a:cubicBezTo>
                  <a:pt x="37505" y="287588"/>
                  <a:pt x="36690" y="290031"/>
                  <a:pt x="36690" y="293289"/>
                </a:cubicBezTo>
                <a:cubicBezTo>
                  <a:pt x="44022" y="296547"/>
                  <a:pt x="52169" y="301434"/>
                  <a:pt x="59501" y="303063"/>
                </a:cubicBezTo>
                <a:cubicBezTo>
                  <a:pt x="61945" y="303877"/>
                  <a:pt x="69277" y="294103"/>
                  <a:pt x="68462" y="290031"/>
                </a:cubicBezTo>
                <a:cubicBezTo>
                  <a:pt x="67647" y="284330"/>
                  <a:pt x="61130" y="276999"/>
                  <a:pt x="56242" y="276185"/>
                </a:cubicBezTo>
                <a:cubicBezTo>
                  <a:pt x="51354" y="276185"/>
                  <a:pt x="44837" y="281886"/>
                  <a:pt x="37505" y="284330"/>
                </a:cubicBezTo>
                <a:close/>
              </a:path>
            </a:pathLst>
          </a:custGeom>
          <a:solidFill>
            <a:srgbClr val="93C23D"/>
          </a:solidFill>
          <a:ln w="8132"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4155AB8C-95DB-3343-8FEA-AE5B0A7CCD4A}"/>
              </a:ext>
            </a:extLst>
          </p:cNvPr>
          <p:cNvGrpSpPr/>
          <p:nvPr/>
        </p:nvGrpSpPr>
        <p:grpSpPr>
          <a:xfrm>
            <a:off x="5198485" y="5066880"/>
            <a:ext cx="739407" cy="1075126"/>
            <a:chOff x="7089862" y="4024391"/>
            <a:chExt cx="739407" cy="1075126"/>
          </a:xfrm>
          <a:solidFill>
            <a:srgbClr val="93C23D"/>
          </a:solidFill>
        </p:grpSpPr>
        <p:sp>
          <p:nvSpPr>
            <p:cNvPr id="21" name="Freeform 20">
              <a:extLst>
                <a:ext uri="{FF2B5EF4-FFF2-40B4-BE49-F238E27FC236}">
                  <a16:creationId xmlns:a16="http://schemas.microsoft.com/office/drawing/2014/main" id="{1434C332-621E-0840-8179-DBC136AB8555}"/>
                </a:ext>
              </a:extLst>
            </p:cNvPr>
            <p:cNvSpPr/>
            <p:nvPr/>
          </p:nvSpPr>
          <p:spPr>
            <a:xfrm>
              <a:off x="7269951" y="4371323"/>
              <a:ext cx="379639" cy="728194"/>
            </a:xfrm>
            <a:custGeom>
              <a:avLst/>
              <a:gdLst>
                <a:gd name="connsiteX0" fmla="*/ 49695 w 379639"/>
                <a:gd name="connsiteY0" fmla="*/ 373891 h 728194"/>
                <a:gd name="connsiteX1" fmla="*/ 329945 w 379639"/>
                <a:gd name="connsiteY1" fmla="*/ 373891 h 728194"/>
                <a:gd name="connsiteX2" fmla="*/ 269658 w 379639"/>
                <a:gd name="connsiteY2" fmla="*/ 162124 h 728194"/>
                <a:gd name="connsiteX3" fmla="*/ 252550 w 379639"/>
                <a:gd name="connsiteY3" fmla="*/ 22847 h 728194"/>
                <a:gd name="connsiteX4" fmla="*/ 271288 w 379639"/>
                <a:gd name="connsiteY4" fmla="*/ 41 h 728194"/>
                <a:gd name="connsiteX5" fmla="*/ 289211 w 379639"/>
                <a:gd name="connsiteY5" fmla="*/ 23661 h 728194"/>
                <a:gd name="connsiteX6" fmla="*/ 324242 w 379639"/>
                <a:gd name="connsiteY6" fmla="*/ 215066 h 728194"/>
                <a:gd name="connsiteX7" fmla="*/ 379640 w 379639"/>
                <a:gd name="connsiteY7" fmla="*/ 410544 h 728194"/>
                <a:gd name="connsiteX8" fmla="*/ 302246 w 379639"/>
                <a:gd name="connsiteY8" fmla="*/ 410544 h 728194"/>
                <a:gd name="connsiteX9" fmla="*/ 302246 w 379639"/>
                <a:gd name="connsiteY9" fmla="*/ 728194 h 728194"/>
                <a:gd name="connsiteX10" fmla="*/ 78209 w 379639"/>
                <a:gd name="connsiteY10" fmla="*/ 728194 h 728194"/>
                <a:gd name="connsiteX11" fmla="*/ 78209 w 379639"/>
                <a:gd name="connsiteY11" fmla="*/ 412987 h 728194"/>
                <a:gd name="connsiteX12" fmla="*/ 0 w 379639"/>
                <a:gd name="connsiteY12" fmla="*/ 412987 h 728194"/>
                <a:gd name="connsiteX13" fmla="*/ 34216 w 379639"/>
                <a:gd name="connsiteY13" fmla="*/ 290814 h 728194"/>
                <a:gd name="connsiteX14" fmla="*/ 87170 w 379639"/>
                <a:gd name="connsiteY14" fmla="*/ 105110 h 728194"/>
                <a:gd name="connsiteX15" fmla="*/ 89615 w 379639"/>
                <a:gd name="connsiteY15" fmla="*/ 40766 h 728194"/>
                <a:gd name="connsiteX16" fmla="*/ 90429 w 379639"/>
                <a:gd name="connsiteY16" fmla="*/ 20403 h 728194"/>
                <a:gd name="connsiteX17" fmla="*/ 108352 w 379639"/>
                <a:gd name="connsiteY17" fmla="*/ 1670 h 728194"/>
                <a:gd name="connsiteX18" fmla="*/ 126275 w 379639"/>
                <a:gd name="connsiteY18" fmla="*/ 22032 h 728194"/>
                <a:gd name="connsiteX19" fmla="*/ 103464 w 379639"/>
                <a:gd name="connsiteY19" fmla="*/ 185745 h 728194"/>
                <a:gd name="connsiteX20" fmla="*/ 49695 w 379639"/>
                <a:gd name="connsiteY20" fmla="*/ 373891 h 728194"/>
                <a:gd name="connsiteX21" fmla="*/ 210187 w 379639"/>
                <a:gd name="connsiteY21" fmla="*/ 412173 h 728194"/>
                <a:gd name="connsiteX22" fmla="*/ 210187 w 379639"/>
                <a:gd name="connsiteY22" fmla="*/ 690728 h 728194"/>
                <a:gd name="connsiteX23" fmla="*/ 264770 w 379639"/>
                <a:gd name="connsiteY23" fmla="*/ 690728 h 728194"/>
                <a:gd name="connsiteX24" fmla="*/ 264770 w 379639"/>
                <a:gd name="connsiteY24" fmla="*/ 412173 h 728194"/>
                <a:gd name="connsiteX25" fmla="*/ 210187 w 379639"/>
                <a:gd name="connsiteY25" fmla="*/ 412173 h 728194"/>
                <a:gd name="connsiteX26" fmla="*/ 116499 w 379639"/>
                <a:gd name="connsiteY26" fmla="*/ 412173 h 728194"/>
                <a:gd name="connsiteX27" fmla="*/ 116499 w 379639"/>
                <a:gd name="connsiteY27" fmla="*/ 690728 h 728194"/>
                <a:gd name="connsiteX28" fmla="*/ 171082 w 379639"/>
                <a:gd name="connsiteY28" fmla="*/ 690728 h 728194"/>
                <a:gd name="connsiteX29" fmla="*/ 171082 w 379639"/>
                <a:gd name="connsiteY29" fmla="*/ 412173 h 728194"/>
                <a:gd name="connsiteX30" fmla="*/ 116499 w 379639"/>
                <a:gd name="connsiteY30" fmla="*/ 412173 h 7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9639" h="728194">
                  <a:moveTo>
                    <a:pt x="49695" y="373891"/>
                  </a:moveTo>
                  <a:cubicBezTo>
                    <a:pt x="143383" y="373891"/>
                    <a:pt x="236257" y="373891"/>
                    <a:pt x="329945" y="373891"/>
                  </a:cubicBezTo>
                  <a:cubicBezTo>
                    <a:pt x="309578" y="303031"/>
                    <a:pt x="291655" y="232171"/>
                    <a:pt x="269658" y="162124"/>
                  </a:cubicBezTo>
                  <a:cubicBezTo>
                    <a:pt x="255809" y="116513"/>
                    <a:pt x="250106" y="70087"/>
                    <a:pt x="252550" y="22847"/>
                  </a:cubicBezTo>
                  <a:cubicBezTo>
                    <a:pt x="253365" y="10629"/>
                    <a:pt x="254994" y="-774"/>
                    <a:pt x="271288" y="41"/>
                  </a:cubicBezTo>
                  <a:cubicBezTo>
                    <a:pt x="286767" y="855"/>
                    <a:pt x="290025" y="10629"/>
                    <a:pt x="289211" y="23661"/>
                  </a:cubicBezTo>
                  <a:cubicBezTo>
                    <a:pt x="281879" y="91264"/>
                    <a:pt x="307133" y="152351"/>
                    <a:pt x="324242" y="215066"/>
                  </a:cubicBezTo>
                  <a:cubicBezTo>
                    <a:pt x="341350" y="279411"/>
                    <a:pt x="360902" y="343756"/>
                    <a:pt x="379640" y="410544"/>
                  </a:cubicBezTo>
                  <a:cubicBezTo>
                    <a:pt x="353570" y="410544"/>
                    <a:pt x="329130" y="410544"/>
                    <a:pt x="302246" y="410544"/>
                  </a:cubicBezTo>
                  <a:cubicBezTo>
                    <a:pt x="302246" y="517242"/>
                    <a:pt x="302246" y="622311"/>
                    <a:pt x="302246" y="728194"/>
                  </a:cubicBezTo>
                  <a:cubicBezTo>
                    <a:pt x="226480" y="728194"/>
                    <a:pt x="153159" y="728194"/>
                    <a:pt x="78209" y="728194"/>
                  </a:cubicBezTo>
                  <a:cubicBezTo>
                    <a:pt x="78209" y="623126"/>
                    <a:pt x="78209" y="518871"/>
                    <a:pt x="78209" y="412987"/>
                  </a:cubicBezTo>
                  <a:cubicBezTo>
                    <a:pt x="52139" y="412987"/>
                    <a:pt x="27699" y="412987"/>
                    <a:pt x="0" y="412987"/>
                  </a:cubicBezTo>
                  <a:cubicBezTo>
                    <a:pt x="11405" y="370634"/>
                    <a:pt x="22811" y="330724"/>
                    <a:pt x="34216" y="290814"/>
                  </a:cubicBezTo>
                  <a:cubicBezTo>
                    <a:pt x="52139" y="228912"/>
                    <a:pt x="71692" y="167826"/>
                    <a:pt x="87170" y="105110"/>
                  </a:cubicBezTo>
                  <a:cubicBezTo>
                    <a:pt x="92059" y="84748"/>
                    <a:pt x="88800" y="61942"/>
                    <a:pt x="89615" y="40766"/>
                  </a:cubicBezTo>
                  <a:cubicBezTo>
                    <a:pt x="89615" y="34250"/>
                    <a:pt x="87170" y="26105"/>
                    <a:pt x="90429" y="20403"/>
                  </a:cubicBezTo>
                  <a:cubicBezTo>
                    <a:pt x="94503" y="13073"/>
                    <a:pt x="101020" y="2485"/>
                    <a:pt x="108352" y="1670"/>
                  </a:cubicBezTo>
                  <a:cubicBezTo>
                    <a:pt x="121387" y="-774"/>
                    <a:pt x="125460" y="9000"/>
                    <a:pt x="126275" y="22032"/>
                  </a:cubicBezTo>
                  <a:cubicBezTo>
                    <a:pt x="130348" y="78232"/>
                    <a:pt x="120572" y="131989"/>
                    <a:pt x="103464" y="185745"/>
                  </a:cubicBezTo>
                  <a:cubicBezTo>
                    <a:pt x="83912" y="246831"/>
                    <a:pt x="68433" y="310361"/>
                    <a:pt x="49695" y="373891"/>
                  </a:cubicBezTo>
                  <a:close/>
                  <a:moveTo>
                    <a:pt x="210187" y="412173"/>
                  </a:moveTo>
                  <a:cubicBezTo>
                    <a:pt x="210187" y="506654"/>
                    <a:pt x="210187" y="598691"/>
                    <a:pt x="210187" y="690728"/>
                  </a:cubicBezTo>
                  <a:cubicBezTo>
                    <a:pt x="229739" y="690728"/>
                    <a:pt x="247662" y="690728"/>
                    <a:pt x="264770" y="690728"/>
                  </a:cubicBezTo>
                  <a:cubicBezTo>
                    <a:pt x="264770" y="597062"/>
                    <a:pt x="264770" y="505025"/>
                    <a:pt x="264770" y="412173"/>
                  </a:cubicBezTo>
                  <a:cubicBezTo>
                    <a:pt x="246033" y="412173"/>
                    <a:pt x="228925" y="412173"/>
                    <a:pt x="210187" y="412173"/>
                  </a:cubicBezTo>
                  <a:close/>
                  <a:moveTo>
                    <a:pt x="116499" y="412173"/>
                  </a:moveTo>
                  <a:cubicBezTo>
                    <a:pt x="116499" y="505839"/>
                    <a:pt x="116499" y="598691"/>
                    <a:pt x="116499" y="690728"/>
                  </a:cubicBezTo>
                  <a:cubicBezTo>
                    <a:pt x="136051" y="690728"/>
                    <a:pt x="153974" y="690728"/>
                    <a:pt x="171082" y="690728"/>
                  </a:cubicBezTo>
                  <a:cubicBezTo>
                    <a:pt x="171082" y="597062"/>
                    <a:pt x="171082" y="505025"/>
                    <a:pt x="171082" y="412173"/>
                  </a:cubicBezTo>
                  <a:cubicBezTo>
                    <a:pt x="152345" y="412173"/>
                    <a:pt x="135237" y="412173"/>
                    <a:pt x="116499" y="412173"/>
                  </a:cubicBezTo>
                  <a:close/>
                </a:path>
              </a:pathLst>
            </a:custGeom>
            <a:grp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265E176-4B91-6F46-8F61-6147C8E8E16C}"/>
                </a:ext>
              </a:extLst>
            </p:cNvPr>
            <p:cNvSpPr/>
            <p:nvPr/>
          </p:nvSpPr>
          <p:spPr>
            <a:xfrm>
              <a:off x="7089862" y="4234720"/>
              <a:ext cx="739407" cy="284586"/>
            </a:xfrm>
            <a:custGeom>
              <a:avLst/>
              <a:gdLst>
                <a:gd name="connsiteX0" fmla="*/ 738957 w 739407"/>
                <a:gd name="connsiteY0" fmla="*/ 196102 h 284586"/>
                <a:gd name="connsiteX1" fmla="*/ 701482 w 739407"/>
                <a:gd name="connsiteY1" fmla="*/ 245785 h 284586"/>
                <a:gd name="connsiteX2" fmla="*/ 541805 w 739407"/>
                <a:gd name="connsiteY2" fmla="*/ 283252 h 284586"/>
                <a:gd name="connsiteX3" fmla="*/ 518994 w 739407"/>
                <a:gd name="connsiteY3" fmla="*/ 281623 h 284586"/>
                <a:gd name="connsiteX4" fmla="*/ 506774 w 739407"/>
                <a:gd name="connsiteY4" fmla="*/ 262075 h 284586"/>
                <a:gd name="connsiteX5" fmla="*/ 523068 w 739407"/>
                <a:gd name="connsiteY5" fmla="*/ 245785 h 284586"/>
                <a:gd name="connsiteX6" fmla="*/ 681115 w 739407"/>
                <a:gd name="connsiteY6" fmla="*/ 212392 h 284586"/>
                <a:gd name="connsiteX7" fmla="*/ 694965 w 739407"/>
                <a:gd name="connsiteY7" fmla="*/ 205061 h 284586"/>
                <a:gd name="connsiteX8" fmla="*/ 700667 w 739407"/>
                <a:gd name="connsiteY8" fmla="*/ 189586 h 284586"/>
                <a:gd name="connsiteX9" fmla="*/ 687632 w 739407"/>
                <a:gd name="connsiteY9" fmla="*/ 181441 h 284586"/>
                <a:gd name="connsiteX10" fmla="*/ 623273 w 739407"/>
                <a:gd name="connsiteY10" fmla="*/ 193658 h 284586"/>
                <a:gd name="connsiteX11" fmla="*/ 583354 w 739407"/>
                <a:gd name="connsiteY11" fmla="*/ 205061 h 284586"/>
                <a:gd name="connsiteX12" fmla="*/ 547508 w 739407"/>
                <a:gd name="connsiteY12" fmla="*/ 184699 h 284586"/>
                <a:gd name="connsiteX13" fmla="*/ 513291 w 739407"/>
                <a:gd name="connsiteY13" fmla="*/ 95105 h 284586"/>
                <a:gd name="connsiteX14" fmla="*/ 431824 w 739407"/>
                <a:gd name="connsiteY14" fmla="*/ 42978 h 284586"/>
                <a:gd name="connsiteX15" fmla="*/ 308807 w 739407"/>
                <a:gd name="connsiteY15" fmla="*/ 42978 h 284586"/>
                <a:gd name="connsiteX16" fmla="*/ 223266 w 739407"/>
                <a:gd name="connsiteY16" fmla="*/ 104065 h 284586"/>
                <a:gd name="connsiteX17" fmla="*/ 189050 w 739407"/>
                <a:gd name="connsiteY17" fmla="*/ 197731 h 284586"/>
                <a:gd name="connsiteX18" fmla="*/ 169497 w 739407"/>
                <a:gd name="connsiteY18" fmla="*/ 207505 h 284586"/>
                <a:gd name="connsiteX19" fmla="*/ 70921 w 739407"/>
                <a:gd name="connsiteY19" fmla="*/ 182255 h 284586"/>
                <a:gd name="connsiteX20" fmla="*/ 51369 w 739407"/>
                <a:gd name="connsiteY20" fmla="*/ 180626 h 284586"/>
                <a:gd name="connsiteX21" fmla="*/ 37519 w 739407"/>
                <a:gd name="connsiteY21" fmla="*/ 194473 h 284586"/>
                <a:gd name="connsiteX22" fmla="*/ 48925 w 739407"/>
                <a:gd name="connsiteY22" fmla="*/ 208319 h 284586"/>
                <a:gd name="connsiteX23" fmla="*/ 218378 w 739407"/>
                <a:gd name="connsiteY23" fmla="*/ 245785 h 284586"/>
                <a:gd name="connsiteX24" fmla="*/ 233857 w 739407"/>
                <a:gd name="connsiteY24" fmla="*/ 262075 h 284586"/>
                <a:gd name="connsiteX25" fmla="*/ 221637 w 739407"/>
                <a:gd name="connsiteY25" fmla="*/ 280809 h 284586"/>
                <a:gd name="connsiteX26" fmla="*/ 165424 w 739407"/>
                <a:gd name="connsiteY26" fmla="*/ 276736 h 284586"/>
                <a:gd name="connsiteX27" fmla="*/ 41593 w 739407"/>
                <a:gd name="connsiteY27" fmla="*/ 244971 h 284586"/>
                <a:gd name="connsiteX28" fmla="*/ 859 w 739407"/>
                <a:gd name="connsiteY28" fmla="*/ 184699 h 284586"/>
                <a:gd name="connsiteX29" fmla="*/ 68477 w 739407"/>
                <a:gd name="connsiteY29" fmla="*/ 142346 h 284586"/>
                <a:gd name="connsiteX30" fmla="*/ 147501 w 739407"/>
                <a:gd name="connsiteY30" fmla="*/ 161893 h 284586"/>
                <a:gd name="connsiteX31" fmla="*/ 167053 w 739407"/>
                <a:gd name="connsiteY31" fmla="*/ 151305 h 284586"/>
                <a:gd name="connsiteX32" fmla="*/ 193938 w 739407"/>
                <a:gd name="connsiteY32" fmla="*/ 82887 h 284586"/>
                <a:gd name="connsiteX33" fmla="*/ 297402 w 739407"/>
                <a:gd name="connsiteY33" fmla="*/ 4697 h 284586"/>
                <a:gd name="connsiteX34" fmla="*/ 406569 w 739407"/>
                <a:gd name="connsiteY34" fmla="*/ 624 h 284586"/>
                <a:gd name="connsiteX35" fmla="*/ 492110 w 739407"/>
                <a:gd name="connsiteY35" fmla="*/ 16914 h 284586"/>
                <a:gd name="connsiteX36" fmla="*/ 549137 w 739407"/>
                <a:gd name="connsiteY36" fmla="*/ 79630 h 284586"/>
                <a:gd name="connsiteX37" fmla="*/ 574392 w 739407"/>
                <a:gd name="connsiteY37" fmla="*/ 148861 h 284586"/>
                <a:gd name="connsiteX38" fmla="*/ 598833 w 739407"/>
                <a:gd name="connsiteY38" fmla="*/ 160264 h 284586"/>
                <a:gd name="connsiteX39" fmla="*/ 676227 w 739407"/>
                <a:gd name="connsiteY39" fmla="*/ 141531 h 284586"/>
                <a:gd name="connsiteX40" fmla="*/ 738957 w 739407"/>
                <a:gd name="connsiteY40" fmla="*/ 196102 h 28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9407" h="284586">
                  <a:moveTo>
                    <a:pt x="738957" y="196102"/>
                  </a:moveTo>
                  <a:cubicBezTo>
                    <a:pt x="738957" y="217278"/>
                    <a:pt x="721849" y="240899"/>
                    <a:pt x="701482" y="245785"/>
                  </a:cubicBezTo>
                  <a:cubicBezTo>
                    <a:pt x="648528" y="258817"/>
                    <a:pt x="595574" y="271035"/>
                    <a:pt x="541805" y="283252"/>
                  </a:cubicBezTo>
                  <a:cubicBezTo>
                    <a:pt x="534473" y="284881"/>
                    <a:pt x="525512" y="285696"/>
                    <a:pt x="518994" y="281623"/>
                  </a:cubicBezTo>
                  <a:cubicBezTo>
                    <a:pt x="512477" y="277551"/>
                    <a:pt x="505959" y="268591"/>
                    <a:pt x="506774" y="262075"/>
                  </a:cubicBezTo>
                  <a:cubicBezTo>
                    <a:pt x="507589" y="256374"/>
                    <a:pt x="516550" y="247414"/>
                    <a:pt x="523068" y="245785"/>
                  </a:cubicBezTo>
                  <a:cubicBezTo>
                    <a:pt x="576022" y="233568"/>
                    <a:pt x="628161" y="222980"/>
                    <a:pt x="681115" y="212392"/>
                  </a:cubicBezTo>
                  <a:cubicBezTo>
                    <a:pt x="686003" y="211577"/>
                    <a:pt x="691706" y="208319"/>
                    <a:pt x="694965" y="205061"/>
                  </a:cubicBezTo>
                  <a:cubicBezTo>
                    <a:pt x="698223" y="200988"/>
                    <a:pt x="701482" y="193658"/>
                    <a:pt x="700667" y="189586"/>
                  </a:cubicBezTo>
                  <a:cubicBezTo>
                    <a:pt x="699853" y="185513"/>
                    <a:pt x="691706" y="180626"/>
                    <a:pt x="687632" y="181441"/>
                  </a:cubicBezTo>
                  <a:cubicBezTo>
                    <a:pt x="665636" y="184699"/>
                    <a:pt x="644455" y="188771"/>
                    <a:pt x="623273" y="193658"/>
                  </a:cubicBezTo>
                  <a:cubicBezTo>
                    <a:pt x="609423" y="196916"/>
                    <a:pt x="596389" y="201803"/>
                    <a:pt x="583354" y="205061"/>
                  </a:cubicBezTo>
                  <a:cubicBezTo>
                    <a:pt x="556469" y="211577"/>
                    <a:pt x="557284" y="211577"/>
                    <a:pt x="547508" y="184699"/>
                  </a:cubicBezTo>
                  <a:cubicBezTo>
                    <a:pt x="536102" y="154563"/>
                    <a:pt x="523882" y="125241"/>
                    <a:pt x="513291" y="95105"/>
                  </a:cubicBezTo>
                  <a:cubicBezTo>
                    <a:pt x="499442" y="55195"/>
                    <a:pt x="468484" y="43792"/>
                    <a:pt x="431824" y="42978"/>
                  </a:cubicBezTo>
                  <a:cubicBezTo>
                    <a:pt x="391090" y="41349"/>
                    <a:pt x="349541" y="39720"/>
                    <a:pt x="308807" y="42978"/>
                  </a:cubicBezTo>
                  <a:cubicBezTo>
                    <a:pt x="266444" y="46235"/>
                    <a:pt x="242004" y="49494"/>
                    <a:pt x="223266" y="104065"/>
                  </a:cubicBezTo>
                  <a:cubicBezTo>
                    <a:pt x="212675" y="135829"/>
                    <a:pt x="200455" y="166780"/>
                    <a:pt x="189050" y="197731"/>
                  </a:cubicBezTo>
                  <a:cubicBezTo>
                    <a:pt x="185791" y="206690"/>
                    <a:pt x="180088" y="210762"/>
                    <a:pt x="169497" y="207505"/>
                  </a:cubicBezTo>
                  <a:cubicBezTo>
                    <a:pt x="136910" y="198545"/>
                    <a:pt x="103508" y="190400"/>
                    <a:pt x="70921" y="182255"/>
                  </a:cubicBezTo>
                  <a:cubicBezTo>
                    <a:pt x="64404" y="180626"/>
                    <a:pt x="57072" y="178998"/>
                    <a:pt x="51369" y="180626"/>
                  </a:cubicBezTo>
                  <a:cubicBezTo>
                    <a:pt x="45666" y="182255"/>
                    <a:pt x="39149" y="188771"/>
                    <a:pt x="37519" y="194473"/>
                  </a:cubicBezTo>
                  <a:cubicBezTo>
                    <a:pt x="36705" y="197731"/>
                    <a:pt x="44037" y="206690"/>
                    <a:pt x="48925" y="208319"/>
                  </a:cubicBezTo>
                  <a:cubicBezTo>
                    <a:pt x="105138" y="221351"/>
                    <a:pt x="162165" y="232754"/>
                    <a:pt x="218378" y="245785"/>
                  </a:cubicBezTo>
                  <a:cubicBezTo>
                    <a:pt x="224895" y="247414"/>
                    <a:pt x="233857" y="256374"/>
                    <a:pt x="233857" y="262075"/>
                  </a:cubicBezTo>
                  <a:cubicBezTo>
                    <a:pt x="234671" y="268591"/>
                    <a:pt x="226525" y="280809"/>
                    <a:pt x="221637" y="280809"/>
                  </a:cubicBezTo>
                  <a:cubicBezTo>
                    <a:pt x="202899" y="281623"/>
                    <a:pt x="183347" y="281623"/>
                    <a:pt x="165424" y="276736"/>
                  </a:cubicBezTo>
                  <a:cubicBezTo>
                    <a:pt x="123875" y="267777"/>
                    <a:pt x="83142" y="254745"/>
                    <a:pt x="41593" y="244971"/>
                  </a:cubicBezTo>
                  <a:cubicBezTo>
                    <a:pt x="12264" y="237640"/>
                    <a:pt x="-4029" y="203432"/>
                    <a:pt x="859" y="184699"/>
                  </a:cubicBezTo>
                  <a:cubicBezTo>
                    <a:pt x="9820" y="151305"/>
                    <a:pt x="36705" y="135015"/>
                    <a:pt x="68477" y="142346"/>
                  </a:cubicBezTo>
                  <a:cubicBezTo>
                    <a:pt x="94547" y="148861"/>
                    <a:pt x="121431" y="155377"/>
                    <a:pt x="147501" y="161893"/>
                  </a:cubicBezTo>
                  <a:cubicBezTo>
                    <a:pt x="157277" y="164336"/>
                    <a:pt x="162980" y="162708"/>
                    <a:pt x="167053" y="151305"/>
                  </a:cubicBezTo>
                  <a:cubicBezTo>
                    <a:pt x="175200" y="127684"/>
                    <a:pt x="186605" y="105694"/>
                    <a:pt x="193938" y="82887"/>
                  </a:cubicBezTo>
                  <a:cubicBezTo>
                    <a:pt x="209417" y="31575"/>
                    <a:pt x="248521" y="10398"/>
                    <a:pt x="297402" y="4697"/>
                  </a:cubicBezTo>
                  <a:cubicBezTo>
                    <a:pt x="333248" y="624"/>
                    <a:pt x="370723" y="-1005"/>
                    <a:pt x="406569" y="624"/>
                  </a:cubicBezTo>
                  <a:cubicBezTo>
                    <a:pt x="435082" y="2253"/>
                    <a:pt x="464411" y="8769"/>
                    <a:pt x="492110" y="16914"/>
                  </a:cubicBezTo>
                  <a:cubicBezTo>
                    <a:pt x="522253" y="25873"/>
                    <a:pt x="538546" y="51123"/>
                    <a:pt x="549137" y="79630"/>
                  </a:cubicBezTo>
                  <a:cubicBezTo>
                    <a:pt x="557284" y="102435"/>
                    <a:pt x="566245" y="126056"/>
                    <a:pt x="574392" y="148861"/>
                  </a:cubicBezTo>
                  <a:cubicBezTo>
                    <a:pt x="578466" y="160264"/>
                    <a:pt x="584983" y="165151"/>
                    <a:pt x="598833" y="160264"/>
                  </a:cubicBezTo>
                  <a:cubicBezTo>
                    <a:pt x="624088" y="152119"/>
                    <a:pt x="650972" y="149676"/>
                    <a:pt x="676227" y="141531"/>
                  </a:cubicBezTo>
                  <a:cubicBezTo>
                    <a:pt x="707999" y="133386"/>
                    <a:pt x="743845" y="162708"/>
                    <a:pt x="738957" y="196102"/>
                  </a:cubicBezTo>
                  <a:close/>
                </a:path>
              </a:pathLst>
            </a:custGeom>
            <a:grp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292D0A6-0356-8848-A0A5-23A4E005A0F2}"/>
                </a:ext>
              </a:extLst>
            </p:cNvPr>
            <p:cNvSpPr/>
            <p:nvPr/>
          </p:nvSpPr>
          <p:spPr>
            <a:xfrm>
              <a:off x="7359524" y="4024391"/>
              <a:ext cx="200745" cy="202807"/>
            </a:xfrm>
            <a:custGeom>
              <a:avLst/>
              <a:gdLst>
                <a:gd name="connsiteX0" fmla="*/ 200452 w 200745"/>
                <a:gd name="connsiteY0" fmla="*/ 102626 h 202807"/>
                <a:gd name="connsiteX1" fmla="*/ 100246 w 200745"/>
                <a:gd name="connsiteY1" fmla="*/ 202808 h 202807"/>
                <a:gd name="connsiteX2" fmla="*/ 41 w 200745"/>
                <a:gd name="connsiteY2" fmla="*/ 99368 h 202807"/>
                <a:gd name="connsiteX3" fmla="*/ 101876 w 200745"/>
                <a:gd name="connsiteY3" fmla="*/ 0 h 202807"/>
                <a:gd name="connsiteX4" fmla="*/ 200452 w 200745"/>
                <a:gd name="connsiteY4" fmla="*/ 102626 h 202807"/>
                <a:gd name="connsiteX5" fmla="*/ 99432 w 200745"/>
                <a:gd name="connsiteY5" fmla="*/ 163712 h 202807"/>
                <a:gd name="connsiteX6" fmla="*/ 163791 w 200745"/>
                <a:gd name="connsiteY6" fmla="*/ 102626 h 202807"/>
                <a:gd name="connsiteX7" fmla="*/ 101876 w 200745"/>
                <a:gd name="connsiteY7" fmla="*/ 38281 h 202807"/>
                <a:gd name="connsiteX8" fmla="*/ 37516 w 200745"/>
                <a:gd name="connsiteY8" fmla="*/ 103440 h 202807"/>
                <a:gd name="connsiteX9" fmla="*/ 99432 w 200745"/>
                <a:gd name="connsiteY9" fmla="*/ 163712 h 20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45" h="202807">
                  <a:moveTo>
                    <a:pt x="200452" y="102626"/>
                  </a:moveTo>
                  <a:cubicBezTo>
                    <a:pt x="200452" y="162898"/>
                    <a:pt x="154015" y="202808"/>
                    <a:pt x="100246" y="202808"/>
                  </a:cubicBezTo>
                  <a:cubicBezTo>
                    <a:pt x="45663" y="202808"/>
                    <a:pt x="-1589" y="157197"/>
                    <a:pt x="41" y="99368"/>
                  </a:cubicBezTo>
                  <a:cubicBezTo>
                    <a:pt x="1670" y="47240"/>
                    <a:pt x="44848" y="0"/>
                    <a:pt x="101876" y="0"/>
                  </a:cubicBezTo>
                  <a:cubicBezTo>
                    <a:pt x="148312" y="0"/>
                    <a:pt x="205340" y="45611"/>
                    <a:pt x="200452" y="102626"/>
                  </a:cubicBezTo>
                  <a:close/>
                  <a:moveTo>
                    <a:pt x="99432" y="163712"/>
                  </a:moveTo>
                  <a:cubicBezTo>
                    <a:pt x="131204" y="168599"/>
                    <a:pt x="164606" y="139278"/>
                    <a:pt x="163791" y="102626"/>
                  </a:cubicBezTo>
                  <a:cubicBezTo>
                    <a:pt x="162977" y="68417"/>
                    <a:pt x="134463" y="37467"/>
                    <a:pt x="101876" y="38281"/>
                  </a:cubicBezTo>
                  <a:cubicBezTo>
                    <a:pt x="63586" y="39095"/>
                    <a:pt x="36701" y="67603"/>
                    <a:pt x="37516" y="103440"/>
                  </a:cubicBezTo>
                  <a:cubicBezTo>
                    <a:pt x="37516" y="138463"/>
                    <a:pt x="62771" y="163712"/>
                    <a:pt x="99432" y="163712"/>
                  </a:cubicBezTo>
                  <a:close/>
                </a:path>
              </a:pathLst>
            </a:custGeom>
            <a:grpFill/>
            <a:ln w="8132"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0D75EEA3-D055-5A4E-A2BA-950326DA64E8}"/>
              </a:ext>
            </a:extLst>
          </p:cNvPr>
          <p:cNvGrpSpPr/>
          <p:nvPr/>
        </p:nvGrpSpPr>
        <p:grpSpPr>
          <a:xfrm>
            <a:off x="7638162" y="2202442"/>
            <a:ext cx="934091" cy="1089338"/>
            <a:chOff x="5860435" y="4160004"/>
            <a:chExt cx="934091" cy="1089338"/>
          </a:xfrm>
          <a:solidFill>
            <a:srgbClr val="93C23D"/>
          </a:solidFill>
        </p:grpSpPr>
        <p:sp>
          <p:nvSpPr>
            <p:cNvPr id="25" name="Freeform 24">
              <a:extLst>
                <a:ext uri="{FF2B5EF4-FFF2-40B4-BE49-F238E27FC236}">
                  <a16:creationId xmlns:a16="http://schemas.microsoft.com/office/drawing/2014/main" id="{84472233-C2A9-BC4B-9475-5387F82FCC94}"/>
                </a:ext>
              </a:extLst>
            </p:cNvPr>
            <p:cNvSpPr/>
            <p:nvPr/>
          </p:nvSpPr>
          <p:spPr>
            <a:xfrm>
              <a:off x="5887428" y="4160004"/>
              <a:ext cx="907098" cy="1089338"/>
            </a:xfrm>
            <a:custGeom>
              <a:avLst/>
              <a:gdLst>
                <a:gd name="connsiteX0" fmla="*/ 672938 w 907098"/>
                <a:gd name="connsiteY0" fmla="*/ 580324 h 1089338"/>
                <a:gd name="connsiteX1" fmla="*/ 668050 w 907098"/>
                <a:gd name="connsiteY1" fmla="*/ 447562 h 1089338"/>
                <a:gd name="connsiteX2" fmla="*/ 694934 w 907098"/>
                <a:gd name="connsiteY2" fmla="*/ 401950 h 1089338"/>
                <a:gd name="connsiteX3" fmla="*/ 761738 w 907098"/>
                <a:gd name="connsiteY3" fmla="*/ 315615 h 1089338"/>
                <a:gd name="connsiteX4" fmla="*/ 648497 w 907098"/>
                <a:gd name="connsiteY4" fmla="*/ 281406 h 1089338"/>
                <a:gd name="connsiteX5" fmla="*/ 597987 w 907098"/>
                <a:gd name="connsiteY5" fmla="*/ 245569 h 1089338"/>
                <a:gd name="connsiteX6" fmla="*/ 531184 w 907098"/>
                <a:gd name="connsiteY6" fmla="*/ 147015 h 1089338"/>
                <a:gd name="connsiteX7" fmla="*/ 448901 w 907098"/>
                <a:gd name="connsiteY7" fmla="*/ 261044 h 1089338"/>
                <a:gd name="connsiteX8" fmla="*/ 395132 w 907098"/>
                <a:gd name="connsiteY8" fmla="*/ 283035 h 1089338"/>
                <a:gd name="connsiteX9" fmla="*/ 378839 w 907098"/>
                <a:gd name="connsiteY9" fmla="*/ 266745 h 1089338"/>
                <a:gd name="connsiteX10" fmla="*/ 396762 w 907098"/>
                <a:gd name="connsiteY10" fmla="*/ 244754 h 1089338"/>
                <a:gd name="connsiteX11" fmla="*/ 432608 w 907098"/>
                <a:gd name="connsiteY11" fmla="*/ 219505 h 1089338"/>
                <a:gd name="connsiteX12" fmla="*/ 507558 w 907098"/>
                <a:gd name="connsiteY12" fmla="*/ 108734 h 1089338"/>
                <a:gd name="connsiteX13" fmla="*/ 552365 w 907098"/>
                <a:gd name="connsiteY13" fmla="*/ 109549 h 1089338"/>
                <a:gd name="connsiteX14" fmla="*/ 623242 w 907098"/>
                <a:gd name="connsiteY14" fmla="*/ 215433 h 1089338"/>
                <a:gd name="connsiteX15" fmla="*/ 686787 w 907098"/>
                <a:gd name="connsiteY15" fmla="*/ 251270 h 1089338"/>
                <a:gd name="connsiteX16" fmla="*/ 799213 w 907098"/>
                <a:gd name="connsiteY16" fmla="*/ 284664 h 1089338"/>
                <a:gd name="connsiteX17" fmla="*/ 819580 w 907098"/>
                <a:gd name="connsiteY17" fmla="*/ 303397 h 1089338"/>
                <a:gd name="connsiteX18" fmla="*/ 749517 w 907098"/>
                <a:gd name="connsiteY18" fmla="*/ 395434 h 1089338"/>
                <a:gd name="connsiteX19" fmla="*/ 716930 w 907098"/>
                <a:gd name="connsiteY19" fmla="*/ 438602 h 1089338"/>
                <a:gd name="connsiteX20" fmla="*/ 711228 w 907098"/>
                <a:gd name="connsiteY20" fmla="*/ 469553 h 1089338"/>
                <a:gd name="connsiteX21" fmla="*/ 716116 w 907098"/>
                <a:gd name="connsiteY21" fmla="*/ 612089 h 1089338"/>
                <a:gd name="connsiteX22" fmla="*/ 686787 w 907098"/>
                <a:gd name="connsiteY22" fmla="*/ 632451 h 1089338"/>
                <a:gd name="connsiteX23" fmla="*/ 639536 w 907098"/>
                <a:gd name="connsiteY23" fmla="*/ 617790 h 1089338"/>
                <a:gd name="connsiteX24" fmla="*/ 639536 w 907098"/>
                <a:gd name="connsiteY24" fmla="*/ 641410 h 1089338"/>
                <a:gd name="connsiteX25" fmla="*/ 736482 w 907098"/>
                <a:gd name="connsiteY25" fmla="*/ 676433 h 1089338"/>
                <a:gd name="connsiteX26" fmla="*/ 736482 w 907098"/>
                <a:gd name="connsiteY26" fmla="*/ 602315 h 1089338"/>
                <a:gd name="connsiteX27" fmla="*/ 756849 w 907098"/>
                <a:gd name="connsiteY27" fmla="*/ 577066 h 1089338"/>
                <a:gd name="connsiteX28" fmla="*/ 778031 w 907098"/>
                <a:gd name="connsiteY28" fmla="*/ 601500 h 1089338"/>
                <a:gd name="connsiteX29" fmla="*/ 782105 w 907098"/>
                <a:gd name="connsiteY29" fmla="*/ 666659 h 1089338"/>
                <a:gd name="connsiteX30" fmla="*/ 716930 w 907098"/>
                <a:gd name="connsiteY30" fmla="*/ 712271 h 1089338"/>
                <a:gd name="connsiteX31" fmla="*/ 679455 w 907098"/>
                <a:gd name="connsiteY31" fmla="*/ 700054 h 1089338"/>
                <a:gd name="connsiteX32" fmla="*/ 640351 w 907098"/>
                <a:gd name="connsiteY32" fmla="*/ 685393 h 1089338"/>
                <a:gd name="connsiteX33" fmla="*/ 583323 w 907098"/>
                <a:gd name="connsiteY33" fmla="*/ 796978 h 1089338"/>
                <a:gd name="connsiteX34" fmla="*/ 549107 w 907098"/>
                <a:gd name="connsiteY34" fmla="*/ 879241 h 1089338"/>
                <a:gd name="connsiteX35" fmla="*/ 549921 w 907098"/>
                <a:gd name="connsiteY35" fmla="*/ 1060058 h 1089338"/>
                <a:gd name="connsiteX36" fmla="*/ 545848 w 907098"/>
                <a:gd name="connsiteY36" fmla="*/ 1088565 h 1089338"/>
                <a:gd name="connsiteX37" fmla="*/ 509187 w 907098"/>
                <a:gd name="connsiteY37" fmla="*/ 1057614 h 1089338"/>
                <a:gd name="connsiteX38" fmla="*/ 508373 w 907098"/>
                <a:gd name="connsiteY38" fmla="*/ 843404 h 1089338"/>
                <a:gd name="connsiteX39" fmla="*/ 526296 w 907098"/>
                <a:gd name="connsiteY39" fmla="*/ 801050 h 1089338"/>
                <a:gd name="connsiteX40" fmla="*/ 581694 w 907098"/>
                <a:gd name="connsiteY40" fmla="*/ 737520 h 1089338"/>
                <a:gd name="connsiteX41" fmla="*/ 597173 w 907098"/>
                <a:gd name="connsiteY41" fmla="*/ 676433 h 1089338"/>
                <a:gd name="connsiteX42" fmla="*/ 518964 w 907098"/>
                <a:gd name="connsiteY42" fmla="*/ 665845 h 1089338"/>
                <a:gd name="connsiteX43" fmla="*/ 503485 w 907098"/>
                <a:gd name="connsiteY43" fmla="*/ 666659 h 1089338"/>
                <a:gd name="connsiteX44" fmla="*/ 398391 w 907098"/>
                <a:gd name="connsiteY44" fmla="*/ 657700 h 1089338"/>
                <a:gd name="connsiteX45" fmla="*/ 334032 w 907098"/>
                <a:gd name="connsiteY45" fmla="*/ 682135 h 1089338"/>
                <a:gd name="connsiteX46" fmla="*/ 303889 w 907098"/>
                <a:gd name="connsiteY46" fmla="*/ 673176 h 1089338"/>
                <a:gd name="connsiteX47" fmla="*/ 276189 w 907098"/>
                <a:gd name="connsiteY47" fmla="*/ 674804 h 1089338"/>
                <a:gd name="connsiteX48" fmla="*/ 338105 w 907098"/>
                <a:gd name="connsiteY48" fmla="*/ 773358 h 1089338"/>
                <a:gd name="connsiteX49" fmla="*/ 329958 w 907098"/>
                <a:gd name="connsiteY49" fmla="*/ 805937 h 1089338"/>
                <a:gd name="connsiteX50" fmla="*/ 303074 w 907098"/>
                <a:gd name="connsiteY50" fmla="*/ 792905 h 1089338"/>
                <a:gd name="connsiteX51" fmla="*/ 228123 w 907098"/>
                <a:gd name="connsiteY51" fmla="*/ 698425 h 1089338"/>
                <a:gd name="connsiteX52" fmla="*/ 157247 w 907098"/>
                <a:gd name="connsiteY52" fmla="*/ 673990 h 1089338"/>
                <a:gd name="connsiteX53" fmla="*/ 134435 w 907098"/>
                <a:gd name="connsiteY53" fmla="*/ 661773 h 1089338"/>
                <a:gd name="connsiteX54" fmla="*/ 142582 w 907098"/>
                <a:gd name="connsiteY54" fmla="*/ 634895 h 1089338"/>
                <a:gd name="connsiteX55" fmla="*/ 251749 w 907098"/>
                <a:gd name="connsiteY55" fmla="*/ 524938 h 1089338"/>
                <a:gd name="connsiteX56" fmla="*/ 262340 w 907098"/>
                <a:gd name="connsiteY56" fmla="*/ 458150 h 1089338"/>
                <a:gd name="connsiteX57" fmla="*/ 198795 w 907098"/>
                <a:gd name="connsiteY57" fmla="*/ 449191 h 1089338"/>
                <a:gd name="connsiteX58" fmla="*/ 62744 w 907098"/>
                <a:gd name="connsiteY58" fmla="*/ 586025 h 1089338"/>
                <a:gd name="connsiteX59" fmla="*/ 80667 w 907098"/>
                <a:gd name="connsiteY59" fmla="*/ 738335 h 1089338"/>
                <a:gd name="connsiteX60" fmla="*/ 105922 w 907098"/>
                <a:gd name="connsiteY60" fmla="*/ 766027 h 1089338"/>
                <a:gd name="connsiteX61" fmla="*/ 101848 w 907098"/>
                <a:gd name="connsiteY61" fmla="*/ 788018 h 1089338"/>
                <a:gd name="connsiteX62" fmla="*/ 79852 w 907098"/>
                <a:gd name="connsiteY62" fmla="*/ 790462 h 1089338"/>
                <a:gd name="connsiteX63" fmla="*/ 14 w 907098"/>
                <a:gd name="connsiteY63" fmla="*/ 648741 h 1089338"/>
                <a:gd name="connsiteX64" fmla="*/ 43192 w 907098"/>
                <a:gd name="connsiteY64" fmla="*/ 546115 h 1089338"/>
                <a:gd name="connsiteX65" fmla="*/ 124660 w 907098"/>
                <a:gd name="connsiteY65" fmla="*/ 463852 h 1089338"/>
                <a:gd name="connsiteX66" fmla="*/ 136880 w 907098"/>
                <a:gd name="connsiteY66" fmla="*/ 437788 h 1089338"/>
                <a:gd name="connsiteX67" fmla="*/ 186575 w 907098"/>
                <a:gd name="connsiteY67" fmla="*/ 349008 h 1089338"/>
                <a:gd name="connsiteX68" fmla="*/ 190648 w 907098"/>
                <a:gd name="connsiteY68" fmla="*/ 343307 h 1089338"/>
                <a:gd name="connsiteX69" fmla="*/ 168652 w 907098"/>
                <a:gd name="connsiteY69" fmla="*/ 314800 h 1089338"/>
                <a:gd name="connsiteX70" fmla="*/ 196351 w 907098"/>
                <a:gd name="connsiteY70" fmla="*/ 237424 h 1089338"/>
                <a:gd name="connsiteX71" fmla="*/ 331588 w 907098"/>
                <a:gd name="connsiteY71" fmla="*/ 199957 h 1089338"/>
                <a:gd name="connsiteX72" fmla="*/ 413870 w 907098"/>
                <a:gd name="connsiteY72" fmla="*/ 137241 h 1089338"/>
                <a:gd name="connsiteX73" fmla="*/ 492894 w 907098"/>
                <a:gd name="connsiteY73" fmla="*/ 17512 h 1089338"/>
                <a:gd name="connsiteX74" fmla="*/ 568659 w 907098"/>
                <a:gd name="connsiteY74" fmla="*/ 19140 h 1089338"/>
                <a:gd name="connsiteX75" fmla="*/ 663976 w 907098"/>
                <a:gd name="connsiteY75" fmla="*/ 162491 h 1089338"/>
                <a:gd name="connsiteX76" fmla="*/ 703081 w 907098"/>
                <a:gd name="connsiteY76" fmla="*/ 190998 h 1089338"/>
                <a:gd name="connsiteX77" fmla="*/ 865202 w 907098"/>
                <a:gd name="connsiteY77" fmla="*/ 237424 h 1089338"/>
                <a:gd name="connsiteX78" fmla="*/ 891271 w 907098"/>
                <a:gd name="connsiteY78" fmla="*/ 317244 h 1089338"/>
                <a:gd name="connsiteX79" fmla="*/ 780475 w 907098"/>
                <a:gd name="connsiteY79" fmla="*/ 460594 h 1089338"/>
                <a:gd name="connsiteX80" fmla="*/ 773143 w 907098"/>
                <a:gd name="connsiteY80" fmla="*/ 485028 h 1089338"/>
                <a:gd name="connsiteX81" fmla="*/ 772329 w 907098"/>
                <a:gd name="connsiteY81" fmla="*/ 523309 h 1089338"/>
                <a:gd name="connsiteX82" fmla="*/ 756849 w 907098"/>
                <a:gd name="connsiteY82" fmla="*/ 537970 h 1089338"/>
                <a:gd name="connsiteX83" fmla="*/ 737297 w 907098"/>
                <a:gd name="connsiteY83" fmla="*/ 526568 h 1089338"/>
                <a:gd name="connsiteX84" fmla="*/ 737297 w 907098"/>
                <a:gd name="connsiteY84" fmla="*/ 455707 h 1089338"/>
                <a:gd name="connsiteX85" fmla="*/ 756849 w 907098"/>
                <a:gd name="connsiteY85" fmla="*/ 427200 h 1089338"/>
                <a:gd name="connsiteX86" fmla="*/ 857870 w 907098"/>
                <a:gd name="connsiteY86" fmla="*/ 297696 h 1089338"/>
                <a:gd name="connsiteX87" fmla="*/ 852167 w 907098"/>
                <a:gd name="connsiteY87" fmla="*/ 276519 h 1089338"/>
                <a:gd name="connsiteX88" fmla="*/ 754406 w 907098"/>
                <a:gd name="connsiteY88" fmla="*/ 250455 h 1089338"/>
                <a:gd name="connsiteX89" fmla="*/ 665606 w 907098"/>
                <a:gd name="connsiteY89" fmla="*/ 223577 h 1089338"/>
                <a:gd name="connsiteX90" fmla="*/ 641980 w 907098"/>
                <a:gd name="connsiteY90" fmla="*/ 200772 h 1089338"/>
                <a:gd name="connsiteX91" fmla="*/ 538516 w 907098"/>
                <a:gd name="connsiteY91" fmla="*/ 48462 h 1089338"/>
                <a:gd name="connsiteX92" fmla="*/ 529554 w 907098"/>
                <a:gd name="connsiteY92" fmla="*/ 37874 h 1089338"/>
                <a:gd name="connsiteX93" fmla="*/ 458677 w 907098"/>
                <a:gd name="connsiteY93" fmla="*/ 138870 h 1089338"/>
                <a:gd name="connsiteX94" fmla="*/ 426090 w 907098"/>
                <a:gd name="connsiteY94" fmla="*/ 188554 h 1089338"/>
                <a:gd name="connsiteX95" fmla="*/ 356028 w 907098"/>
                <a:gd name="connsiteY95" fmla="*/ 234166 h 1089338"/>
                <a:gd name="connsiteX96" fmla="*/ 259081 w 907098"/>
                <a:gd name="connsiteY96" fmla="*/ 261859 h 1089338"/>
                <a:gd name="connsiteX97" fmla="*/ 193092 w 907098"/>
                <a:gd name="connsiteY97" fmla="*/ 280592 h 1089338"/>
                <a:gd name="connsiteX98" fmla="*/ 285151 w 907098"/>
                <a:gd name="connsiteY98" fmla="*/ 366113 h 1089338"/>
                <a:gd name="connsiteX99" fmla="*/ 255822 w 907098"/>
                <a:gd name="connsiteY99" fmla="*/ 327018 h 1089338"/>
                <a:gd name="connsiteX100" fmla="*/ 266413 w 907098"/>
                <a:gd name="connsiteY100" fmla="*/ 285478 h 1089338"/>
                <a:gd name="connsiteX101" fmla="*/ 316109 w 907098"/>
                <a:gd name="connsiteY101" fmla="*/ 270818 h 1089338"/>
                <a:gd name="connsiteX102" fmla="*/ 339734 w 907098"/>
                <a:gd name="connsiteY102" fmla="*/ 285478 h 1089338"/>
                <a:gd name="connsiteX103" fmla="*/ 320997 w 907098"/>
                <a:gd name="connsiteY103" fmla="*/ 310728 h 1089338"/>
                <a:gd name="connsiteX104" fmla="*/ 299001 w 907098"/>
                <a:gd name="connsiteY104" fmla="*/ 318058 h 1089338"/>
                <a:gd name="connsiteX105" fmla="*/ 338920 w 907098"/>
                <a:gd name="connsiteY105" fmla="*/ 339235 h 1089338"/>
                <a:gd name="connsiteX106" fmla="*/ 401650 w 907098"/>
                <a:gd name="connsiteY106" fmla="*/ 370186 h 1089338"/>
                <a:gd name="connsiteX107" fmla="*/ 521408 w 907098"/>
                <a:gd name="connsiteY107" fmla="*/ 388104 h 1089338"/>
                <a:gd name="connsiteX108" fmla="*/ 604505 w 907098"/>
                <a:gd name="connsiteY108" fmla="*/ 388104 h 1089338"/>
                <a:gd name="connsiteX109" fmla="*/ 636277 w 907098"/>
                <a:gd name="connsiteY109" fmla="*/ 447562 h 1089338"/>
                <a:gd name="connsiteX110" fmla="*/ 636277 w 907098"/>
                <a:gd name="connsiteY110" fmla="*/ 553446 h 1089338"/>
                <a:gd name="connsiteX111" fmla="*/ 672938 w 907098"/>
                <a:gd name="connsiteY111" fmla="*/ 580324 h 1089338"/>
                <a:gd name="connsiteX112" fmla="*/ 377210 w 907098"/>
                <a:gd name="connsiteY112" fmla="*/ 509463 h 1089338"/>
                <a:gd name="connsiteX113" fmla="*/ 377210 w 907098"/>
                <a:gd name="connsiteY113" fmla="*/ 411724 h 1089338"/>
                <a:gd name="connsiteX114" fmla="*/ 352769 w 907098"/>
                <a:gd name="connsiteY114" fmla="*/ 379145 h 1089338"/>
                <a:gd name="connsiteX115" fmla="*/ 319368 w 907098"/>
                <a:gd name="connsiteY115" fmla="*/ 382403 h 1089338"/>
                <a:gd name="connsiteX116" fmla="*/ 302259 w 907098"/>
                <a:gd name="connsiteY116" fmla="*/ 446747 h 1089338"/>
                <a:gd name="connsiteX117" fmla="*/ 308777 w 907098"/>
                <a:gd name="connsiteY117" fmla="*/ 491544 h 1089338"/>
                <a:gd name="connsiteX118" fmla="*/ 299001 w 907098"/>
                <a:gd name="connsiteY118" fmla="*/ 601500 h 1089338"/>
                <a:gd name="connsiteX119" fmla="*/ 339734 w 907098"/>
                <a:gd name="connsiteY119" fmla="*/ 643854 h 1089338"/>
                <a:gd name="connsiteX120" fmla="*/ 376395 w 907098"/>
                <a:gd name="connsiteY120" fmla="*/ 602315 h 1089338"/>
                <a:gd name="connsiteX121" fmla="*/ 377210 w 907098"/>
                <a:gd name="connsiteY121" fmla="*/ 509463 h 1089338"/>
                <a:gd name="connsiteX122" fmla="*/ 491265 w 907098"/>
                <a:gd name="connsiteY122" fmla="*/ 515165 h 1089338"/>
                <a:gd name="connsiteX123" fmla="*/ 491265 w 907098"/>
                <a:gd name="connsiteY123" fmla="*/ 429643 h 1089338"/>
                <a:gd name="connsiteX124" fmla="*/ 457048 w 907098"/>
                <a:gd name="connsiteY124" fmla="*/ 390548 h 1089338"/>
                <a:gd name="connsiteX125" fmla="*/ 418758 w 907098"/>
                <a:gd name="connsiteY125" fmla="*/ 428014 h 1089338"/>
                <a:gd name="connsiteX126" fmla="*/ 418758 w 907098"/>
                <a:gd name="connsiteY126" fmla="*/ 603129 h 1089338"/>
                <a:gd name="connsiteX127" fmla="*/ 455419 w 907098"/>
                <a:gd name="connsiteY127" fmla="*/ 643039 h 1089338"/>
                <a:gd name="connsiteX128" fmla="*/ 492079 w 907098"/>
                <a:gd name="connsiteY128" fmla="*/ 602315 h 1089338"/>
                <a:gd name="connsiteX129" fmla="*/ 491265 w 907098"/>
                <a:gd name="connsiteY129" fmla="*/ 515165 h 1089338"/>
                <a:gd name="connsiteX130" fmla="*/ 597173 w 907098"/>
                <a:gd name="connsiteY130" fmla="*/ 526568 h 1089338"/>
                <a:gd name="connsiteX131" fmla="*/ 597173 w 907098"/>
                <a:gd name="connsiteY131" fmla="*/ 447562 h 1089338"/>
                <a:gd name="connsiteX132" fmla="*/ 553995 w 907098"/>
                <a:gd name="connsiteY132" fmla="*/ 415797 h 1089338"/>
                <a:gd name="connsiteX133" fmla="*/ 532813 w 907098"/>
                <a:gd name="connsiteY133" fmla="*/ 450820 h 1089338"/>
                <a:gd name="connsiteX134" fmla="*/ 532813 w 907098"/>
                <a:gd name="connsiteY134" fmla="*/ 601500 h 1089338"/>
                <a:gd name="connsiteX135" fmla="*/ 536886 w 907098"/>
                <a:gd name="connsiteY135" fmla="*/ 621048 h 1089338"/>
                <a:gd name="connsiteX136" fmla="*/ 571918 w 907098"/>
                <a:gd name="connsiteY136" fmla="*/ 640596 h 1089338"/>
                <a:gd name="connsiteX137" fmla="*/ 597987 w 907098"/>
                <a:gd name="connsiteY137" fmla="*/ 601500 h 1089338"/>
                <a:gd name="connsiteX138" fmla="*/ 597173 w 907098"/>
                <a:gd name="connsiteY138" fmla="*/ 526568 h 1089338"/>
                <a:gd name="connsiteX139" fmla="*/ 191463 w 907098"/>
                <a:gd name="connsiteY139" fmla="*/ 635709 h 1089338"/>
                <a:gd name="connsiteX140" fmla="*/ 217533 w 907098"/>
                <a:gd name="connsiteY140" fmla="*/ 645483 h 1089338"/>
                <a:gd name="connsiteX141" fmla="*/ 258267 w 907098"/>
                <a:gd name="connsiteY141" fmla="*/ 622677 h 1089338"/>
                <a:gd name="connsiteX142" fmla="*/ 258267 w 907098"/>
                <a:gd name="connsiteY142" fmla="*/ 571364 h 1089338"/>
                <a:gd name="connsiteX143" fmla="*/ 191463 w 907098"/>
                <a:gd name="connsiteY143" fmla="*/ 635709 h 1089338"/>
                <a:gd name="connsiteX144" fmla="*/ 247676 w 907098"/>
                <a:gd name="connsiteY144" fmla="*/ 395434 h 1089338"/>
                <a:gd name="connsiteX145" fmla="*/ 180872 w 907098"/>
                <a:gd name="connsiteY145" fmla="*/ 405208 h 1089338"/>
                <a:gd name="connsiteX146" fmla="*/ 247676 w 907098"/>
                <a:gd name="connsiteY146" fmla="*/ 395434 h 108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07098" h="1089338">
                  <a:moveTo>
                    <a:pt x="672938" y="580324"/>
                  </a:moveTo>
                  <a:cubicBezTo>
                    <a:pt x="670494" y="534712"/>
                    <a:pt x="665606" y="490730"/>
                    <a:pt x="668050" y="447562"/>
                  </a:cubicBezTo>
                  <a:cubicBezTo>
                    <a:pt x="668864" y="432086"/>
                    <a:pt x="684343" y="416611"/>
                    <a:pt x="694934" y="401950"/>
                  </a:cubicBezTo>
                  <a:cubicBezTo>
                    <a:pt x="716116" y="373443"/>
                    <a:pt x="738927" y="345751"/>
                    <a:pt x="761738" y="315615"/>
                  </a:cubicBezTo>
                  <a:cubicBezTo>
                    <a:pt x="722633" y="303397"/>
                    <a:pt x="685973" y="290366"/>
                    <a:pt x="648497" y="281406"/>
                  </a:cubicBezTo>
                  <a:cubicBezTo>
                    <a:pt x="626501" y="275704"/>
                    <a:pt x="610207" y="265116"/>
                    <a:pt x="597987" y="245569"/>
                  </a:cubicBezTo>
                  <a:cubicBezTo>
                    <a:pt x="576806" y="212989"/>
                    <a:pt x="553995" y="180410"/>
                    <a:pt x="531184" y="147015"/>
                  </a:cubicBezTo>
                  <a:cubicBezTo>
                    <a:pt x="504299" y="186111"/>
                    <a:pt x="479044" y="226021"/>
                    <a:pt x="448901" y="261044"/>
                  </a:cubicBezTo>
                  <a:cubicBezTo>
                    <a:pt x="437496" y="274076"/>
                    <a:pt x="413870" y="278148"/>
                    <a:pt x="395132" y="283035"/>
                  </a:cubicBezTo>
                  <a:cubicBezTo>
                    <a:pt x="391059" y="283849"/>
                    <a:pt x="378024" y="270818"/>
                    <a:pt x="378839" y="266745"/>
                  </a:cubicBezTo>
                  <a:cubicBezTo>
                    <a:pt x="381283" y="257786"/>
                    <a:pt x="389430" y="246383"/>
                    <a:pt x="396762" y="244754"/>
                  </a:cubicBezTo>
                  <a:cubicBezTo>
                    <a:pt x="413870" y="241496"/>
                    <a:pt x="423646" y="233351"/>
                    <a:pt x="432608" y="219505"/>
                  </a:cubicBezTo>
                  <a:cubicBezTo>
                    <a:pt x="457048" y="182038"/>
                    <a:pt x="482303" y="145386"/>
                    <a:pt x="507558" y="108734"/>
                  </a:cubicBezTo>
                  <a:cubicBezTo>
                    <a:pt x="523037" y="86743"/>
                    <a:pt x="536886" y="86743"/>
                    <a:pt x="552365" y="109549"/>
                  </a:cubicBezTo>
                  <a:cubicBezTo>
                    <a:pt x="575991" y="144572"/>
                    <a:pt x="602061" y="178781"/>
                    <a:pt x="623242" y="215433"/>
                  </a:cubicBezTo>
                  <a:cubicBezTo>
                    <a:pt x="638721" y="240681"/>
                    <a:pt x="663161" y="243940"/>
                    <a:pt x="686787" y="251270"/>
                  </a:cubicBezTo>
                  <a:cubicBezTo>
                    <a:pt x="724262" y="263487"/>
                    <a:pt x="761738" y="272447"/>
                    <a:pt x="799213" y="284664"/>
                  </a:cubicBezTo>
                  <a:cubicBezTo>
                    <a:pt x="806545" y="287107"/>
                    <a:pt x="811433" y="296067"/>
                    <a:pt x="819580" y="303397"/>
                  </a:cubicBezTo>
                  <a:cubicBezTo>
                    <a:pt x="795954" y="335163"/>
                    <a:pt x="772329" y="365298"/>
                    <a:pt x="749517" y="395434"/>
                  </a:cubicBezTo>
                  <a:cubicBezTo>
                    <a:pt x="738927" y="410095"/>
                    <a:pt x="725892" y="423127"/>
                    <a:pt x="716930" y="438602"/>
                  </a:cubicBezTo>
                  <a:cubicBezTo>
                    <a:pt x="712042" y="447562"/>
                    <a:pt x="711228" y="458965"/>
                    <a:pt x="711228" y="469553"/>
                  </a:cubicBezTo>
                  <a:cubicBezTo>
                    <a:pt x="712042" y="516794"/>
                    <a:pt x="714486" y="564034"/>
                    <a:pt x="716116" y="612089"/>
                  </a:cubicBezTo>
                  <a:cubicBezTo>
                    <a:pt x="716116" y="625935"/>
                    <a:pt x="701451" y="637338"/>
                    <a:pt x="686787" y="632451"/>
                  </a:cubicBezTo>
                  <a:cubicBezTo>
                    <a:pt x="671308" y="626750"/>
                    <a:pt x="655829" y="622677"/>
                    <a:pt x="639536" y="617790"/>
                  </a:cubicBezTo>
                  <a:cubicBezTo>
                    <a:pt x="639536" y="625121"/>
                    <a:pt x="639536" y="632451"/>
                    <a:pt x="639536" y="641410"/>
                  </a:cubicBezTo>
                  <a:cubicBezTo>
                    <a:pt x="671308" y="652813"/>
                    <a:pt x="703895" y="664216"/>
                    <a:pt x="736482" y="676433"/>
                  </a:cubicBezTo>
                  <a:cubicBezTo>
                    <a:pt x="736482" y="651184"/>
                    <a:pt x="737297" y="626750"/>
                    <a:pt x="736482" y="602315"/>
                  </a:cubicBezTo>
                  <a:cubicBezTo>
                    <a:pt x="735668" y="586839"/>
                    <a:pt x="745444" y="577880"/>
                    <a:pt x="756849" y="577066"/>
                  </a:cubicBezTo>
                  <a:cubicBezTo>
                    <a:pt x="769884" y="576251"/>
                    <a:pt x="777216" y="587654"/>
                    <a:pt x="778031" y="601500"/>
                  </a:cubicBezTo>
                  <a:cubicBezTo>
                    <a:pt x="779661" y="623491"/>
                    <a:pt x="781290" y="644669"/>
                    <a:pt x="782105" y="666659"/>
                  </a:cubicBezTo>
                  <a:cubicBezTo>
                    <a:pt x="783734" y="702497"/>
                    <a:pt x="749517" y="731818"/>
                    <a:pt x="716930" y="712271"/>
                  </a:cubicBezTo>
                  <a:cubicBezTo>
                    <a:pt x="705525" y="705755"/>
                    <a:pt x="691675" y="704126"/>
                    <a:pt x="679455" y="700054"/>
                  </a:cubicBezTo>
                  <a:cubicBezTo>
                    <a:pt x="667235" y="695981"/>
                    <a:pt x="655015" y="690280"/>
                    <a:pt x="640351" y="685393"/>
                  </a:cubicBezTo>
                  <a:cubicBezTo>
                    <a:pt x="642795" y="734262"/>
                    <a:pt x="613466" y="766027"/>
                    <a:pt x="583323" y="796978"/>
                  </a:cubicBezTo>
                  <a:cubicBezTo>
                    <a:pt x="560512" y="819784"/>
                    <a:pt x="547477" y="844218"/>
                    <a:pt x="549107" y="879241"/>
                  </a:cubicBezTo>
                  <a:cubicBezTo>
                    <a:pt x="552365" y="939513"/>
                    <a:pt x="549921" y="999786"/>
                    <a:pt x="549921" y="1060058"/>
                  </a:cubicBezTo>
                  <a:cubicBezTo>
                    <a:pt x="549921" y="1069832"/>
                    <a:pt x="547477" y="1079606"/>
                    <a:pt x="545848" y="1088565"/>
                  </a:cubicBezTo>
                  <a:cubicBezTo>
                    <a:pt x="510817" y="1091009"/>
                    <a:pt x="509187" y="1089380"/>
                    <a:pt x="509187" y="1057614"/>
                  </a:cubicBezTo>
                  <a:cubicBezTo>
                    <a:pt x="509187" y="985939"/>
                    <a:pt x="510002" y="915079"/>
                    <a:pt x="508373" y="843404"/>
                  </a:cubicBezTo>
                  <a:cubicBezTo>
                    <a:pt x="508373" y="825485"/>
                    <a:pt x="514890" y="813267"/>
                    <a:pt x="526296" y="801050"/>
                  </a:cubicBezTo>
                  <a:cubicBezTo>
                    <a:pt x="545033" y="779874"/>
                    <a:pt x="562956" y="758697"/>
                    <a:pt x="581694" y="737520"/>
                  </a:cubicBezTo>
                  <a:cubicBezTo>
                    <a:pt x="597173" y="719601"/>
                    <a:pt x="599617" y="700054"/>
                    <a:pt x="597173" y="676433"/>
                  </a:cubicBezTo>
                  <a:cubicBezTo>
                    <a:pt x="568659" y="686207"/>
                    <a:pt x="542589" y="683764"/>
                    <a:pt x="518964" y="665845"/>
                  </a:cubicBezTo>
                  <a:cubicBezTo>
                    <a:pt x="515705" y="663402"/>
                    <a:pt x="507558" y="664216"/>
                    <a:pt x="503485" y="666659"/>
                  </a:cubicBezTo>
                  <a:cubicBezTo>
                    <a:pt x="459492" y="690280"/>
                    <a:pt x="437496" y="688651"/>
                    <a:pt x="398391" y="657700"/>
                  </a:cubicBezTo>
                  <a:cubicBezTo>
                    <a:pt x="380468" y="674804"/>
                    <a:pt x="360101" y="686207"/>
                    <a:pt x="334032" y="682135"/>
                  </a:cubicBezTo>
                  <a:cubicBezTo>
                    <a:pt x="323441" y="680506"/>
                    <a:pt x="312035" y="679691"/>
                    <a:pt x="303889" y="673176"/>
                  </a:cubicBezTo>
                  <a:cubicBezTo>
                    <a:pt x="289224" y="661773"/>
                    <a:pt x="281078" y="666659"/>
                    <a:pt x="276189" y="674804"/>
                  </a:cubicBezTo>
                  <a:cubicBezTo>
                    <a:pt x="297371" y="709013"/>
                    <a:pt x="318553" y="740778"/>
                    <a:pt x="338105" y="773358"/>
                  </a:cubicBezTo>
                  <a:cubicBezTo>
                    <a:pt x="344623" y="783946"/>
                    <a:pt x="347067" y="797792"/>
                    <a:pt x="329958" y="805937"/>
                  </a:cubicBezTo>
                  <a:cubicBezTo>
                    <a:pt x="316109" y="812453"/>
                    <a:pt x="308777" y="805937"/>
                    <a:pt x="303074" y="792905"/>
                  </a:cubicBezTo>
                  <a:cubicBezTo>
                    <a:pt x="286780" y="754625"/>
                    <a:pt x="265599" y="717973"/>
                    <a:pt x="228123" y="698425"/>
                  </a:cubicBezTo>
                  <a:cubicBezTo>
                    <a:pt x="206127" y="687022"/>
                    <a:pt x="180872" y="682135"/>
                    <a:pt x="157247" y="673990"/>
                  </a:cubicBezTo>
                  <a:cubicBezTo>
                    <a:pt x="149100" y="670732"/>
                    <a:pt x="136880" y="667474"/>
                    <a:pt x="134435" y="661773"/>
                  </a:cubicBezTo>
                  <a:cubicBezTo>
                    <a:pt x="131992" y="654442"/>
                    <a:pt x="136065" y="641410"/>
                    <a:pt x="142582" y="634895"/>
                  </a:cubicBezTo>
                  <a:cubicBezTo>
                    <a:pt x="178428" y="597428"/>
                    <a:pt x="215089" y="561591"/>
                    <a:pt x="251749" y="524938"/>
                  </a:cubicBezTo>
                  <a:cubicBezTo>
                    <a:pt x="275375" y="501318"/>
                    <a:pt x="273745" y="474440"/>
                    <a:pt x="262340" y="458150"/>
                  </a:cubicBezTo>
                  <a:cubicBezTo>
                    <a:pt x="244417" y="434530"/>
                    <a:pt x="219977" y="428829"/>
                    <a:pt x="198795" y="449191"/>
                  </a:cubicBezTo>
                  <a:cubicBezTo>
                    <a:pt x="151544" y="493173"/>
                    <a:pt x="104293" y="537970"/>
                    <a:pt x="62744" y="586025"/>
                  </a:cubicBezTo>
                  <a:cubicBezTo>
                    <a:pt x="29342" y="625121"/>
                    <a:pt x="35045" y="697610"/>
                    <a:pt x="80667" y="738335"/>
                  </a:cubicBezTo>
                  <a:cubicBezTo>
                    <a:pt x="89628" y="746480"/>
                    <a:pt x="99404" y="755439"/>
                    <a:pt x="105922" y="766027"/>
                  </a:cubicBezTo>
                  <a:cubicBezTo>
                    <a:pt x="109180" y="770914"/>
                    <a:pt x="106736" y="783946"/>
                    <a:pt x="101848" y="788018"/>
                  </a:cubicBezTo>
                  <a:cubicBezTo>
                    <a:pt x="96960" y="792091"/>
                    <a:pt x="83926" y="793720"/>
                    <a:pt x="79852" y="790462"/>
                  </a:cubicBezTo>
                  <a:cubicBezTo>
                    <a:pt x="35045" y="753810"/>
                    <a:pt x="-801" y="710642"/>
                    <a:pt x="14" y="648741"/>
                  </a:cubicBezTo>
                  <a:cubicBezTo>
                    <a:pt x="828" y="609645"/>
                    <a:pt x="15492" y="574622"/>
                    <a:pt x="43192" y="546115"/>
                  </a:cubicBezTo>
                  <a:cubicBezTo>
                    <a:pt x="70076" y="518423"/>
                    <a:pt x="98590" y="491544"/>
                    <a:pt x="124660" y="463852"/>
                  </a:cubicBezTo>
                  <a:cubicBezTo>
                    <a:pt x="131177" y="457336"/>
                    <a:pt x="136880" y="446747"/>
                    <a:pt x="136880" y="437788"/>
                  </a:cubicBezTo>
                  <a:cubicBezTo>
                    <a:pt x="136880" y="398693"/>
                    <a:pt x="148285" y="366113"/>
                    <a:pt x="186575" y="349008"/>
                  </a:cubicBezTo>
                  <a:cubicBezTo>
                    <a:pt x="188204" y="348194"/>
                    <a:pt x="189019" y="345751"/>
                    <a:pt x="190648" y="343307"/>
                  </a:cubicBezTo>
                  <a:cubicBezTo>
                    <a:pt x="183316" y="333533"/>
                    <a:pt x="175984" y="324574"/>
                    <a:pt x="168652" y="314800"/>
                  </a:cubicBezTo>
                  <a:cubicBezTo>
                    <a:pt x="139324" y="276519"/>
                    <a:pt x="158061" y="249641"/>
                    <a:pt x="196351" y="237424"/>
                  </a:cubicBezTo>
                  <a:cubicBezTo>
                    <a:pt x="241158" y="223577"/>
                    <a:pt x="285966" y="208917"/>
                    <a:pt x="331588" y="199957"/>
                  </a:cubicBezTo>
                  <a:cubicBezTo>
                    <a:pt x="370692" y="191812"/>
                    <a:pt x="394318" y="169007"/>
                    <a:pt x="413870" y="137241"/>
                  </a:cubicBezTo>
                  <a:cubicBezTo>
                    <a:pt x="439125" y="96517"/>
                    <a:pt x="467639" y="58236"/>
                    <a:pt x="492894" y="17512"/>
                  </a:cubicBezTo>
                  <a:cubicBezTo>
                    <a:pt x="507558" y="-5294"/>
                    <a:pt x="551551" y="-6923"/>
                    <a:pt x="568659" y="19140"/>
                  </a:cubicBezTo>
                  <a:cubicBezTo>
                    <a:pt x="599617" y="67195"/>
                    <a:pt x="633019" y="113621"/>
                    <a:pt x="663976" y="162491"/>
                  </a:cubicBezTo>
                  <a:cubicBezTo>
                    <a:pt x="673752" y="177966"/>
                    <a:pt x="686787" y="186111"/>
                    <a:pt x="703081" y="190998"/>
                  </a:cubicBezTo>
                  <a:cubicBezTo>
                    <a:pt x="756849" y="207288"/>
                    <a:pt x="811433" y="221134"/>
                    <a:pt x="865202" y="237424"/>
                  </a:cubicBezTo>
                  <a:cubicBezTo>
                    <a:pt x="911638" y="251270"/>
                    <a:pt x="918156" y="284664"/>
                    <a:pt x="891271" y="317244"/>
                  </a:cubicBezTo>
                  <a:cubicBezTo>
                    <a:pt x="852167" y="363670"/>
                    <a:pt x="816321" y="412539"/>
                    <a:pt x="780475" y="460594"/>
                  </a:cubicBezTo>
                  <a:cubicBezTo>
                    <a:pt x="775587" y="467109"/>
                    <a:pt x="773958" y="476069"/>
                    <a:pt x="773143" y="485028"/>
                  </a:cubicBezTo>
                  <a:cubicBezTo>
                    <a:pt x="772329" y="498060"/>
                    <a:pt x="774772" y="511092"/>
                    <a:pt x="772329" y="523309"/>
                  </a:cubicBezTo>
                  <a:cubicBezTo>
                    <a:pt x="771514" y="529011"/>
                    <a:pt x="762552" y="537970"/>
                    <a:pt x="756849" y="537970"/>
                  </a:cubicBezTo>
                  <a:cubicBezTo>
                    <a:pt x="750332" y="537970"/>
                    <a:pt x="738112" y="531454"/>
                    <a:pt x="737297" y="526568"/>
                  </a:cubicBezTo>
                  <a:cubicBezTo>
                    <a:pt x="734853" y="502947"/>
                    <a:pt x="734039" y="478512"/>
                    <a:pt x="737297" y="455707"/>
                  </a:cubicBezTo>
                  <a:cubicBezTo>
                    <a:pt x="738927" y="445119"/>
                    <a:pt x="749517" y="436159"/>
                    <a:pt x="756849" y="427200"/>
                  </a:cubicBezTo>
                  <a:cubicBezTo>
                    <a:pt x="790251" y="384032"/>
                    <a:pt x="823653" y="340049"/>
                    <a:pt x="857870" y="297696"/>
                  </a:cubicBezTo>
                  <a:cubicBezTo>
                    <a:pt x="866016" y="287107"/>
                    <a:pt x="864387" y="279777"/>
                    <a:pt x="852167" y="276519"/>
                  </a:cubicBezTo>
                  <a:cubicBezTo>
                    <a:pt x="819580" y="267560"/>
                    <a:pt x="786993" y="259415"/>
                    <a:pt x="754406" y="250455"/>
                  </a:cubicBezTo>
                  <a:cubicBezTo>
                    <a:pt x="724262" y="242311"/>
                    <a:pt x="694934" y="234166"/>
                    <a:pt x="665606" y="223577"/>
                  </a:cubicBezTo>
                  <a:cubicBezTo>
                    <a:pt x="655829" y="220319"/>
                    <a:pt x="647683" y="209731"/>
                    <a:pt x="641980" y="200772"/>
                  </a:cubicBezTo>
                  <a:cubicBezTo>
                    <a:pt x="606949" y="150273"/>
                    <a:pt x="573547" y="99775"/>
                    <a:pt x="538516" y="48462"/>
                  </a:cubicBezTo>
                  <a:cubicBezTo>
                    <a:pt x="536072" y="45204"/>
                    <a:pt x="533628" y="41946"/>
                    <a:pt x="529554" y="37874"/>
                  </a:cubicBezTo>
                  <a:cubicBezTo>
                    <a:pt x="505114" y="72082"/>
                    <a:pt x="482303" y="105476"/>
                    <a:pt x="458677" y="138870"/>
                  </a:cubicBezTo>
                  <a:cubicBezTo>
                    <a:pt x="447272" y="155160"/>
                    <a:pt x="435052" y="171450"/>
                    <a:pt x="426090" y="188554"/>
                  </a:cubicBezTo>
                  <a:cubicBezTo>
                    <a:pt x="411426" y="218690"/>
                    <a:pt x="385356" y="227650"/>
                    <a:pt x="356028" y="234166"/>
                  </a:cubicBezTo>
                  <a:cubicBezTo>
                    <a:pt x="323441" y="242311"/>
                    <a:pt x="291669" y="252899"/>
                    <a:pt x="259081" y="261859"/>
                  </a:cubicBezTo>
                  <a:cubicBezTo>
                    <a:pt x="238714" y="267560"/>
                    <a:pt x="217533" y="274076"/>
                    <a:pt x="193092" y="280592"/>
                  </a:cubicBezTo>
                  <a:cubicBezTo>
                    <a:pt x="217533" y="316429"/>
                    <a:pt x="236270" y="352267"/>
                    <a:pt x="285151" y="366113"/>
                  </a:cubicBezTo>
                  <a:cubicBezTo>
                    <a:pt x="273745" y="350638"/>
                    <a:pt x="264784" y="338420"/>
                    <a:pt x="255822" y="327018"/>
                  </a:cubicBezTo>
                  <a:cubicBezTo>
                    <a:pt x="239529" y="307470"/>
                    <a:pt x="242788" y="293623"/>
                    <a:pt x="266413" y="285478"/>
                  </a:cubicBezTo>
                  <a:cubicBezTo>
                    <a:pt x="282707" y="279777"/>
                    <a:pt x="299001" y="274890"/>
                    <a:pt x="316109" y="270818"/>
                  </a:cubicBezTo>
                  <a:cubicBezTo>
                    <a:pt x="327514" y="268374"/>
                    <a:pt x="338105" y="271632"/>
                    <a:pt x="339734" y="285478"/>
                  </a:cubicBezTo>
                  <a:cubicBezTo>
                    <a:pt x="341364" y="299325"/>
                    <a:pt x="332402" y="306655"/>
                    <a:pt x="320997" y="310728"/>
                  </a:cubicBezTo>
                  <a:cubicBezTo>
                    <a:pt x="313665" y="313171"/>
                    <a:pt x="306333" y="315615"/>
                    <a:pt x="299001" y="318058"/>
                  </a:cubicBezTo>
                  <a:cubicBezTo>
                    <a:pt x="308777" y="335163"/>
                    <a:pt x="321811" y="341678"/>
                    <a:pt x="338920" y="339235"/>
                  </a:cubicBezTo>
                  <a:cubicBezTo>
                    <a:pt x="366619" y="335163"/>
                    <a:pt x="385356" y="352267"/>
                    <a:pt x="401650" y="370186"/>
                  </a:cubicBezTo>
                  <a:cubicBezTo>
                    <a:pt x="453789" y="342493"/>
                    <a:pt x="483118" y="345751"/>
                    <a:pt x="521408" y="388104"/>
                  </a:cubicBezTo>
                  <a:cubicBezTo>
                    <a:pt x="548292" y="371000"/>
                    <a:pt x="576806" y="369371"/>
                    <a:pt x="604505" y="388104"/>
                  </a:cubicBezTo>
                  <a:cubicBezTo>
                    <a:pt x="624872" y="401950"/>
                    <a:pt x="635462" y="423127"/>
                    <a:pt x="636277" y="447562"/>
                  </a:cubicBezTo>
                  <a:cubicBezTo>
                    <a:pt x="637092" y="482585"/>
                    <a:pt x="636277" y="518423"/>
                    <a:pt x="636277" y="553446"/>
                  </a:cubicBezTo>
                  <a:cubicBezTo>
                    <a:pt x="637907" y="577066"/>
                    <a:pt x="645239" y="582767"/>
                    <a:pt x="672938" y="580324"/>
                  </a:cubicBezTo>
                  <a:close/>
                  <a:moveTo>
                    <a:pt x="377210" y="509463"/>
                  </a:moveTo>
                  <a:cubicBezTo>
                    <a:pt x="377210" y="476883"/>
                    <a:pt x="377210" y="444304"/>
                    <a:pt x="377210" y="411724"/>
                  </a:cubicBezTo>
                  <a:cubicBezTo>
                    <a:pt x="377210" y="394620"/>
                    <a:pt x="367433" y="383217"/>
                    <a:pt x="352769" y="379145"/>
                  </a:cubicBezTo>
                  <a:cubicBezTo>
                    <a:pt x="342993" y="376701"/>
                    <a:pt x="329143" y="377516"/>
                    <a:pt x="319368" y="382403"/>
                  </a:cubicBezTo>
                  <a:cubicBezTo>
                    <a:pt x="298186" y="394620"/>
                    <a:pt x="293298" y="419869"/>
                    <a:pt x="302259" y="446747"/>
                  </a:cubicBezTo>
                  <a:cubicBezTo>
                    <a:pt x="307147" y="460594"/>
                    <a:pt x="312850" y="478512"/>
                    <a:pt x="308777" y="491544"/>
                  </a:cubicBezTo>
                  <a:cubicBezTo>
                    <a:pt x="296556" y="528196"/>
                    <a:pt x="299001" y="564034"/>
                    <a:pt x="299001" y="601500"/>
                  </a:cubicBezTo>
                  <a:cubicBezTo>
                    <a:pt x="299001" y="622677"/>
                    <a:pt x="320182" y="643854"/>
                    <a:pt x="339734" y="643854"/>
                  </a:cubicBezTo>
                  <a:cubicBezTo>
                    <a:pt x="359287" y="643039"/>
                    <a:pt x="376395" y="624306"/>
                    <a:pt x="376395" y="602315"/>
                  </a:cubicBezTo>
                  <a:cubicBezTo>
                    <a:pt x="377210" y="570550"/>
                    <a:pt x="377210" y="539599"/>
                    <a:pt x="377210" y="509463"/>
                  </a:cubicBezTo>
                  <a:close/>
                  <a:moveTo>
                    <a:pt x="491265" y="515165"/>
                  </a:moveTo>
                  <a:cubicBezTo>
                    <a:pt x="491265" y="486657"/>
                    <a:pt x="491265" y="458150"/>
                    <a:pt x="491265" y="429643"/>
                  </a:cubicBezTo>
                  <a:cubicBezTo>
                    <a:pt x="491265" y="407652"/>
                    <a:pt x="476600" y="390548"/>
                    <a:pt x="457048" y="390548"/>
                  </a:cubicBezTo>
                  <a:cubicBezTo>
                    <a:pt x="435866" y="390548"/>
                    <a:pt x="418758" y="406838"/>
                    <a:pt x="418758" y="428014"/>
                  </a:cubicBezTo>
                  <a:cubicBezTo>
                    <a:pt x="418758" y="486657"/>
                    <a:pt x="418758" y="544486"/>
                    <a:pt x="418758" y="603129"/>
                  </a:cubicBezTo>
                  <a:cubicBezTo>
                    <a:pt x="418758" y="621862"/>
                    <a:pt x="439125" y="643039"/>
                    <a:pt x="455419" y="643039"/>
                  </a:cubicBezTo>
                  <a:cubicBezTo>
                    <a:pt x="474971" y="643039"/>
                    <a:pt x="492079" y="625121"/>
                    <a:pt x="492079" y="602315"/>
                  </a:cubicBezTo>
                  <a:cubicBezTo>
                    <a:pt x="491265" y="572993"/>
                    <a:pt x="491265" y="544486"/>
                    <a:pt x="491265" y="515165"/>
                  </a:cubicBezTo>
                  <a:close/>
                  <a:moveTo>
                    <a:pt x="597173" y="526568"/>
                  </a:moveTo>
                  <a:cubicBezTo>
                    <a:pt x="597173" y="499689"/>
                    <a:pt x="597987" y="473626"/>
                    <a:pt x="597173" y="447562"/>
                  </a:cubicBezTo>
                  <a:cubicBezTo>
                    <a:pt x="596358" y="423127"/>
                    <a:pt x="575176" y="409281"/>
                    <a:pt x="553995" y="415797"/>
                  </a:cubicBezTo>
                  <a:cubicBezTo>
                    <a:pt x="536886" y="421498"/>
                    <a:pt x="532813" y="436159"/>
                    <a:pt x="532813" y="450820"/>
                  </a:cubicBezTo>
                  <a:cubicBezTo>
                    <a:pt x="531999" y="501318"/>
                    <a:pt x="531999" y="551002"/>
                    <a:pt x="532813" y="601500"/>
                  </a:cubicBezTo>
                  <a:cubicBezTo>
                    <a:pt x="532813" y="608017"/>
                    <a:pt x="534442" y="614532"/>
                    <a:pt x="536886" y="621048"/>
                  </a:cubicBezTo>
                  <a:cubicBezTo>
                    <a:pt x="540960" y="633265"/>
                    <a:pt x="562956" y="646297"/>
                    <a:pt x="571918" y="640596"/>
                  </a:cubicBezTo>
                  <a:cubicBezTo>
                    <a:pt x="587397" y="632451"/>
                    <a:pt x="598802" y="621048"/>
                    <a:pt x="597987" y="601500"/>
                  </a:cubicBezTo>
                  <a:cubicBezTo>
                    <a:pt x="596358" y="577066"/>
                    <a:pt x="597173" y="551817"/>
                    <a:pt x="597173" y="526568"/>
                  </a:cubicBezTo>
                  <a:close/>
                  <a:moveTo>
                    <a:pt x="191463" y="635709"/>
                  </a:moveTo>
                  <a:cubicBezTo>
                    <a:pt x="202868" y="639781"/>
                    <a:pt x="210201" y="642225"/>
                    <a:pt x="217533" y="645483"/>
                  </a:cubicBezTo>
                  <a:cubicBezTo>
                    <a:pt x="237900" y="655257"/>
                    <a:pt x="256637" y="645483"/>
                    <a:pt x="258267" y="622677"/>
                  </a:cubicBezTo>
                  <a:cubicBezTo>
                    <a:pt x="259081" y="606387"/>
                    <a:pt x="258267" y="589283"/>
                    <a:pt x="258267" y="571364"/>
                  </a:cubicBezTo>
                  <a:cubicBezTo>
                    <a:pt x="236270" y="593355"/>
                    <a:pt x="215903" y="612903"/>
                    <a:pt x="191463" y="635709"/>
                  </a:cubicBezTo>
                  <a:close/>
                  <a:moveTo>
                    <a:pt x="247676" y="395434"/>
                  </a:moveTo>
                  <a:cubicBezTo>
                    <a:pt x="223235" y="371000"/>
                    <a:pt x="193092" y="376701"/>
                    <a:pt x="180872" y="405208"/>
                  </a:cubicBezTo>
                  <a:cubicBezTo>
                    <a:pt x="202054" y="401950"/>
                    <a:pt x="224865" y="398693"/>
                    <a:pt x="247676" y="395434"/>
                  </a:cubicBezTo>
                  <a:close/>
                </a:path>
              </a:pathLst>
            </a:custGeom>
            <a:grpFill/>
            <a:ln w="813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08F115C-FE17-8C4D-AD48-B5ADE28EBCA6}"/>
                </a:ext>
              </a:extLst>
            </p:cNvPr>
            <p:cNvSpPr/>
            <p:nvPr/>
          </p:nvSpPr>
          <p:spPr>
            <a:xfrm>
              <a:off x="6180726" y="5019665"/>
              <a:ext cx="131525" cy="228018"/>
            </a:xfrm>
            <a:custGeom>
              <a:avLst/>
              <a:gdLst>
                <a:gd name="connsiteX0" fmla="*/ 87985 w 131525"/>
                <a:gd name="connsiteY0" fmla="*/ 44829 h 228018"/>
                <a:gd name="connsiteX1" fmla="*/ 87985 w 131525"/>
                <a:gd name="connsiteY1" fmla="*/ 28540 h 228018"/>
                <a:gd name="connsiteX2" fmla="*/ 109982 w 131525"/>
                <a:gd name="connsiteY2" fmla="*/ 32 h 228018"/>
                <a:gd name="connsiteX3" fmla="*/ 131163 w 131525"/>
                <a:gd name="connsiteY3" fmla="*/ 26911 h 228018"/>
                <a:gd name="connsiteX4" fmla="*/ 131163 w 131525"/>
                <a:gd name="connsiteY4" fmla="*/ 85554 h 228018"/>
                <a:gd name="connsiteX5" fmla="*/ 131163 w 131525"/>
                <a:gd name="connsiteY5" fmla="*/ 199582 h 228018"/>
                <a:gd name="connsiteX6" fmla="*/ 115684 w 131525"/>
                <a:gd name="connsiteY6" fmla="*/ 227275 h 228018"/>
                <a:gd name="connsiteX7" fmla="*/ 88800 w 131525"/>
                <a:gd name="connsiteY7" fmla="*/ 202840 h 228018"/>
                <a:gd name="connsiteX8" fmla="*/ 59472 w 131525"/>
                <a:gd name="connsiteY8" fmla="*/ 84740 h 228018"/>
                <a:gd name="connsiteX9" fmla="*/ 21996 w 131525"/>
                <a:gd name="connsiteY9" fmla="*/ 44829 h 228018"/>
                <a:gd name="connsiteX10" fmla="*/ 8962 w 131525"/>
                <a:gd name="connsiteY10" fmla="*/ 35870 h 228018"/>
                <a:gd name="connsiteX11" fmla="*/ 0 w 131525"/>
                <a:gd name="connsiteY11" fmla="*/ 9806 h 228018"/>
                <a:gd name="connsiteX12" fmla="*/ 25255 w 131525"/>
                <a:gd name="connsiteY12" fmla="*/ 4105 h 228018"/>
                <a:gd name="connsiteX13" fmla="*/ 87985 w 131525"/>
                <a:gd name="connsiteY13" fmla="*/ 44829 h 22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25" h="228018">
                  <a:moveTo>
                    <a:pt x="87985" y="44829"/>
                  </a:moveTo>
                  <a:cubicBezTo>
                    <a:pt x="87985" y="40757"/>
                    <a:pt x="87985" y="34241"/>
                    <a:pt x="87985" y="28540"/>
                  </a:cubicBezTo>
                  <a:cubicBezTo>
                    <a:pt x="87985" y="13065"/>
                    <a:pt x="94503" y="847"/>
                    <a:pt x="109982" y="32"/>
                  </a:cubicBezTo>
                  <a:cubicBezTo>
                    <a:pt x="126275" y="-782"/>
                    <a:pt x="130348" y="13879"/>
                    <a:pt x="131163" y="26911"/>
                  </a:cubicBezTo>
                  <a:cubicBezTo>
                    <a:pt x="131978" y="46458"/>
                    <a:pt x="131163" y="66006"/>
                    <a:pt x="131163" y="85554"/>
                  </a:cubicBezTo>
                  <a:cubicBezTo>
                    <a:pt x="131163" y="123835"/>
                    <a:pt x="131978" y="161301"/>
                    <a:pt x="131163" y="199582"/>
                  </a:cubicBezTo>
                  <a:cubicBezTo>
                    <a:pt x="131163" y="210985"/>
                    <a:pt x="131163" y="224832"/>
                    <a:pt x="115684" y="227275"/>
                  </a:cubicBezTo>
                  <a:cubicBezTo>
                    <a:pt x="96947" y="230533"/>
                    <a:pt x="88800" y="223203"/>
                    <a:pt x="88800" y="202840"/>
                  </a:cubicBezTo>
                  <a:cubicBezTo>
                    <a:pt x="88800" y="161301"/>
                    <a:pt x="83097" y="120577"/>
                    <a:pt x="59472" y="84740"/>
                  </a:cubicBezTo>
                  <a:cubicBezTo>
                    <a:pt x="49695" y="69264"/>
                    <a:pt x="35031" y="57861"/>
                    <a:pt x="21996" y="44829"/>
                  </a:cubicBezTo>
                  <a:cubicBezTo>
                    <a:pt x="18738" y="40757"/>
                    <a:pt x="10591" y="39943"/>
                    <a:pt x="8962" y="35870"/>
                  </a:cubicBezTo>
                  <a:cubicBezTo>
                    <a:pt x="4888" y="27725"/>
                    <a:pt x="2444" y="18766"/>
                    <a:pt x="0" y="9806"/>
                  </a:cubicBezTo>
                  <a:cubicBezTo>
                    <a:pt x="8962" y="7363"/>
                    <a:pt x="19552" y="847"/>
                    <a:pt x="25255" y="4105"/>
                  </a:cubicBezTo>
                  <a:cubicBezTo>
                    <a:pt x="46437" y="15508"/>
                    <a:pt x="65989" y="30169"/>
                    <a:pt x="87985" y="44829"/>
                  </a:cubicBezTo>
                  <a:close/>
                </a:path>
              </a:pathLst>
            </a:custGeom>
            <a:grp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601DA43-B243-934C-A5F0-84BF268E656F}"/>
                </a:ext>
              </a:extLst>
            </p:cNvPr>
            <p:cNvSpPr/>
            <p:nvPr/>
          </p:nvSpPr>
          <p:spPr>
            <a:xfrm>
              <a:off x="5866004" y="4302782"/>
              <a:ext cx="163191" cy="139619"/>
            </a:xfrm>
            <a:custGeom>
              <a:avLst/>
              <a:gdLst>
                <a:gd name="connsiteX0" fmla="*/ 163192 w 163191"/>
                <a:gd name="connsiteY0" fmla="*/ 74283 h 139619"/>
                <a:gd name="connsiteX1" fmla="*/ 118384 w 163191"/>
                <a:gd name="connsiteY1" fmla="*/ 138627 h 139619"/>
                <a:gd name="connsiteX2" fmla="*/ 77650 w 163191"/>
                <a:gd name="connsiteY2" fmla="*/ 135370 h 139619"/>
                <a:gd name="connsiteX3" fmla="*/ 28770 w 163191"/>
                <a:gd name="connsiteY3" fmla="*/ 120708 h 139619"/>
                <a:gd name="connsiteX4" fmla="*/ 256 w 163191"/>
                <a:gd name="connsiteY4" fmla="*/ 84056 h 139619"/>
                <a:gd name="connsiteX5" fmla="*/ 42619 w 163191"/>
                <a:gd name="connsiteY5" fmla="*/ 4236 h 139619"/>
                <a:gd name="connsiteX6" fmla="*/ 72762 w 163191"/>
                <a:gd name="connsiteY6" fmla="*/ 2607 h 139619"/>
                <a:gd name="connsiteX7" fmla="*/ 138751 w 163191"/>
                <a:gd name="connsiteY7" fmla="*/ 41703 h 139619"/>
                <a:gd name="connsiteX8" fmla="*/ 163192 w 163191"/>
                <a:gd name="connsiteY8" fmla="*/ 74283 h 139619"/>
                <a:gd name="connsiteX9" fmla="*/ 58098 w 163191"/>
                <a:gd name="connsiteY9" fmla="*/ 40074 h 139619"/>
                <a:gd name="connsiteX10" fmla="*/ 38546 w 163191"/>
                <a:gd name="connsiteY10" fmla="*/ 82428 h 139619"/>
                <a:gd name="connsiteX11" fmla="*/ 90685 w 163191"/>
                <a:gd name="connsiteY11" fmla="*/ 97903 h 139619"/>
                <a:gd name="connsiteX12" fmla="*/ 111867 w 163191"/>
                <a:gd name="connsiteY12" fmla="*/ 93830 h 139619"/>
                <a:gd name="connsiteX13" fmla="*/ 106164 w 163191"/>
                <a:gd name="connsiteY13" fmla="*/ 67767 h 139619"/>
                <a:gd name="connsiteX14" fmla="*/ 58098 w 163191"/>
                <a:gd name="connsiteY14" fmla="*/ 40074 h 13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191" h="139619">
                  <a:moveTo>
                    <a:pt x="163192" y="74283"/>
                  </a:moveTo>
                  <a:cubicBezTo>
                    <a:pt x="158304" y="103604"/>
                    <a:pt x="140381" y="133740"/>
                    <a:pt x="118384" y="138627"/>
                  </a:cubicBezTo>
                  <a:cubicBezTo>
                    <a:pt x="105350" y="141071"/>
                    <a:pt x="90685" y="138627"/>
                    <a:pt x="77650" y="135370"/>
                  </a:cubicBezTo>
                  <a:cubicBezTo>
                    <a:pt x="61357" y="132111"/>
                    <a:pt x="44249" y="127225"/>
                    <a:pt x="28770" y="120708"/>
                  </a:cubicBezTo>
                  <a:cubicBezTo>
                    <a:pt x="13291" y="114193"/>
                    <a:pt x="-2188" y="101975"/>
                    <a:pt x="256" y="84056"/>
                  </a:cubicBezTo>
                  <a:cubicBezTo>
                    <a:pt x="5144" y="53106"/>
                    <a:pt x="14106" y="22155"/>
                    <a:pt x="42619" y="4236"/>
                  </a:cubicBezTo>
                  <a:cubicBezTo>
                    <a:pt x="49951" y="-650"/>
                    <a:pt x="64616" y="-1465"/>
                    <a:pt x="72762" y="2607"/>
                  </a:cubicBezTo>
                  <a:cubicBezTo>
                    <a:pt x="95573" y="14010"/>
                    <a:pt x="118384" y="27042"/>
                    <a:pt x="138751" y="41703"/>
                  </a:cubicBezTo>
                  <a:cubicBezTo>
                    <a:pt x="148527" y="49033"/>
                    <a:pt x="155045" y="63694"/>
                    <a:pt x="163192" y="74283"/>
                  </a:cubicBezTo>
                  <a:close/>
                  <a:moveTo>
                    <a:pt x="58098" y="40074"/>
                  </a:moveTo>
                  <a:cubicBezTo>
                    <a:pt x="50766" y="55549"/>
                    <a:pt x="45063" y="68581"/>
                    <a:pt x="38546" y="82428"/>
                  </a:cubicBezTo>
                  <a:cubicBezTo>
                    <a:pt x="57283" y="88129"/>
                    <a:pt x="73577" y="93830"/>
                    <a:pt x="90685" y="97903"/>
                  </a:cubicBezTo>
                  <a:cubicBezTo>
                    <a:pt x="97203" y="99532"/>
                    <a:pt x="108608" y="97903"/>
                    <a:pt x="111867" y="93830"/>
                  </a:cubicBezTo>
                  <a:cubicBezTo>
                    <a:pt x="119199" y="84871"/>
                    <a:pt x="120014" y="75097"/>
                    <a:pt x="106164" y="67767"/>
                  </a:cubicBezTo>
                  <a:cubicBezTo>
                    <a:pt x="89871" y="59622"/>
                    <a:pt x="75206" y="49033"/>
                    <a:pt x="58098" y="40074"/>
                  </a:cubicBezTo>
                  <a:close/>
                </a:path>
              </a:pathLst>
            </a:custGeom>
            <a:grp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D47FC5D-983C-9449-848D-68C109123A91}"/>
                </a:ext>
              </a:extLst>
            </p:cNvPr>
            <p:cNvSpPr/>
            <p:nvPr/>
          </p:nvSpPr>
          <p:spPr>
            <a:xfrm>
              <a:off x="5964689" y="4190781"/>
              <a:ext cx="153024" cy="160300"/>
            </a:xfrm>
            <a:custGeom>
              <a:avLst/>
              <a:gdLst>
                <a:gd name="connsiteX0" fmla="*/ 152492 w 153024"/>
                <a:gd name="connsiteY0" fmla="*/ 100763 h 160300"/>
                <a:gd name="connsiteX1" fmla="*/ 105241 w 153024"/>
                <a:gd name="connsiteY1" fmla="*/ 156148 h 160300"/>
                <a:gd name="connsiteX2" fmla="*/ 57175 w 153024"/>
                <a:gd name="connsiteY2" fmla="*/ 141487 h 160300"/>
                <a:gd name="connsiteX3" fmla="*/ 9109 w 153024"/>
                <a:gd name="connsiteY3" fmla="*/ 89359 h 160300"/>
                <a:gd name="connsiteX4" fmla="*/ 15626 w 153024"/>
                <a:gd name="connsiteY4" fmla="*/ 38047 h 160300"/>
                <a:gd name="connsiteX5" fmla="*/ 60433 w 153024"/>
                <a:gd name="connsiteY5" fmla="*/ 6281 h 160300"/>
                <a:gd name="connsiteX6" fmla="*/ 102797 w 153024"/>
                <a:gd name="connsiteY6" fmla="*/ 10354 h 160300"/>
                <a:gd name="connsiteX7" fmla="*/ 151677 w 153024"/>
                <a:gd name="connsiteY7" fmla="*/ 89359 h 160300"/>
                <a:gd name="connsiteX8" fmla="*/ 152492 w 153024"/>
                <a:gd name="connsiteY8" fmla="*/ 100763 h 160300"/>
                <a:gd name="connsiteX9" fmla="*/ 43325 w 153024"/>
                <a:gd name="connsiteY9" fmla="*/ 68183 h 160300"/>
                <a:gd name="connsiteX10" fmla="*/ 90577 w 153024"/>
                <a:gd name="connsiteY10" fmla="*/ 120310 h 160300"/>
                <a:gd name="connsiteX11" fmla="*/ 102797 w 153024"/>
                <a:gd name="connsiteY11" fmla="*/ 79585 h 160300"/>
                <a:gd name="connsiteX12" fmla="*/ 85689 w 153024"/>
                <a:gd name="connsiteY12" fmla="*/ 51078 h 160300"/>
                <a:gd name="connsiteX13" fmla="*/ 70210 w 153024"/>
                <a:gd name="connsiteY13" fmla="*/ 47006 h 160300"/>
                <a:gd name="connsiteX14" fmla="*/ 43325 w 153024"/>
                <a:gd name="connsiteY14" fmla="*/ 68183 h 16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24" h="160300">
                  <a:moveTo>
                    <a:pt x="152492" y="100763"/>
                  </a:moveTo>
                  <a:cubicBezTo>
                    <a:pt x="153307" y="133342"/>
                    <a:pt x="128052" y="143930"/>
                    <a:pt x="105241" y="156148"/>
                  </a:cubicBezTo>
                  <a:cubicBezTo>
                    <a:pt x="84874" y="166736"/>
                    <a:pt x="70210" y="155333"/>
                    <a:pt x="57175" y="141487"/>
                  </a:cubicBezTo>
                  <a:cubicBezTo>
                    <a:pt x="40881" y="124382"/>
                    <a:pt x="24588" y="107278"/>
                    <a:pt x="9109" y="89359"/>
                  </a:cubicBezTo>
                  <a:cubicBezTo>
                    <a:pt x="-7999" y="70626"/>
                    <a:pt x="1777" y="50264"/>
                    <a:pt x="15626" y="38047"/>
                  </a:cubicBezTo>
                  <a:cubicBezTo>
                    <a:pt x="29476" y="25829"/>
                    <a:pt x="44955" y="15241"/>
                    <a:pt x="60433" y="6281"/>
                  </a:cubicBezTo>
                  <a:cubicBezTo>
                    <a:pt x="75098" y="-2678"/>
                    <a:pt x="93021" y="-2678"/>
                    <a:pt x="102797" y="10354"/>
                  </a:cubicBezTo>
                  <a:cubicBezTo>
                    <a:pt x="121534" y="34789"/>
                    <a:pt x="136199" y="62481"/>
                    <a:pt x="151677" y="89359"/>
                  </a:cubicBezTo>
                  <a:cubicBezTo>
                    <a:pt x="154121" y="91803"/>
                    <a:pt x="152492" y="96690"/>
                    <a:pt x="152492" y="100763"/>
                  </a:cubicBezTo>
                  <a:close/>
                  <a:moveTo>
                    <a:pt x="43325" y="68183"/>
                  </a:moveTo>
                  <a:cubicBezTo>
                    <a:pt x="59619" y="86101"/>
                    <a:pt x="75098" y="103206"/>
                    <a:pt x="90577" y="120310"/>
                  </a:cubicBezTo>
                  <a:cubicBezTo>
                    <a:pt x="116646" y="102391"/>
                    <a:pt x="116646" y="102391"/>
                    <a:pt x="102797" y="79585"/>
                  </a:cubicBezTo>
                  <a:cubicBezTo>
                    <a:pt x="97094" y="69812"/>
                    <a:pt x="93021" y="59223"/>
                    <a:pt x="85689" y="51078"/>
                  </a:cubicBezTo>
                  <a:cubicBezTo>
                    <a:pt x="83245" y="47821"/>
                    <a:pt x="73468" y="45377"/>
                    <a:pt x="70210" y="47006"/>
                  </a:cubicBezTo>
                  <a:cubicBezTo>
                    <a:pt x="60433" y="52707"/>
                    <a:pt x="52287" y="60852"/>
                    <a:pt x="43325" y="68183"/>
                  </a:cubicBezTo>
                  <a:close/>
                </a:path>
              </a:pathLst>
            </a:custGeom>
            <a:grp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BE0E3B8-2626-864E-8BCF-D9C0C0ED7454}"/>
                </a:ext>
              </a:extLst>
            </p:cNvPr>
            <p:cNvSpPr/>
            <p:nvPr/>
          </p:nvSpPr>
          <p:spPr>
            <a:xfrm>
              <a:off x="5860435" y="4462587"/>
              <a:ext cx="155883" cy="124025"/>
            </a:xfrm>
            <a:custGeom>
              <a:avLst/>
              <a:gdLst>
                <a:gd name="connsiteX0" fmla="*/ 79146 w 155883"/>
                <a:gd name="connsiteY0" fmla="*/ 0 h 124025"/>
                <a:gd name="connsiteX1" fmla="*/ 128027 w 155883"/>
                <a:gd name="connsiteY1" fmla="*/ 6516 h 124025"/>
                <a:gd name="connsiteX2" fmla="*/ 154911 w 155883"/>
                <a:gd name="connsiteY2" fmla="*/ 74118 h 124025"/>
                <a:gd name="connsiteX3" fmla="*/ 117436 w 155883"/>
                <a:gd name="connsiteY3" fmla="*/ 109141 h 124025"/>
                <a:gd name="connsiteX4" fmla="*/ 45744 w 155883"/>
                <a:gd name="connsiteY4" fmla="*/ 123802 h 124025"/>
                <a:gd name="connsiteX5" fmla="*/ 4196 w 155883"/>
                <a:gd name="connsiteY5" fmla="*/ 84707 h 124025"/>
                <a:gd name="connsiteX6" fmla="*/ 122 w 155883"/>
                <a:gd name="connsiteY6" fmla="*/ 48869 h 124025"/>
                <a:gd name="connsiteX7" fmla="*/ 43300 w 155883"/>
                <a:gd name="connsiteY7" fmla="*/ 814 h 124025"/>
                <a:gd name="connsiteX8" fmla="*/ 77517 w 155883"/>
                <a:gd name="connsiteY8" fmla="*/ 814 h 124025"/>
                <a:gd name="connsiteX9" fmla="*/ 79146 w 155883"/>
                <a:gd name="connsiteY9" fmla="*/ 0 h 124025"/>
                <a:gd name="connsiteX10" fmla="*/ 114992 w 155883"/>
                <a:gd name="connsiteY10" fmla="*/ 69232 h 124025"/>
                <a:gd name="connsiteX11" fmla="*/ 101957 w 155883"/>
                <a:gd name="connsiteY11" fmla="*/ 39095 h 124025"/>
                <a:gd name="connsiteX12" fmla="*/ 40856 w 155883"/>
                <a:gd name="connsiteY12" fmla="*/ 39095 h 124025"/>
                <a:gd name="connsiteX13" fmla="*/ 47374 w 155883"/>
                <a:gd name="connsiteY13" fmla="*/ 84707 h 124025"/>
                <a:gd name="connsiteX14" fmla="*/ 114992 w 155883"/>
                <a:gd name="connsiteY14" fmla="*/ 69232 h 1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883" h="124025">
                  <a:moveTo>
                    <a:pt x="79146" y="0"/>
                  </a:moveTo>
                  <a:cubicBezTo>
                    <a:pt x="95439" y="1629"/>
                    <a:pt x="114177" y="0"/>
                    <a:pt x="128027" y="6516"/>
                  </a:cubicBezTo>
                  <a:cubicBezTo>
                    <a:pt x="157355" y="18733"/>
                    <a:pt x="157355" y="47240"/>
                    <a:pt x="154911" y="74118"/>
                  </a:cubicBezTo>
                  <a:cubicBezTo>
                    <a:pt x="152467" y="94481"/>
                    <a:pt x="138618" y="105884"/>
                    <a:pt x="117436" y="109141"/>
                  </a:cubicBezTo>
                  <a:cubicBezTo>
                    <a:pt x="92996" y="113214"/>
                    <a:pt x="70185" y="121359"/>
                    <a:pt x="45744" y="123802"/>
                  </a:cubicBezTo>
                  <a:cubicBezTo>
                    <a:pt x="22933" y="126246"/>
                    <a:pt x="5825" y="108327"/>
                    <a:pt x="4196" y="84707"/>
                  </a:cubicBezTo>
                  <a:cubicBezTo>
                    <a:pt x="3381" y="72489"/>
                    <a:pt x="937" y="61087"/>
                    <a:pt x="122" y="48869"/>
                  </a:cubicBezTo>
                  <a:cubicBezTo>
                    <a:pt x="-1507" y="17918"/>
                    <a:pt x="13157" y="1629"/>
                    <a:pt x="43300" y="814"/>
                  </a:cubicBezTo>
                  <a:cubicBezTo>
                    <a:pt x="54706" y="814"/>
                    <a:pt x="66111" y="814"/>
                    <a:pt x="77517" y="814"/>
                  </a:cubicBezTo>
                  <a:cubicBezTo>
                    <a:pt x="78331" y="814"/>
                    <a:pt x="78331" y="0"/>
                    <a:pt x="79146" y="0"/>
                  </a:cubicBezTo>
                  <a:close/>
                  <a:moveTo>
                    <a:pt x="114992" y="69232"/>
                  </a:moveTo>
                  <a:cubicBezTo>
                    <a:pt x="111733" y="57014"/>
                    <a:pt x="122324" y="40724"/>
                    <a:pt x="101957" y="39095"/>
                  </a:cubicBezTo>
                  <a:cubicBezTo>
                    <a:pt x="82405" y="37466"/>
                    <a:pt x="62038" y="39095"/>
                    <a:pt x="40856" y="39095"/>
                  </a:cubicBezTo>
                  <a:cubicBezTo>
                    <a:pt x="43300" y="55385"/>
                    <a:pt x="44930" y="69232"/>
                    <a:pt x="47374" y="84707"/>
                  </a:cubicBezTo>
                  <a:cubicBezTo>
                    <a:pt x="69370" y="79820"/>
                    <a:pt x="91366" y="74933"/>
                    <a:pt x="114992" y="69232"/>
                  </a:cubicBezTo>
                  <a:close/>
                </a:path>
              </a:pathLst>
            </a:custGeom>
            <a:grp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8291644-93E7-E840-A1C5-CA57141B0CF2}"/>
                </a:ext>
              </a:extLst>
            </p:cNvPr>
            <p:cNvSpPr/>
            <p:nvPr/>
          </p:nvSpPr>
          <p:spPr>
            <a:xfrm>
              <a:off x="6014466" y="4968181"/>
              <a:ext cx="79220" cy="278759"/>
            </a:xfrm>
            <a:custGeom>
              <a:avLst/>
              <a:gdLst>
                <a:gd name="connsiteX0" fmla="*/ 79090 w 79220"/>
                <a:gd name="connsiteY0" fmla="*/ 166360 h 278759"/>
                <a:gd name="connsiteX1" fmla="*/ 79090 w 79220"/>
                <a:gd name="connsiteY1" fmla="*/ 255953 h 278759"/>
                <a:gd name="connsiteX2" fmla="*/ 61982 w 79220"/>
                <a:gd name="connsiteY2" fmla="*/ 278759 h 278759"/>
                <a:gd name="connsiteX3" fmla="*/ 38356 w 79220"/>
                <a:gd name="connsiteY3" fmla="*/ 255953 h 278759"/>
                <a:gd name="connsiteX4" fmla="*/ 38356 w 79220"/>
                <a:gd name="connsiteY4" fmla="*/ 148441 h 278759"/>
                <a:gd name="connsiteX5" fmla="*/ 38356 w 79220"/>
                <a:gd name="connsiteY5" fmla="*/ 122377 h 278759"/>
                <a:gd name="connsiteX6" fmla="*/ 4954 w 79220"/>
                <a:gd name="connsiteY6" fmla="*/ 35227 h 278759"/>
                <a:gd name="connsiteX7" fmla="*/ 1695 w 79220"/>
                <a:gd name="connsiteY7" fmla="*/ 8349 h 278759"/>
                <a:gd name="connsiteX8" fmla="*/ 30209 w 79220"/>
                <a:gd name="connsiteY8" fmla="*/ 7534 h 278759"/>
                <a:gd name="connsiteX9" fmla="*/ 67684 w 79220"/>
                <a:gd name="connsiteY9" fmla="*/ 49073 h 278759"/>
                <a:gd name="connsiteX10" fmla="*/ 77460 w 79220"/>
                <a:gd name="connsiteY10" fmla="*/ 82467 h 278759"/>
                <a:gd name="connsiteX11" fmla="*/ 79090 w 79220"/>
                <a:gd name="connsiteY11" fmla="*/ 166360 h 27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20" h="278759">
                  <a:moveTo>
                    <a:pt x="79090" y="166360"/>
                  </a:moveTo>
                  <a:cubicBezTo>
                    <a:pt x="79090" y="196495"/>
                    <a:pt x="79090" y="225817"/>
                    <a:pt x="79090" y="255953"/>
                  </a:cubicBezTo>
                  <a:cubicBezTo>
                    <a:pt x="79090" y="267356"/>
                    <a:pt x="79904" y="278759"/>
                    <a:pt x="61982" y="278759"/>
                  </a:cubicBezTo>
                  <a:cubicBezTo>
                    <a:pt x="44873" y="278759"/>
                    <a:pt x="39170" y="269799"/>
                    <a:pt x="38356" y="255953"/>
                  </a:cubicBezTo>
                  <a:cubicBezTo>
                    <a:pt x="37541" y="220116"/>
                    <a:pt x="38356" y="184278"/>
                    <a:pt x="38356" y="148441"/>
                  </a:cubicBezTo>
                  <a:cubicBezTo>
                    <a:pt x="38356" y="139481"/>
                    <a:pt x="37541" y="130522"/>
                    <a:pt x="38356" y="122377"/>
                  </a:cubicBezTo>
                  <a:cubicBezTo>
                    <a:pt x="43244" y="87354"/>
                    <a:pt x="35912" y="58032"/>
                    <a:pt x="4954" y="35227"/>
                  </a:cubicBezTo>
                  <a:cubicBezTo>
                    <a:pt x="66" y="31154"/>
                    <a:pt x="-1563" y="14864"/>
                    <a:pt x="1695" y="8349"/>
                  </a:cubicBezTo>
                  <a:cubicBezTo>
                    <a:pt x="8213" y="-3055"/>
                    <a:pt x="20433" y="-2240"/>
                    <a:pt x="30209" y="7534"/>
                  </a:cubicBezTo>
                  <a:cubicBezTo>
                    <a:pt x="43244" y="20566"/>
                    <a:pt x="57093" y="33597"/>
                    <a:pt x="67684" y="49073"/>
                  </a:cubicBezTo>
                  <a:cubicBezTo>
                    <a:pt x="74202" y="58032"/>
                    <a:pt x="76646" y="71064"/>
                    <a:pt x="77460" y="82467"/>
                  </a:cubicBezTo>
                  <a:cubicBezTo>
                    <a:pt x="79904" y="109345"/>
                    <a:pt x="79090" y="137853"/>
                    <a:pt x="79090" y="166360"/>
                  </a:cubicBezTo>
                  <a:close/>
                </a:path>
              </a:pathLst>
            </a:custGeom>
            <a:grpFill/>
            <a:ln w="8132" cap="flat">
              <a:noFill/>
              <a:prstDash val="solid"/>
              <a:miter/>
            </a:ln>
          </p:spPr>
          <p:txBody>
            <a:bodyPr rtlCol="0" anchor="ctr"/>
            <a:lstStyle/>
            <a:p>
              <a:endParaRPr lang="en-US"/>
            </a:p>
          </p:txBody>
        </p:sp>
      </p:grpSp>
      <p:sp>
        <p:nvSpPr>
          <p:cNvPr id="50" name="Graphic 46">
            <a:extLst>
              <a:ext uri="{FF2B5EF4-FFF2-40B4-BE49-F238E27FC236}">
                <a16:creationId xmlns:a16="http://schemas.microsoft.com/office/drawing/2014/main" id="{432F1A7C-F34A-754F-9762-2EFB7948224D}"/>
              </a:ext>
            </a:extLst>
          </p:cNvPr>
          <p:cNvSpPr/>
          <p:nvPr/>
        </p:nvSpPr>
        <p:spPr>
          <a:xfrm rot="10800000" flipV="1">
            <a:off x="6507534" y="5306838"/>
            <a:ext cx="1579525" cy="680365"/>
          </a:xfrm>
          <a:custGeom>
            <a:avLst/>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1"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1" name="Graphic 46">
            <a:extLst>
              <a:ext uri="{FF2B5EF4-FFF2-40B4-BE49-F238E27FC236}">
                <a16:creationId xmlns:a16="http://schemas.microsoft.com/office/drawing/2014/main" id="{E614D640-76CC-D645-90D3-2B87DBAC9405}"/>
              </a:ext>
            </a:extLst>
          </p:cNvPr>
          <p:cNvSpPr/>
          <p:nvPr/>
        </p:nvSpPr>
        <p:spPr>
          <a:xfrm rot="10542390" flipH="1">
            <a:off x="5787963" y="2572445"/>
            <a:ext cx="1579525" cy="680365"/>
          </a:xfrm>
          <a:custGeom>
            <a:avLst/>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1"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Tree>
    <p:extLst>
      <p:ext uri="{BB962C8B-B14F-4D97-AF65-F5344CB8AC3E}">
        <p14:creationId xmlns:p14="http://schemas.microsoft.com/office/powerpoint/2010/main" val="2285382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92C9BD-8365-5A48-CFF7-FB8E0BD542CB}"/>
              </a:ext>
            </a:extLst>
          </p:cNvPr>
          <p:cNvSpPr>
            <a:spLocks noGrp="1"/>
          </p:cNvSpPr>
          <p:nvPr>
            <p:ph type="body" sz="quarter" idx="18"/>
          </p:nvPr>
        </p:nvSpPr>
        <p:spPr>
          <a:xfrm>
            <a:off x="734712" y="2263800"/>
            <a:ext cx="10123787" cy="3856390"/>
          </a:xfrm>
        </p:spPr>
        <p:txBody>
          <a:bodyPr>
            <a:normAutofit/>
          </a:bodyPr>
          <a:lstStyle/>
          <a:p>
            <a:pPr marL="342900" indent="-342900">
              <a:buFont typeface="Wingdings" panose="05000000000000000000" pitchFamily="2" charset="2"/>
              <a:buChar char="ü"/>
            </a:pPr>
            <a:r>
              <a:rPr lang="en-GB" b="1" dirty="0"/>
              <a:t>An empathic leader can accept that everyone perceives the world differently without passing judgment. They can relate to their team and openly interact with them, and comprehend when they are having difficulties. </a:t>
            </a:r>
          </a:p>
          <a:p>
            <a:pPr marL="342900" indent="-342900">
              <a:buFont typeface="Wingdings" panose="05000000000000000000" pitchFamily="2" charset="2"/>
              <a:buChar char="ü"/>
            </a:pPr>
            <a:r>
              <a:rPr lang="en-GB" dirty="0">
                <a:solidFill>
                  <a:srgbClr val="80318E"/>
                </a:solidFill>
              </a:rPr>
              <a:t>Women are more likely to use this form of leadership than more authoritative leadership, making them more effective at influencing others. Empathy also requires being open-minded and understanding diverse points of view. This facilitates the exchange of ideas and gives a fresh perspective on things. </a:t>
            </a:r>
            <a:endParaRPr lang="en-IE" dirty="0">
              <a:solidFill>
                <a:srgbClr val="80318E"/>
              </a:solidFill>
            </a:endParaRPr>
          </a:p>
        </p:txBody>
      </p:sp>
      <p:sp>
        <p:nvSpPr>
          <p:cNvPr id="3" name="Text Placeholder 2">
            <a:extLst>
              <a:ext uri="{FF2B5EF4-FFF2-40B4-BE49-F238E27FC236}">
                <a16:creationId xmlns:a16="http://schemas.microsoft.com/office/drawing/2014/main" id="{C1348E1F-A619-66F6-6AC5-2993C0F636CB}"/>
              </a:ext>
            </a:extLst>
          </p:cNvPr>
          <p:cNvSpPr>
            <a:spLocks noGrp="1"/>
          </p:cNvSpPr>
          <p:nvPr>
            <p:ph type="body" sz="quarter" idx="16"/>
          </p:nvPr>
        </p:nvSpPr>
        <p:spPr/>
        <p:txBody>
          <a:bodyPr>
            <a:normAutofit lnSpcReduction="10000"/>
          </a:bodyPr>
          <a:lstStyle/>
          <a:p>
            <a:r>
              <a:rPr lang="en-IE" dirty="0">
                <a:solidFill>
                  <a:srgbClr val="80318E"/>
                </a:solidFill>
              </a:rPr>
              <a:t>3. Women are Empathetic</a:t>
            </a:r>
          </a:p>
        </p:txBody>
      </p:sp>
    </p:spTree>
    <p:extLst>
      <p:ext uri="{BB962C8B-B14F-4D97-AF65-F5344CB8AC3E}">
        <p14:creationId xmlns:p14="http://schemas.microsoft.com/office/powerpoint/2010/main" val="2028376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F8B337-CD9F-ECE1-EC82-E313D6BC1CD4}"/>
              </a:ext>
            </a:extLst>
          </p:cNvPr>
          <p:cNvSpPr>
            <a:spLocks noGrp="1"/>
          </p:cNvSpPr>
          <p:nvPr>
            <p:ph type="body" sz="quarter" idx="18"/>
          </p:nvPr>
        </p:nvSpPr>
        <p:spPr/>
        <p:txBody>
          <a:bodyPr>
            <a:normAutofit/>
          </a:bodyPr>
          <a:lstStyle/>
          <a:p>
            <a:pPr marL="342900" indent="-342900">
              <a:buFont typeface="Wingdings" panose="05000000000000000000" pitchFamily="2" charset="2"/>
              <a:buChar char="ü"/>
            </a:pPr>
            <a:r>
              <a:rPr lang="en-GB" dirty="0"/>
              <a:t>Women are great at communicating and collaborating in everyday aspects of life. Women are considered to communicate with intimacy and connection in the workplace, making them better communicators. </a:t>
            </a:r>
          </a:p>
          <a:p>
            <a:pPr marL="342900" indent="-342900">
              <a:buFont typeface="Wingdings" panose="05000000000000000000" pitchFamily="2" charset="2"/>
              <a:buChar char="ü"/>
            </a:pPr>
            <a:r>
              <a:rPr lang="en-GB" dirty="0">
                <a:solidFill>
                  <a:srgbClr val="80318E"/>
                </a:solidFill>
              </a:rPr>
              <a:t>Communication is thought to be one of a woman’s most vital abilities.</a:t>
            </a:r>
            <a:endParaRPr lang="en-IE" dirty="0">
              <a:solidFill>
                <a:srgbClr val="80318E"/>
              </a:solidFill>
            </a:endParaRPr>
          </a:p>
        </p:txBody>
      </p:sp>
      <p:sp>
        <p:nvSpPr>
          <p:cNvPr id="4" name="Text Placeholder 3">
            <a:extLst>
              <a:ext uri="{FF2B5EF4-FFF2-40B4-BE49-F238E27FC236}">
                <a16:creationId xmlns:a16="http://schemas.microsoft.com/office/drawing/2014/main" id="{7DF6ABE8-AD82-D854-3FEF-2AD23FCA774F}"/>
              </a:ext>
            </a:extLst>
          </p:cNvPr>
          <p:cNvSpPr>
            <a:spLocks noGrp="1"/>
          </p:cNvSpPr>
          <p:nvPr>
            <p:ph type="body" sz="quarter" idx="16"/>
          </p:nvPr>
        </p:nvSpPr>
        <p:spPr/>
        <p:txBody>
          <a:bodyPr>
            <a:normAutofit lnSpcReduction="10000"/>
          </a:bodyPr>
          <a:lstStyle/>
          <a:p>
            <a:r>
              <a:rPr lang="en-GB" dirty="0">
                <a:solidFill>
                  <a:srgbClr val="92D050"/>
                </a:solidFill>
              </a:rPr>
              <a:t>4. Women are </a:t>
            </a:r>
            <a:r>
              <a:rPr lang="hr-BA" dirty="0">
                <a:solidFill>
                  <a:srgbClr val="92D050"/>
                </a:solidFill>
              </a:rPr>
              <a:t>Great</a:t>
            </a:r>
            <a:r>
              <a:rPr lang="en-GB" dirty="0">
                <a:solidFill>
                  <a:srgbClr val="92D050"/>
                </a:solidFill>
              </a:rPr>
              <a:t> </a:t>
            </a:r>
            <a:r>
              <a:rPr lang="hr-BA" dirty="0">
                <a:solidFill>
                  <a:srgbClr val="92D050"/>
                </a:solidFill>
              </a:rPr>
              <a:t>C</a:t>
            </a:r>
            <a:r>
              <a:rPr lang="en-GB" dirty="0" err="1">
                <a:solidFill>
                  <a:srgbClr val="92D050"/>
                </a:solidFill>
              </a:rPr>
              <a:t>ommunicators</a:t>
            </a:r>
            <a:endParaRPr lang="en-GB" dirty="0">
              <a:solidFill>
                <a:srgbClr val="92D050"/>
              </a:solidFill>
            </a:endParaRPr>
          </a:p>
          <a:p>
            <a:endParaRPr lang="en-IE" dirty="0"/>
          </a:p>
        </p:txBody>
      </p:sp>
      <p:pic>
        <p:nvPicPr>
          <p:cNvPr id="18" name="Picture Placeholder 17" descr="Woman using laptop">
            <a:extLst>
              <a:ext uri="{FF2B5EF4-FFF2-40B4-BE49-F238E27FC236}">
                <a16:creationId xmlns:a16="http://schemas.microsoft.com/office/drawing/2014/main" id="{CAAE6E21-C7C6-BC42-BC28-459B2A8D5D5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08310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BBE2B9-B15F-DDD1-C786-A0352E0EB49B}"/>
              </a:ext>
            </a:extLst>
          </p:cNvPr>
          <p:cNvSpPr>
            <a:spLocks noGrp="1"/>
          </p:cNvSpPr>
          <p:nvPr>
            <p:ph type="body" sz="quarter" idx="18"/>
          </p:nvPr>
        </p:nvSpPr>
        <p:spPr>
          <a:xfrm>
            <a:off x="5791200" y="1644675"/>
            <a:ext cx="5778500" cy="4700939"/>
          </a:xfrm>
        </p:spPr>
        <p:txBody>
          <a:bodyPr>
            <a:normAutofit lnSpcReduction="10000"/>
          </a:bodyPr>
          <a:lstStyle/>
          <a:p>
            <a:pPr marL="0" indent="0"/>
            <a:r>
              <a:rPr lang="en-GB" dirty="0"/>
              <a:t>Women have the qualities of leadership that are most appealing especially in case of contingency or an emergency of any sort. People-development, the capacity to set clear standards and rewards, the ability to serve as a role model, the ability to inspire, and participatory decision-making are all examples.</a:t>
            </a:r>
          </a:p>
          <a:p>
            <a:pPr marL="0" indent="0"/>
            <a:r>
              <a:rPr lang="en-GB" dirty="0">
                <a:solidFill>
                  <a:srgbClr val="80318E"/>
                </a:solidFill>
              </a:rPr>
              <a:t>Many women, particularly mothers, are trained caregivers who handle domestic crises with compassion and patience. When a woman leader is coping with an emergency, these qualities become extremely important.</a:t>
            </a:r>
            <a:endParaRPr lang="en-IE" dirty="0">
              <a:solidFill>
                <a:srgbClr val="80318E"/>
              </a:solidFill>
            </a:endParaRPr>
          </a:p>
        </p:txBody>
      </p:sp>
      <p:sp>
        <p:nvSpPr>
          <p:cNvPr id="3" name="Text Placeholder 2">
            <a:extLst>
              <a:ext uri="{FF2B5EF4-FFF2-40B4-BE49-F238E27FC236}">
                <a16:creationId xmlns:a16="http://schemas.microsoft.com/office/drawing/2014/main" id="{99FA837B-2E13-386A-35D8-E7386A488941}"/>
              </a:ext>
            </a:extLst>
          </p:cNvPr>
          <p:cNvSpPr>
            <a:spLocks noGrp="1"/>
          </p:cNvSpPr>
          <p:nvPr>
            <p:ph type="body" sz="quarter" idx="16"/>
          </p:nvPr>
        </p:nvSpPr>
        <p:spPr>
          <a:xfrm>
            <a:off x="5791200" y="512386"/>
            <a:ext cx="5778500" cy="580518"/>
          </a:xfrm>
        </p:spPr>
        <p:txBody>
          <a:bodyPr>
            <a:normAutofit lnSpcReduction="10000"/>
          </a:bodyPr>
          <a:lstStyle/>
          <a:p>
            <a:r>
              <a:rPr lang="en-IE" dirty="0">
                <a:solidFill>
                  <a:srgbClr val="92D050"/>
                </a:solidFill>
              </a:rPr>
              <a:t>5. Women Handle Crisis </a:t>
            </a:r>
            <a:r>
              <a:rPr lang="hr-BA" dirty="0">
                <a:solidFill>
                  <a:srgbClr val="92D050"/>
                </a:solidFill>
              </a:rPr>
              <a:t>Well</a:t>
            </a:r>
            <a:endParaRPr lang="en-IE" dirty="0">
              <a:solidFill>
                <a:srgbClr val="92D050"/>
              </a:solidFill>
            </a:endParaRPr>
          </a:p>
        </p:txBody>
      </p:sp>
      <p:pic>
        <p:nvPicPr>
          <p:cNvPr id="5" name="Picture 4" descr="Young woman in nature">
            <a:extLst>
              <a:ext uri="{FF2B5EF4-FFF2-40B4-BE49-F238E27FC236}">
                <a16:creationId xmlns:a16="http://schemas.microsoft.com/office/drawing/2014/main" id="{7050A522-0658-A39F-B3A2-3F7C8E907D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514975" cy="6858000"/>
          </a:xfrm>
          <a:prstGeom prst="rect">
            <a:avLst/>
          </a:prstGeom>
        </p:spPr>
      </p:pic>
    </p:spTree>
    <p:extLst>
      <p:ext uri="{BB962C8B-B14F-4D97-AF65-F5344CB8AC3E}">
        <p14:creationId xmlns:p14="http://schemas.microsoft.com/office/powerpoint/2010/main" val="3474466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63708" y="89707"/>
            <a:ext cx="8060267" cy="580518"/>
          </a:xfrm>
          <a:solidFill>
            <a:srgbClr val="93C23D"/>
          </a:solidFill>
        </p:spPr>
        <p:txBody>
          <a:bodyPr anchor="ctr">
            <a:normAutofit lnSpcReduction="10000"/>
          </a:bodyPr>
          <a:lstStyle/>
          <a:p>
            <a:pPr marL="927100"/>
            <a:r>
              <a:rPr lang="en-US" dirty="0">
                <a:solidFill>
                  <a:schemeClr val="bg1"/>
                </a:solidFill>
              </a:rPr>
              <a:t>The FourCe‐PITO in action:</a:t>
            </a:r>
          </a:p>
        </p:txBody>
      </p:sp>
      <p:pic>
        <p:nvPicPr>
          <p:cNvPr id="14" name="Picture Placeholder 13" descr="Old woman holding books">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8755811" y="0"/>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127343" y="477800"/>
            <a:ext cx="874595" cy="830997"/>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BA" sz="4000" b="1" dirty="0"/>
              <a:t>!</a:t>
            </a:r>
            <a:endParaRPr lang="en-US" sz="4000" b="1" dirty="0"/>
          </a:p>
        </p:txBody>
      </p:sp>
      <p:sp>
        <p:nvSpPr>
          <p:cNvPr id="8" name="TextBox 7">
            <a:extLst>
              <a:ext uri="{FF2B5EF4-FFF2-40B4-BE49-F238E27FC236}">
                <a16:creationId xmlns:a16="http://schemas.microsoft.com/office/drawing/2014/main" id="{C0AE009D-90AF-D8C3-69FA-95F301CF25F1}"/>
              </a:ext>
            </a:extLst>
          </p:cNvPr>
          <p:cNvSpPr txBox="1"/>
          <p:nvPr/>
        </p:nvSpPr>
        <p:spPr>
          <a:xfrm>
            <a:off x="985007" y="638572"/>
            <a:ext cx="8877046" cy="707886"/>
          </a:xfrm>
          <a:prstGeom prst="rect">
            <a:avLst/>
          </a:prstGeom>
          <a:noFill/>
        </p:spPr>
        <p:txBody>
          <a:bodyPr wrap="square">
            <a:spAutoFit/>
          </a:bodyPr>
          <a:lstStyle/>
          <a:p>
            <a:r>
              <a:rPr lang="en-US" sz="1600" b="1" dirty="0">
                <a:solidFill>
                  <a:srgbClr val="93C23D"/>
                </a:solidFill>
              </a:rPr>
              <a:t>Gender and Leadership</a:t>
            </a:r>
            <a:r>
              <a:rPr lang="hr-BA" sz="1600" b="1" dirty="0">
                <a:solidFill>
                  <a:srgbClr val="93C23D"/>
                </a:solidFill>
              </a:rPr>
              <a:t>, </a:t>
            </a:r>
            <a:r>
              <a:rPr lang="en-US" sz="1600" b="1" dirty="0">
                <a:solidFill>
                  <a:srgbClr val="93C23D"/>
                </a:solidFill>
              </a:rPr>
              <a:t>Kathryn E. Eklund, Erin S. Barry and Neil E. Grunberg</a:t>
            </a:r>
            <a:r>
              <a:rPr lang="hr-BA" sz="1600" b="1" dirty="0">
                <a:solidFill>
                  <a:srgbClr val="93C23D"/>
                </a:solidFill>
              </a:rPr>
              <a:t>  </a:t>
            </a:r>
            <a:r>
              <a:rPr lang="hr-BA" sz="1200" dirty="0">
                <a:solidFill>
                  <a:srgbClr val="93C23D"/>
                </a:solidFill>
                <a:hlinkClick r:id="rId3"/>
              </a:rPr>
              <a:t>https://www.intechopen.com/chapters/52503</a:t>
            </a:r>
            <a:r>
              <a:rPr lang="hr-BA" sz="1200" dirty="0">
                <a:solidFill>
                  <a:srgbClr val="93C23D"/>
                </a:solidFill>
              </a:rPr>
              <a:t>, </a:t>
            </a:r>
          </a:p>
          <a:p>
            <a:r>
              <a:rPr lang="hr-BA" sz="1200" dirty="0">
                <a:solidFill>
                  <a:srgbClr val="93C23D"/>
                </a:solidFill>
                <a:hlinkClick r:id="rId4"/>
              </a:rPr>
              <a:t>https://link.springer.com/chapter/10.1007/978-3-319-64740-1_13</a:t>
            </a:r>
            <a:r>
              <a:rPr lang="hr-BA" sz="1200" dirty="0">
                <a:solidFill>
                  <a:srgbClr val="93C23D"/>
                </a:solidFill>
              </a:rPr>
              <a:t> </a:t>
            </a:r>
            <a:endParaRPr lang="en-US" sz="1200" dirty="0">
              <a:solidFill>
                <a:srgbClr val="93C23D"/>
              </a:solidFill>
            </a:endParaRPr>
          </a:p>
        </p:txBody>
      </p:sp>
      <p:pic>
        <p:nvPicPr>
          <p:cNvPr id="9" name="Picture 8">
            <a:extLst>
              <a:ext uri="{FF2B5EF4-FFF2-40B4-BE49-F238E27FC236}">
                <a16:creationId xmlns:a16="http://schemas.microsoft.com/office/drawing/2014/main" id="{FB32E7D8-134E-2F2B-C64C-BFFC72FCF4FB}"/>
              </a:ext>
            </a:extLst>
          </p:cNvPr>
          <p:cNvPicPr>
            <a:picLocks noChangeAspect="1"/>
          </p:cNvPicPr>
          <p:nvPr/>
        </p:nvPicPr>
        <p:blipFill>
          <a:blip r:embed="rId5">
            <a:duotone>
              <a:schemeClr val="accent1">
                <a:shade val="45000"/>
                <a:satMod val="135000"/>
              </a:schemeClr>
              <a:prstClr val="white"/>
            </a:duotone>
          </a:blip>
          <a:stretch>
            <a:fillRect/>
          </a:stretch>
        </p:blipFill>
        <p:spPr>
          <a:xfrm>
            <a:off x="1161700" y="1507669"/>
            <a:ext cx="7016484" cy="5335451"/>
          </a:xfrm>
          <a:prstGeom prst="rect">
            <a:avLst/>
          </a:prstGeom>
        </p:spPr>
      </p:pic>
    </p:spTree>
    <p:extLst>
      <p:ext uri="{BB962C8B-B14F-4D97-AF65-F5344CB8AC3E}">
        <p14:creationId xmlns:p14="http://schemas.microsoft.com/office/powerpoint/2010/main" val="12587359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E93262-E1F4-8E81-DA57-41CF978D3AFF}"/>
              </a:ext>
            </a:extLst>
          </p:cNvPr>
          <p:cNvSpPr>
            <a:spLocks noGrp="1"/>
          </p:cNvSpPr>
          <p:nvPr>
            <p:ph type="body" sz="quarter" idx="18"/>
          </p:nvPr>
        </p:nvSpPr>
        <p:spPr/>
        <p:txBody>
          <a:bodyPr/>
          <a:lstStyle/>
          <a:p>
            <a:pPr marL="342900" indent="-342900">
              <a:buBlip>
                <a:blip r:embed="rId2">
                  <a:extLst>
                    <a:ext uri="{96DAC541-7B7A-43D3-8B79-37D633B846F1}">
                      <asvg:svgBlip xmlns:asvg="http://schemas.microsoft.com/office/drawing/2016/SVG/main" r:embed="rId3"/>
                    </a:ext>
                  </a:extLst>
                </a:blip>
              </a:buBlip>
            </a:pPr>
            <a:r>
              <a:rPr lang="en-GB" dirty="0"/>
              <a:t>The gender wage gap exists in organizations and workplaces despite decades of development. Organizations have been looking for a means to close the gender pay gap for a long time, and offering women leadership in organizations is one possible answer.</a:t>
            </a:r>
          </a:p>
          <a:p>
            <a:pPr marL="342900" indent="-342900">
              <a:buBlip>
                <a:blip r:embed="rId2">
                  <a:extLst>
                    <a:ext uri="{96DAC541-7B7A-43D3-8B79-37D633B846F1}">
                      <asvg:svgBlip xmlns:asvg="http://schemas.microsoft.com/office/drawing/2016/SVG/main" r:embed="rId3"/>
                    </a:ext>
                  </a:extLst>
                </a:blip>
              </a:buBlip>
            </a:pPr>
            <a:endParaRPr lang="en-GB" dirty="0"/>
          </a:p>
          <a:p>
            <a:pPr marL="342900" indent="-342900">
              <a:buBlip>
                <a:blip r:embed="rId2">
                  <a:extLst>
                    <a:ext uri="{96DAC541-7B7A-43D3-8B79-37D633B846F1}">
                      <asvg:svgBlip xmlns:asvg="http://schemas.microsoft.com/office/drawing/2016/SVG/main" r:embed="rId3"/>
                    </a:ext>
                  </a:extLst>
                </a:blip>
              </a:buBlip>
            </a:pPr>
            <a:r>
              <a:rPr lang="en-GB" dirty="0"/>
              <a:t>The salary discrepancy between men and women is more akin to a gender opportunity gap. When men and women begin their careers from the ground up, men are often given more opportunities that lead to higher-paying leadership positions.</a:t>
            </a:r>
            <a:endParaRPr lang="en-IE" dirty="0"/>
          </a:p>
        </p:txBody>
      </p:sp>
      <p:sp>
        <p:nvSpPr>
          <p:cNvPr id="3" name="Text Placeholder 2">
            <a:extLst>
              <a:ext uri="{FF2B5EF4-FFF2-40B4-BE49-F238E27FC236}">
                <a16:creationId xmlns:a16="http://schemas.microsoft.com/office/drawing/2014/main" id="{CA62AEF8-67F8-9E29-42AE-DC231EF4F647}"/>
              </a:ext>
            </a:extLst>
          </p:cNvPr>
          <p:cNvSpPr>
            <a:spLocks noGrp="1"/>
          </p:cNvSpPr>
          <p:nvPr>
            <p:ph type="body" sz="quarter" idx="16"/>
          </p:nvPr>
        </p:nvSpPr>
        <p:spPr/>
        <p:txBody>
          <a:bodyPr>
            <a:normAutofit lnSpcReduction="10000"/>
          </a:bodyPr>
          <a:lstStyle/>
          <a:p>
            <a:r>
              <a:rPr lang="en-IE" dirty="0">
                <a:solidFill>
                  <a:srgbClr val="92D050"/>
                </a:solidFill>
              </a:rPr>
              <a:t>6. </a:t>
            </a:r>
            <a:r>
              <a:rPr lang="hr-BA" dirty="0">
                <a:solidFill>
                  <a:srgbClr val="92D050"/>
                </a:solidFill>
              </a:rPr>
              <a:t>It is Time to Close t</a:t>
            </a:r>
            <a:r>
              <a:rPr lang="en-IE" dirty="0">
                <a:solidFill>
                  <a:srgbClr val="92D050"/>
                </a:solidFill>
              </a:rPr>
              <a:t>he </a:t>
            </a:r>
            <a:r>
              <a:rPr lang="hr-BA" dirty="0">
                <a:solidFill>
                  <a:srgbClr val="92D050"/>
                </a:solidFill>
              </a:rPr>
              <a:t>P</a:t>
            </a:r>
            <a:r>
              <a:rPr lang="en-IE" dirty="0">
                <a:solidFill>
                  <a:srgbClr val="92D050"/>
                </a:solidFill>
              </a:rPr>
              <a:t>ay </a:t>
            </a:r>
            <a:r>
              <a:rPr lang="hr-BA" dirty="0">
                <a:solidFill>
                  <a:srgbClr val="92D050"/>
                </a:solidFill>
              </a:rPr>
              <a:t>G</a:t>
            </a:r>
            <a:r>
              <a:rPr lang="en-IE" dirty="0">
                <a:solidFill>
                  <a:srgbClr val="92D050"/>
                </a:solidFill>
              </a:rPr>
              <a:t>ap</a:t>
            </a:r>
          </a:p>
        </p:txBody>
      </p:sp>
    </p:spTree>
    <p:extLst>
      <p:ext uri="{BB962C8B-B14F-4D97-AF65-F5344CB8AC3E}">
        <p14:creationId xmlns:p14="http://schemas.microsoft.com/office/powerpoint/2010/main" val="33405234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ADEDFEB-821B-76F7-162A-BB2BB5A4BBCC}"/>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a:xfrm>
            <a:off x="0" y="-110159"/>
            <a:ext cx="5276115" cy="6505415"/>
          </a:xfrm>
        </p:spPr>
      </p:pic>
      <p:sp>
        <p:nvSpPr>
          <p:cNvPr id="3" name="Text Placeholder 2">
            <a:extLst>
              <a:ext uri="{FF2B5EF4-FFF2-40B4-BE49-F238E27FC236}">
                <a16:creationId xmlns:a16="http://schemas.microsoft.com/office/drawing/2014/main" id="{345E008E-0F87-0F57-7C2D-D5CB8EE476BB}"/>
              </a:ext>
            </a:extLst>
          </p:cNvPr>
          <p:cNvSpPr>
            <a:spLocks noGrp="1"/>
          </p:cNvSpPr>
          <p:nvPr>
            <p:ph type="body" sz="quarter" idx="18"/>
          </p:nvPr>
        </p:nvSpPr>
        <p:spPr/>
        <p:txBody>
          <a:bodyPr>
            <a:normAutofit/>
          </a:bodyPr>
          <a:lstStyle/>
          <a:p>
            <a:pPr marL="0" indent="0"/>
            <a:r>
              <a:rPr lang="en-GB" dirty="0"/>
              <a:t>Women leaders, in particular, are vital mentors and coaches of emerging potential.</a:t>
            </a:r>
          </a:p>
          <a:p>
            <a:pPr marL="0" indent="0"/>
            <a:endParaRPr lang="en-GB" dirty="0"/>
          </a:p>
          <a:p>
            <a:pPr marL="0" indent="0"/>
            <a:r>
              <a:rPr lang="en-GB" dirty="0"/>
              <a:t>Women are understanding, strong-willed, tactical, and cognizant and this is precisely what makes them terrific mentors. </a:t>
            </a:r>
          </a:p>
          <a:p>
            <a:endParaRPr lang="en-GB" dirty="0"/>
          </a:p>
        </p:txBody>
      </p:sp>
      <p:sp>
        <p:nvSpPr>
          <p:cNvPr id="4" name="Text Placeholder 3">
            <a:extLst>
              <a:ext uri="{FF2B5EF4-FFF2-40B4-BE49-F238E27FC236}">
                <a16:creationId xmlns:a16="http://schemas.microsoft.com/office/drawing/2014/main" id="{587E7623-0724-343B-46D1-F85650AE3C72}"/>
              </a:ext>
            </a:extLst>
          </p:cNvPr>
          <p:cNvSpPr>
            <a:spLocks noGrp="1"/>
          </p:cNvSpPr>
          <p:nvPr>
            <p:ph type="body" sz="quarter" idx="16"/>
          </p:nvPr>
        </p:nvSpPr>
        <p:spPr/>
        <p:txBody>
          <a:bodyPr>
            <a:normAutofit fontScale="77500" lnSpcReduction="20000"/>
          </a:bodyPr>
          <a:lstStyle/>
          <a:p>
            <a:r>
              <a:rPr lang="en-IE" dirty="0">
                <a:solidFill>
                  <a:srgbClr val="92D050"/>
                </a:solidFill>
              </a:rPr>
              <a:t>7. Women are amazing mentors!</a:t>
            </a:r>
          </a:p>
        </p:txBody>
      </p:sp>
      <p:sp>
        <p:nvSpPr>
          <p:cNvPr id="7" name="TextBox 6">
            <a:extLst>
              <a:ext uri="{FF2B5EF4-FFF2-40B4-BE49-F238E27FC236}">
                <a16:creationId xmlns:a16="http://schemas.microsoft.com/office/drawing/2014/main" id="{810F8476-8E13-F3D7-F2A5-8927AB82F707}"/>
              </a:ext>
            </a:extLst>
          </p:cNvPr>
          <p:cNvSpPr txBox="1"/>
          <p:nvPr/>
        </p:nvSpPr>
        <p:spPr>
          <a:xfrm>
            <a:off x="0" y="6563355"/>
            <a:ext cx="6105524" cy="276999"/>
          </a:xfrm>
          <a:prstGeom prst="rect">
            <a:avLst/>
          </a:prstGeom>
          <a:noFill/>
        </p:spPr>
        <p:txBody>
          <a:bodyPr wrap="square">
            <a:spAutoFit/>
          </a:bodyPr>
          <a:lstStyle/>
          <a:p>
            <a:pPr marL="0" indent="0"/>
            <a:r>
              <a:rPr lang="hr-BA" sz="1200" dirty="0"/>
              <a:t>SOURCE: </a:t>
            </a:r>
            <a:r>
              <a:rPr lang="en-IE" sz="1200" dirty="0">
                <a:hlinkClick r:id="rId3"/>
              </a:rPr>
              <a:t>https://www.proofhub.com/articles/women-in-leadership-roles</a:t>
            </a:r>
            <a:r>
              <a:rPr lang="hr-BA" sz="1200" dirty="0"/>
              <a:t> </a:t>
            </a:r>
            <a:endParaRPr lang="en-IE" sz="1200" dirty="0"/>
          </a:p>
        </p:txBody>
      </p:sp>
    </p:spTree>
    <p:extLst>
      <p:ext uri="{BB962C8B-B14F-4D97-AF65-F5344CB8AC3E}">
        <p14:creationId xmlns:p14="http://schemas.microsoft.com/office/powerpoint/2010/main" val="26112139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nvPr>
        </p:nvSpPr>
        <p:spPr>
          <a:xfrm>
            <a:off x="7515225" y="763608"/>
            <a:ext cx="3886200" cy="3514724"/>
          </a:xfrm>
        </p:spPr>
        <p:txBody>
          <a:bodyPr>
            <a:normAutofit/>
          </a:bodyPr>
          <a:lstStyle/>
          <a:p>
            <a:pPr algn="ctr"/>
            <a:r>
              <a:rPr lang="hr-BA" sz="4000" b="1" dirty="0">
                <a:solidFill>
                  <a:srgbClr val="93C23D"/>
                </a:solidFill>
              </a:rPr>
              <a:t>NEXT: </a:t>
            </a:r>
          </a:p>
          <a:p>
            <a:pPr algn="ctr"/>
            <a:r>
              <a:rPr lang="hr-BA" sz="4000" b="1" dirty="0"/>
              <a:t>Module 4 </a:t>
            </a:r>
          </a:p>
          <a:p>
            <a:pPr algn="ctr"/>
            <a:r>
              <a:rPr lang="hr-BA" sz="4000" dirty="0"/>
              <a:t>Best leadership styles</a:t>
            </a:r>
            <a:endParaRPr lang="en-US" sz="3600" dirty="0"/>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nvPr>
        </p:nvSpPr>
        <p:spPr>
          <a:xfrm>
            <a:off x="580368" y="5759198"/>
            <a:ext cx="4570494" cy="954106"/>
          </a:xfrm>
        </p:spPr>
        <p:txBody>
          <a:bodyPr>
            <a:normAutofit/>
          </a:bodyPr>
          <a:lstStyle/>
          <a:p>
            <a:r>
              <a:rPr lang="en-US" dirty="0">
                <a:solidFill>
                  <a:srgbClr val="853693"/>
                </a:solidFill>
                <a:hlinkClick r:id="rId2">
                  <a:extLst>
                    <a:ext uri="{A12FA001-AC4F-418D-AE19-62706E023703}">
                      <ahyp:hlinkClr xmlns:ahyp="http://schemas.microsoft.com/office/drawing/2018/hyperlinkcolor" val="tx"/>
                    </a:ext>
                  </a:extLst>
                </a:hlinkClick>
              </a:rPr>
              <a:t>www.</a:t>
            </a:r>
            <a:r>
              <a:rPr lang="en-US" sz="3600" b="1" dirty="0">
                <a:solidFill>
                  <a:srgbClr val="853693"/>
                </a:solidFill>
                <a:hlinkClick r:id="rId2">
                  <a:extLst>
                    <a:ext uri="{A12FA001-AC4F-418D-AE19-62706E023703}">
                      <ahyp:hlinkClr xmlns:ahyp="http://schemas.microsoft.com/office/drawing/2018/hyperlinkcolor" val="tx"/>
                    </a:ext>
                  </a:extLst>
                </a:hlinkClick>
              </a:rPr>
              <a:t>shineproject</a:t>
            </a:r>
            <a:r>
              <a:rPr lang="en-US" dirty="0">
                <a:solidFill>
                  <a:srgbClr val="853693"/>
                </a:solidFill>
                <a:hlinkClick r:id="rId2">
                  <a:extLst>
                    <a:ext uri="{A12FA001-AC4F-418D-AE19-62706E023703}">
                      <ahyp:hlinkClr xmlns:ahyp="http://schemas.microsoft.com/office/drawing/2018/hyperlinkcolor" val="tx"/>
                    </a:ext>
                  </a:extLst>
                </a:hlinkClick>
              </a:rPr>
              <a:t>.eu</a:t>
            </a:r>
            <a:r>
              <a:rPr lang="hr-BA" dirty="0">
                <a:solidFill>
                  <a:srgbClr val="853693"/>
                </a:solidFill>
              </a:rPr>
              <a:t> </a:t>
            </a:r>
            <a:endParaRPr lang="en-US" dirty="0">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nvSpPr>
        <p:spPr>
          <a:xfrm>
            <a:off x="580368" y="2815755"/>
            <a:ext cx="5883932" cy="2492990"/>
          </a:xfrm>
          <a:prstGeom prst="rect">
            <a:avLst/>
          </a:prstGeom>
          <a:noFill/>
        </p:spPr>
        <p:txBody>
          <a:bodyPr wrap="square" rtlCol="0">
            <a:spAutoFit/>
          </a:bodyPr>
          <a:lstStyle/>
          <a:p>
            <a:r>
              <a:rPr lang="hr-BA" sz="2600" b="1" dirty="0">
                <a:solidFill>
                  <a:srgbClr val="09446A"/>
                </a:solidFill>
              </a:rPr>
              <a:t>THANK YOU </a:t>
            </a:r>
            <a:r>
              <a:rPr lang="hr-BA" sz="2600" dirty="0">
                <a:solidFill>
                  <a:srgbClr val="09446A"/>
                </a:solidFill>
              </a:rPr>
              <a:t>for finishing Module 3 of the Shine Open Education Resources. </a:t>
            </a:r>
          </a:p>
          <a:p>
            <a:endParaRPr lang="hr-BA" sz="2600" dirty="0">
              <a:solidFill>
                <a:srgbClr val="09446A"/>
              </a:solidFill>
            </a:endParaRPr>
          </a:p>
          <a:p>
            <a:r>
              <a:rPr lang="hr-BA" sz="2600" dirty="0">
                <a:solidFill>
                  <a:srgbClr val="09446A"/>
                </a:solidFill>
              </a:rPr>
              <a:t>We are confident you are on your path to securing a visible role in the </a:t>
            </a:r>
            <a:r>
              <a:rPr lang="en-IE" sz="2600" dirty="0">
                <a:solidFill>
                  <a:srgbClr val="09446A"/>
                </a:solidFill>
              </a:rPr>
              <a:t>third </a:t>
            </a:r>
            <a:r>
              <a:rPr lang="hr-BA" sz="2600" dirty="0">
                <a:solidFill>
                  <a:srgbClr val="09446A"/>
                </a:solidFill>
              </a:rPr>
              <a:t>sector leadership.</a:t>
            </a:r>
            <a:r>
              <a:rPr lang="en-IE" sz="2600" dirty="0">
                <a:solidFill>
                  <a:srgbClr val="09446A"/>
                </a:solidFill>
              </a:rPr>
              <a:t> </a:t>
            </a:r>
            <a:r>
              <a:rPr lang="hr-BA" sz="2600" b="1" dirty="0">
                <a:solidFill>
                  <a:srgbClr val="93C23D"/>
                </a:solidFill>
              </a:rPr>
              <a:t>CONGRATULATIONS! </a:t>
            </a:r>
            <a:endParaRPr lang="en-US" sz="2600" b="1" dirty="0">
              <a:solidFill>
                <a:srgbClr val="93C23D"/>
              </a:solidFill>
            </a:endParaRPr>
          </a:p>
        </p:txBody>
      </p:sp>
    </p:spTree>
    <p:extLst>
      <p:ext uri="{BB962C8B-B14F-4D97-AF65-F5344CB8AC3E}">
        <p14:creationId xmlns:p14="http://schemas.microsoft.com/office/powerpoint/2010/main" val="416982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CE2714-F10C-C046-B016-E05484D08D8A}"/>
              </a:ext>
            </a:extLst>
          </p:cNvPr>
          <p:cNvSpPr>
            <a:spLocks noGrp="1"/>
          </p:cNvSpPr>
          <p:nvPr>
            <p:ph type="body" sz="quarter" idx="19"/>
          </p:nvPr>
        </p:nvSpPr>
        <p:spPr>
          <a:xfrm>
            <a:off x="169863" y="197061"/>
            <a:ext cx="4404721" cy="582221"/>
          </a:xfrm>
        </p:spPr>
        <p:txBody>
          <a:bodyPr>
            <a:normAutofit lnSpcReduction="10000"/>
          </a:bodyPr>
          <a:lstStyle/>
          <a:p>
            <a:r>
              <a:rPr lang="hr-BA" dirty="0"/>
              <a:t>What this means:</a:t>
            </a:r>
            <a:endParaRPr lang="en-US" dirty="0"/>
          </a:p>
        </p:txBody>
      </p:sp>
      <p:sp>
        <p:nvSpPr>
          <p:cNvPr id="3" name="Text Placeholder 2">
            <a:extLst>
              <a:ext uri="{FF2B5EF4-FFF2-40B4-BE49-F238E27FC236}">
                <a16:creationId xmlns:a16="http://schemas.microsoft.com/office/drawing/2014/main" id="{E61535D2-A74E-BC4F-9DFE-E78F4018D69A}"/>
              </a:ext>
            </a:extLst>
          </p:cNvPr>
          <p:cNvSpPr>
            <a:spLocks noGrp="1"/>
          </p:cNvSpPr>
          <p:nvPr>
            <p:ph type="body" sz="quarter" idx="20"/>
          </p:nvPr>
        </p:nvSpPr>
        <p:spPr>
          <a:xfrm>
            <a:off x="169864" y="821967"/>
            <a:ext cx="4621212" cy="4046749"/>
          </a:xfrm>
        </p:spPr>
        <p:txBody>
          <a:bodyPr>
            <a:noAutofit/>
          </a:bodyPr>
          <a:lstStyle/>
          <a:p>
            <a:pPr marL="0" indent="0"/>
            <a:r>
              <a:rPr lang="hr-BA" sz="2200" dirty="0"/>
              <a:t>Understanding how gender may influence internal and external leadership processes is important to reach equality for those gender groups who have traditionally been stereotyped, and discriminated, against and to boost the leadership outcomes for women who have traditionally been experiencing barriers</a:t>
            </a:r>
            <a:endParaRPr lang="en-US" sz="2200" dirty="0"/>
          </a:p>
        </p:txBody>
      </p:sp>
      <p:pic>
        <p:nvPicPr>
          <p:cNvPr id="15" name="Picture Placeholder 14">
            <a:extLst>
              <a:ext uri="{FF2B5EF4-FFF2-40B4-BE49-F238E27FC236}">
                <a16:creationId xmlns:a16="http://schemas.microsoft.com/office/drawing/2014/main" id="{F52972FD-0776-054C-B880-FB747D24E7D4}"/>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a:stretch/>
        </p:blipFill>
        <p:spPr>
          <a:xfrm>
            <a:off x="-9525" y="-23635"/>
            <a:ext cx="12192000" cy="6858000"/>
          </a:xfrm>
        </p:spPr>
      </p:pic>
    </p:spTree>
    <p:extLst>
      <p:ext uri="{BB962C8B-B14F-4D97-AF65-F5344CB8AC3E}">
        <p14:creationId xmlns:p14="http://schemas.microsoft.com/office/powerpoint/2010/main" val="479625836"/>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14151</TotalTime>
  <Words>7257</Words>
  <Application>Microsoft Office PowerPoint</Application>
  <PresentationFormat>Widescreen</PresentationFormat>
  <Paragraphs>492</Paragraphs>
  <Slides>82</Slides>
  <Notes>8</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82</vt:i4>
      </vt:variant>
    </vt:vector>
  </HeadingPairs>
  <TitlesOfParts>
    <vt:vector size="96" baseType="lpstr">
      <vt:lpstr>Arial</vt:lpstr>
      <vt:lpstr>Calibri</vt:lpstr>
      <vt:lpstr>Calibri Light</vt:lpstr>
      <vt:lpstr>Lato Regular</vt:lpstr>
      <vt:lpstr>Montserrat</vt:lpstr>
      <vt:lpstr>Montserrat Light</vt:lpstr>
      <vt:lpstr>Montserrat Medium</vt:lpstr>
      <vt:lpstr>Noto Sans Symbols</vt:lpstr>
      <vt:lpstr>Open Sans</vt:lpstr>
      <vt:lpstr>Times New Roman</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Dispersed leadership </vt:lpstr>
      <vt:lpstr>Dispersed leadership </vt:lpstr>
      <vt:lpstr>Skills for dispersed leadership </vt:lpstr>
      <vt:lpstr>Skills for dispersed leadership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Sanja Ivandic</cp:lastModifiedBy>
  <cp:revision>327</cp:revision>
  <dcterms:created xsi:type="dcterms:W3CDTF">2020-10-14T13:32:04Z</dcterms:created>
  <dcterms:modified xsi:type="dcterms:W3CDTF">2022-10-12T14:10:04Z</dcterms:modified>
</cp:coreProperties>
</file>