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 id="2147484079" r:id="rId2"/>
  </p:sldMasterIdLst>
  <p:notesMasterIdLst>
    <p:notesMasterId r:id="rId71"/>
  </p:notesMasterIdLst>
  <p:handoutMasterIdLst>
    <p:handoutMasterId r:id="rId72"/>
  </p:handoutMasterIdLst>
  <p:sldIdLst>
    <p:sldId id="4286" r:id="rId3"/>
    <p:sldId id="4350" r:id="rId4"/>
    <p:sldId id="4333" r:id="rId5"/>
    <p:sldId id="4327" r:id="rId6"/>
    <p:sldId id="4357" r:id="rId7"/>
    <p:sldId id="4384" r:id="rId8"/>
    <p:sldId id="4385" r:id="rId9"/>
    <p:sldId id="4346" r:id="rId10"/>
    <p:sldId id="4328" r:id="rId11"/>
    <p:sldId id="4422" r:id="rId12"/>
    <p:sldId id="269" r:id="rId13"/>
    <p:sldId id="4345" r:id="rId14"/>
    <p:sldId id="4409" r:id="rId15"/>
    <p:sldId id="4410" r:id="rId16"/>
    <p:sldId id="4411" r:id="rId17"/>
    <p:sldId id="4412" r:id="rId18"/>
    <p:sldId id="4380" r:id="rId19"/>
    <p:sldId id="4334" r:id="rId20"/>
    <p:sldId id="4423" r:id="rId21"/>
    <p:sldId id="4315" r:id="rId22"/>
    <p:sldId id="4373" r:id="rId23"/>
    <p:sldId id="4424" r:id="rId24"/>
    <p:sldId id="4319" r:id="rId25"/>
    <p:sldId id="4312" r:id="rId26"/>
    <p:sldId id="4318" r:id="rId27"/>
    <p:sldId id="4317" r:id="rId28"/>
    <p:sldId id="4425" r:id="rId29"/>
    <p:sldId id="4355" r:id="rId30"/>
    <p:sldId id="4323" r:id="rId31"/>
    <p:sldId id="4329" r:id="rId32"/>
    <p:sldId id="4401" r:id="rId33"/>
    <p:sldId id="4383" r:id="rId34"/>
    <p:sldId id="4402" r:id="rId35"/>
    <p:sldId id="353" r:id="rId36"/>
    <p:sldId id="4391" r:id="rId37"/>
    <p:sldId id="4392" r:id="rId38"/>
    <p:sldId id="4393" r:id="rId39"/>
    <p:sldId id="4403" r:id="rId40"/>
    <p:sldId id="4293" r:id="rId41"/>
    <p:sldId id="4413" r:id="rId42"/>
    <p:sldId id="4406" r:id="rId43"/>
    <p:sldId id="4415" r:id="rId44"/>
    <p:sldId id="4416" r:id="rId45"/>
    <p:sldId id="4404" r:id="rId46"/>
    <p:sldId id="4405" r:id="rId47"/>
    <p:sldId id="4394" r:id="rId48"/>
    <p:sldId id="4407" r:id="rId49"/>
    <p:sldId id="4395" r:id="rId50"/>
    <p:sldId id="4397" r:id="rId51"/>
    <p:sldId id="4398" r:id="rId52"/>
    <p:sldId id="4399" r:id="rId53"/>
    <p:sldId id="4400" r:id="rId54"/>
    <p:sldId id="4408" r:id="rId55"/>
    <p:sldId id="4417" r:id="rId56"/>
    <p:sldId id="4426" r:id="rId57"/>
    <p:sldId id="4418" r:id="rId58"/>
    <p:sldId id="4427" r:id="rId59"/>
    <p:sldId id="4420" r:id="rId60"/>
    <p:sldId id="4419" r:id="rId61"/>
    <p:sldId id="4421" r:id="rId62"/>
    <p:sldId id="4428" r:id="rId63"/>
    <p:sldId id="4429" r:id="rId64"/>
    <p:sldId id="4430" r:id="rId65"/>
    <p:sldId id="4431" r:id="rId66"/>
    <p:sldId id="4432" r:id="rId67"/>
    <p:sldId id="4433" r:id="rId68"/>
    <p:sldId id="4434" r:id="rId69"/>
    <p:sldId id="4263"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318E"/>
    <a:srgbClr val="09446A"/>
    <a:srgbClr val="93C23D"/>
    <a:srgbClr val="A6377D"/>
    <a:srgbClr val="87AB81"/>
    <a:srgbClr val="853693"/>
    <a:srgbClr val="452771"/>
    <a:srgbClr val="38622F"/>
    <a:srgbClr val="9D5EA9"/>
    <a:srgbClr val="C31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3355" autoAdjust="0"/>
  </p:normalViewPr>
  <p:slideViewPr>
    <p:cSldViewPr snapToGrid="0" snapToObjects="1">
      <p:cViewPr varScale="1">
        <p:scale>
          <a:sx n="66" d="100"/>
          <a:sy n="66" d="100"/>
        </p:scale>
        <p:origin x="528" y="53"/>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61" d="100"/>
          <a:sy n="61" d="100"/>
        </p:scale>
        <p:origin x="3168" y="4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36BC72-BAE3-405B-8087-A55F6019BE4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6179CE99-04E7-4A00-B1D9-76D0A54CAD4E}">
      <dgm:prSet phldrT="[Text]"/>
      <dgm:spPr/>
      <dgm:t>
        <a:bodyPr/>
        <a:lstStyle/>
        <a:p>
          <a:r>
            <a:rPr lang="en-GB" dirty="0"/>
            <a:t>Step 1</a:t>
          </a:r>
        </a:p>
      </dgm:t>
    </dgm:pt>
    <dgm:pt modelId="{06BCBBBE-94C3-408B-92CA-F3458A361CA7}" type="parTrans" cxnId="{90495704-64AC-46F0-BD60-D755ED11E7D1}">
      <dgm:prSet/>
      <dgm:spPr/>
      <dgm:t>
        <a:bodyPr/>
        <a:lstStyle/>
        <a:p>
          <a:endParaRPr lang="en-GB"/>
        </a:p>
      </dgm:t>
    </dgm:pt>
    <dgm:pt modelId="{AA0DED86-7550-4214-A332-482C7ED5B6AE}" type="sibTrans" cxnId="{90495704-64AC-46F0-BD60-D755ED11E7D1}">
      <dgm:prSet/>
      <dgm:spPr/>
      <dgm:t>
        <a:bodyPr/>
        <a:lstStyle/>
        <a:p>
          <a:endParaRPr lang="en-GB"/>
        </a:p>
      </dgm:t>
    </dgm:pt>
    <dgm:pt modelId="{B9DDC6FB-9A2F-4265-9D7D-D8FE1E79347C}">
      <dgm:prSet phldrT="[Text]" custT="1"/>
      <dgm:spPr/>
      <dgm:t>
        <a:bodyPr/>
        <a:lstStyle/>
        <a:p>
          <a:r>
            <a:rPr lang="en-GB" sz="2400" dirty="0">
              <a:solidFill>
                <a:srgbClr val="09446A"/>
              </a:solidFill>
            </a:rPr>
            <a:t>Identify the Problem</a:t>
          </a:r>
        </a:p>
      </dgm:t>
    </dgm:pt>
    <dgm:pt modelId="{B2874EBC-E2D3-46C5-9FAE-656716F97FB7}" type="parTrans" cxnId="{F4EBA03A-78F5-42B6-9834-F1545BF4894E}">
      <dgm:prSet/>
      <dgm:spPr/>
      <dgm:t>
        <a:bodyPr/>
        <a:lstStyle/>
        <a:p>
          <a:endParaRPr lang="en-GB"/>
        </a:p>
      </dgm:t>
    </dgm:pt>
    <dgm:pt modelId="{7E508582-232C-447B-A197-CFBD50031C32}" type="sibTrans" cxnId="{F4EBA03A-78F5-42B6-9834-F1545BF4894E}">
      <dgm:prSet/>
      <dgm:spPr/>
      <dgm:t>
        <a:bodyPr/>
        <a:lstStyle/>
        <a:p>
          <a:endParaRPr lang="en-GB"/>
        </a:p>
      </dgm:t>
    </dgm:pt>
    <dgm:pt modelId="{CA5A1110-DE73-46CD-8617-E8C431E3E8B2}">
      <dgm:prSet phldrT="[Text]"/>
      <dgm:spPr/>
      <dgm:t>
        <a:bodyPr/>
        <a:lstStyle/>
        <a:p>
          <a:r>
            <a:rPr lang="en-GB" dirty="0"/>
            <a:t>Step 2</a:t>
          </a:r>
        </a:p>
      </dgm:t>
    </dgm:pt>
    <dgm:pt modelId="{8EC2E7D9-55BD-4C7F-BDD6-63C337E1B71D}" type="parTrans" cxnId="{35148273-1902-4F6A-A9F4-69B3A17AE04B}">
      <dgm:prSet/>
      <dgm:spPr/>
      <dgm:t>
        <a:bodyPr/>
        <a:lstStyle/>
        <a:p>
          <a:endParaRPr lang="en-GB"/>
        </a:p>
      </dgm:t>
    </dgm:pt>
    <dgm:pt modelId="{90E34DCB-210F-44E4-8EC6-2C086AA8E033}" type="sibTrans" cxnId="{35148273-1902-4F6A-A9F4-69B3A17AE04B}">
      <dgm:prSet/>
      <dgm:spPr/>
      <dgm:t>
        <a:bodyPr/>
        <a:lstStyle/>
        <a:p>
          <a:endParaRPr lang="en-GB"/>
        </a:p>
      </dgm:t>
    </dgm:pt>
    <dgm:pt modelId="{06E491DD-EDC2-4E56-897C-E2103B4EDCAC}">
      <dgm:prSet phldrT="[Text]" custT="1"/>
      <dgm:spPr/>
      <dgm:t>
        <a:bodyPr/>
        <a:lstStyle/>
        <a:p>
          <a:r>
            <a:rPr lang="en-GB" sz="2400" dirty="0">
              <a:solidFill>
                <a:srgbClr val="09446A"/>
              </a:solidFill>
            </a:rPr>
            <a:t>Analyse the Problem</a:t>
          </a:r>
        </a:p>
      </dgm:t>
    </dgm:pt>
    <dgm:pt modelId="{7B1A6529-F917-4705-B6C1-73C093AF4A9B}" type="parTrans" cxnId="{7417982A-0A1F-4A5C-8586-9981D3C9CFA1}">
      <dgm:prSet/>
      <dgm:spPr/>
      <dgm:t>
        <a:bodyPr/>
        <a:lstStyle/>
        <a:p>
          <a:endParaRPr lang="en-GB"/>
        </a:p>
      </dgm:t>
    </dgm:pt>
    <dgm:pt modelId="{76701401-3839-45DF-9ECB-A6EF164B5B93}" type="sibTrans" cxnId="{7417982A-0A1F-4A5C-8586-9981D3C9CFA1}">
      <dgm:prSet/>
      <dgm:spPr/>
      <dgm:t>
        <a:bodyPr/>
        <a:lstStyle/>
        <a:p>
          <a:endParaRPr lang="en-GB"/>
        </a:p>
      </dgm:t>
    </dgm:pt>
    <dgm:pt modelId="{E2F4EB92-1332-4AA7-9F17-94511D3BF2CE}">
      <dgm:prSet phldrT="[Text]"/>
      <dgm:spPr/>
      <dgm:t>
        <a:bodyPr/>
        <a:lstStyle/>
        <a:p>
          <a:r>
            <a:rPr lang="en-GB" dirty="0"/>
            <a:t>Step 3</a:t>
          </a:r>
        </a:p>
      </dgm:t>
    </dgm:pt>
    <dgm:pt modelId="{E426E96C-6AC4-494C-B288-35CE98D8D545}" type="parTrans" cxnId="{F2B3CF1E-89B2-4D54-8BFD-7BE77B9D7C4F}">
      <dgm:prSet/>
      <dgm:spPr/>
      <dgm:t>
        <a:bodyPr/>
        <a:lstStyle/>
        <a:p>
          <a:endParaRPr lang="en-GB"/>
        </a:p>
      </dgm:t>
    </dgm:pt>
    <dgm:pt modelId="{0D846965-ADF2-40C9-B26D-59A8436B9331}" type="sibTrans" cxnId="{F2B3CF1E-89B2-4D54-8BFD-7BE77B9D7C4F}">
      <dgm:prSet/>
      <dgm:spPr/>
      <dgm:t>
        <a:bodyPr/>
        <a:lstStyle/>
        <a:p>
          <a:endParaRPr lang="en-GB"/>
        </a:p>
      </dgm:t>
    </dgm:pt>
    <dgm:pt modelId="{922E079A-2461-4CC3-827C-5B74E2A8401A}">
      <dgm:prSet phldrT="[Text]" custT="1"/>
      <dgm:spPr/>
      <dgm:t>
        <a:bodyPr/>
        <a:lstStyle/>
        <a:p>
          <a:r>
            <a:rPr lang="en-GB" sz="2400" dirty="0">
              <a:solidFill>
                <a:srgbClr val="09446A"/>
              </a:solidFill>
            </a:rPr>
            <a:t>Describe the Problem</a:t>
          </a:r>
        </a:p>
      </dgm:t>
    </dgm:pt>
    <dgm:pt modelId="{FE4D55A4-7832-40D2-8897-731CF138325A}" type="parTrans" cxnId="{2C8531A8-F3AC-4C46-AE04-CA3B71522C42}">
      <dgm:prSet/>
      <dgm:spPr/>
      <dgm:t>
        <a:bodyPr/>
        <a:lstStyle/>
        <a:p>
          <a:endParaRPr lang="en-GB"/>
        </a:p>
      </dgm:t>
    </dgm:pt>
    <dgm:pt modelId="{DF57DC0D-B025-43AD-A8A0-32C960EAAE49}" type="sibTrans" cxnId="{2C8531A8-F3AC-4C46-AE04-CA3B71522C42}">
      <dgm:prSet/>
      <dgm:spPr/>
      <dgm:t>
        <a:bodyPr/>
        <a:lstStyle/>
        <a:p>
          <a:endParaRPr lang="en-GB"/>
        </a:p>
      </dgm:t>
    </dgm:pt>
    <dgm:pt modelId="{B0CDEE3D-18F3-4B8A-A147-727892509C6E}" type="pres">
      <dgm:prSet presAssocID="{4436BC72-BAE3-405B-8087-A55F6019BE42}" presName="linearFlow" presStyleCnt="0">
        <dgm:presLayoutVars>
          <dgm:dir/>
          <dgm:animLvl val="lvl"/>
          <dgm:resizeHandles val="exact"/>
        </dgm:presLayoutVars>
      </dgm:prSet>
      <dgm:spPr/>
    </dgm:pt>
    <dgm:pt modelId="{4504A90A-2C1A-4AB7-B375-B2715AD032CF}" type="pres">
      <dgm:prSet presAssocID="{6179CE99-04E7-4A00-B1D9-76D0A54CAD4E}" presName="composite" presStyleCnt="0"/>
      <dgm:spPr/>
    </dgm:pt>
    <dgm:pt modelId="{A6DA7674-A63A-4EB7-B42B-89BC284643AA}" type="pres">
      <dgm:prSet presAssocID="{6179CE99-04E7-4A00-B1D9-76D0A54CAD4E}" presName="parentText" presStyleLbl="alignNode1" presStyleIdx="0" presStyleCnt="3">
        <dgm:presLayoutVars>
          <dgm:chMax val="1"/>
          <dgm:bulletEnabled val="1"/>
        </dgm:presLayoutVars>
      </dgm:prSet>
      <dgm:spPr/>
    </dgm:pt>
    <dgm:pt modelId="{6AAA9FCB-4D5D-4160-A07B-072D98C53A69}" type="pres">
      <dgm:prSet presAssocID="{6179CE99-04E7-4A00-B1D9-76D0A54CAD4E}" presName="descendantText" presStyleLbl="alignAcc1" presStyleIdx="0" presStyleCnt="3" custLinFactNeighborY="-21">
        <dgm:presLayoutVars>
          <dgm:bulletEnabled val="1"/>
        </dgm:presLayoutVars>
      </dgm:prSet>
      <dgm:spPr/>
    </dgm:pt>
    <dgm:pt modelId="{F92AF647-514B-4762-BE77-D3B36B52345F}" type="pres">
      <dgm:prSet presAssocID="{AA0DED86-7550-4214-A332-482C7ED5B6AE}" presName="sp" presStyleCnt="0"/>
      <dgm:spPr/>
    </dgm:pt>
    <dgm:pt modelId="{9813958C-179D-4B68-B2FF-67FB266E4F72}" type="pres">
      <dgm:prSet presAssocID="{CA5A1110-DE73-46CD-8617-E8C431E3E8B2}" presName="composite" presStyleCnt="0"/>
      <dgm:spPr/>
    </dgm:pt>
    <dgm:pt modelId="{BB36937F-2681-43D9-BE66-B7A5ED7F9B88}" type="pres">
      <dgm:prSet presAssocID="{CA5A1110-DE73-46CD-8617-E8C431E3E8B2}" presName="parentText" presStyleLbl="alignNode1" presStyleIdx="1" presStyleCnt="3">
        <dgm:presLayoutVars>
          <dgm:chMax val="1"/>
          <dgm:bulletEnabled val="1"/>
        </dgm:presLayoutVars>
      </dgm:prSet>
      <dgm:spPr/>
    </dgm:pt>
    <dgm:pt modelId="{65771C17-FB35-4BA5-AA86-39C3959A86A9}" type="pres">
      <dgm:prSet presAssocID="{CA5A1110-DE73-46CD-8617-E8C431E3E8B2}" presName="descendantText" presStyleLbl="alignAcc1" presStyleIdx="1" presStyleCnt="3">
        <dgm:presLayoutVars>
          <dgm:bulletEnabled val="1"/>
        </dgm:presLayoutVars>
      </dgm:prSet>
      <dgm:spPr/>
    </dgm:pt>
    <dgm:pt modelId="{81AA9BC1-1FB0-4EF6-BD34-ED0B8D0C6C03}" type="pres">
      <dgm:prSet presAssocID="{90E34DCB-210F-44E4-8EC6-2C086AA8E033}" presName="sp" presStyleCnt="0"/>
      <dgm:spPr/>
    </dgm:pt>
    <dgm:pt modelId="{57031DC2-7BFE-41C1-B4B4-D36CBD27DFBA}" type="pres">
      <dgm:prSet presAssocID="{E2F4EB92-1332-4AA7-9F17-94511D3BF2CE}" presName="composite" presStyleCnt="0"/>
      <dgm:spPr/>
    </dgm:pt>
    <dgm:pt modelId="{8F7EDF79-8DDB-42BD-BAB1-F508438759BA}" type="pres">
      <dgm:prSet presAssocID="{E2F4EB92-1332-4AA7-9F17-94511D3BF2CE}" presName="parentText" presStyleLbl="alignNode1" presStyleIdx="2" presStyleCnt="3">
        <dgm:presLayoutVars>
          <dgm:chMax val="1"/>
          <dgm:bulletEnabled val="1"/>
        </dgm:presLayoutVars>
      </dgm:prSet>
      <dgm:spPr/>
    </dgm:pt>
    <dgm:pt modelId="{87679716-2D51-4777-ADBB-E3D33DDA85AD}" type="pres">
      <dgm:prSet presAssocID="{E2F4EB92-1332-4AA7-9F17-94511D3BF2CE}" presName="descendantText" presStyleLbl="alignAcc1" presStyleIdx="2" presStyleCnt="3" custScaleX="104003" custLinFactNeighborX="-2013" custLinFactNeighborY="3867">
        <dgm:presLayoutVars>
          <dgm:bulletEnabled val="1"/>
        </dgm:presLayoutVars>
      </dgm:prSet>
      <dgm:spPr/>
    </dgm:pt>
  </dgm:ptLst>
  <dgm:cxnLst>
    <dgm:cxn modelId="{90495704-64AC-46F0-BD60-D755ED11E7D1}" srcId="{4436BC72-BAE3-405B-8087-A55F6019BE42}" destId="{6179CE99-04E7-4A00-B1D9-76D0A54CAD4E}" srcOrd="0" destOrd="0" parTransId="{06BCBBBE-94C3-408B-92CA-F3458A361CA7}" sibTransId="{AA0DED86-7550-4214-A332-482C7ED5B6AE}"/>
    <dgm:cxn modelId="{F2B3CF1E-89B2-4D54-8BFD-7BE77B9D7C4F}" srcId="{4436BC72-BAE3-405B-8087-A55F6019BE42}" destId="{E2F4EB92-1332-4AA7-9F17-94511D3BF2CE}" srcOrd="2" destOrd="0" parTransId="{E426E96C-6AC4-494C-B288-35CE98D8D545}" sibTransId="{0D846965-ADF2-40C9-B26D-59A8436B9331}"/>
    <dgm:cxn modelId="{7417982A-0A1F-4A5C-8586-9981D3C9CFA1}" srcId="{CA5A1110-DE73-46CD-8617-E8C431E3E8B2}" destId="{06E491DD-EDC2-4E56-897C-E2103B4EDCAC}" srcOrd="0" destOrd="0" parTransId="{7B1A6529-F917-4705-B6C1-73C093AF4A9B}" sibTransId="{76701401-3839-45DF-9ECB-A6EF164B5B93}"/>
    <dgm:cxn modelId="{F4EBA03A-78F5-42B6-9834-F1545BF4894E}" srcId="{6179CE99-04E7-4A00-B1D9-76D0A54CAD4E}" destId="{B9DDC6FB-9A2F-4265-9D7D-D8FE1E79347C}" srcOrd="0" destOrd="0" parTransId="{B2874EBC-E2D3-46C5-9FAE-656716F97FB7}" sibTransId="{7E508582-232C-447B-A197-CFBD50031C32}"/>
    <dgm:cxn modelId="{D61C9C5F-B510-460E-AFE0-5FAD2B08DEDA}" type="presOf" srcId="{6179CE99-04E7-4A00-B1D9-76D0A54CAD4E}" destId="{A6DA7674-A63A-4EB7-B42B-89BC284643AA}" srcOrd="0" destOrd="0" presId="urn:microsoft.com/office/officeart/2005/8/layout/chevron2"/>
    <dgm:cxn modelId="{35148273-1902-4F6A-A9F4-69B3A17AE04B}" srcId="{4436BC72-BAE3-405B-8087-A55F6019BE42}" destId="{CA5A1110-DE73-46CD-8617-E8C431E3E8B2}" srcOrd="1" destOrd="0" parTransId="{8EC2E7D9-55BD-4C7F-BDD6-63C337E1B71D}" sibTransId="{90E34DCB-210F-44E4-8EC6-2C086AA8E033}"/>
    <dgm:cxn modelId="{C8386B92-B1BC-4013-B059-CF9274E7569E}" type="presOf" srcId="{4436BC72-BAE3-405B-8087-A55F6019BE42}" destId="{B0CDEE3D-18F3-4B8A-A147-727892509C6E}" srcOrd="0" destOrd="0" presId="urn:microsoft.com/office/officeart/2005/8/layout/chevron2"/>
    <dgm:cxn modelId="{8623639C-A642-47A3-9D1A-8EF283B30624}" type="presOf" srcId="{E2F4EB92-1332-4AA7-9F17-94511D3BF2CE}" destId="{8F7EDF79-8DDB-42BD-BAB1-F508438759BA}" srcOrd="0" destOrd="0" presId="urn:microsoft.com/office/officeart/2005/8/layout/chevron2"/>
    <dgm:cxn modelId="{22B647A7-7387-4149-9A26-BC0D3816BD59}" type="presOf" srcId="{B9DDC6FB-9A2F-4265-9D7D-D8FE1E79347C}" destId="{6AAA9FCB-4D5D-4160-A07B-072D98C53A69}" srcOrd="0" destOrd="0" presId="urn:microsoft.com/office/officeart/2005/8/layout/chevron2"/>
    <dgm:cxn modelId="{2C8531A8-F3AC-4C46-AE04-CA3B71522C42}" srcId="{E2F4EB92-1332-4AA7-9F17-94511D3BF2CE}" destId="{922E079A-2461-4CC3-827C-5B74E2A8401A}" srcOrd="0" destOrd="0" parTransId="{FE4D55A4-7832-40D2-8897-731CF138325A}" sibTransId="{DF57DC0D-B025-43AD-A8A0-32C960EAAE49}"/>
    <dgm:cxn modelId="{814E8BCB-23B5-4A85-9876-0CA92F07C7E8}" type="presOf" srcId="{922E079A-2461-4CC3-827C-5B74E2A8401A}" destId="{87679716-2D51-4777-ADBB-E3D33DDA85AD}" srcOrd="0" destOrd="0" presId="urn:microsoft.com/office/officeart/2005/8/layout/chevron2"/>
    <dgm:cxn modelId="{586DB6CB-ACF9-41BE-9A8E-78281FDE84A1}" type="presOf" srcId="{CA5A1110-DE73-46CD-8617-E8C431E3E8B2}" destId="{BB36937F-2681-43D9-BE66-B7A5ED7F9B88}" srcOrd="0" destOrd="0" presId="urn:microsoft.com/office/officeart/2005/8/layout/chevron2"/>
    <dgm:cxn modelId="{2ACE20D1-ACC4-471C-B676-9121B037730F}" type="presOf" srcId="{06E491DD-EDC2-4E56-897C-E2103B4EDCAC}" destId="{65771C17-FB35-4BA5-AA86-39C3959A86A9}" srcOrd="0" destOrd="0" presId="urn:microsoft.com/office/officeart/2005/8/layout/chevron2"/>
    <dgm:cxn modelId="{F917910E-1A02-437A-912E-D77543A8CA9C}" type="presParOf" srcId="{B0CDEE3D-18F3-4B8A-A147-727892509C6E}" destId="{4504A90A-2C1A-4AB7-B375-B2715AD032CF}" srcOrd="0" destOrd="0" presId="urn:microsoft.com/office/officeart/2005/8/layout/chevron2"/>
    <dgm:cxn modelId="{4D9B2175-9E9E-44EC-8BFC-D521CE5FAF06}" type="presParOf" srcId="{4504A90A-2C1A-4AB7-B375-B2715AD032CF}" destId="{A6DA7674-A63A-4EB7-B42B-89BC284643AA}" srcOrd="0" destOrd="0" presId="urn:microsoft.com/office/officeart/2005/8/layout/chevron2"/>
    <dgm:cxn modelId="{1A4B1ADF-751E-43A3-8031-ADFD1D467984}" type="presParOf" srcId="{4504A90A-2C1A-4AB7-B375-B2715AD032CF}" destId="{6AAA9FCB-4D5D-4160-A07B-072D98C53A69}" srcOrd="1" destOrd="0" presId="urn:microsoft.com/office/officeart/2005/8/layout/chevron2"/>
    <dgm:cxn modelId="{033D906C-4166-413C-A0BE-60F49FEDC515}" type="presParOf" srcId="{B0CDEE3D-18F3-4B8A-A147-727892509C6E}" destId="{F92AF647-514B-4762-BE77-D3B36B52345F}" srcOrd="1" destOrd="0" presId="urn:microsoft.com/office/officeart/2005/8/layout/chevron2"/>
    <dgm:cxn modelId="{9209975D-7876-4D82-B645-09105B9F1D63}" type="presParOf" srcId="{B0CDEE3D-18F3-4B8A-A147-727892509C6E}" destId="{9813958C-179D-4B68-B2FF-67FB266E4F72}" srcOrd="2" destOrd="0" presId="urn:microsoft.com/office/officeart/2005/8/layout/chevron2"/>
    <dgm:cxn modelId="{33828344-6DAE-4923-B285-D7498EDC3DD7}" type="presParOf" srcId="{9813958C-179D-4B68-B2FF-67FB266E4F72}" destId="{BB36937F-2681-43D9-BE66-B7A5ED7F9B88}" srcOrd="0" destOrd="0" presId="urn:microsoft.com/office/officeart/2005/8/layout/chevron2"/>
    <dgm:cxn modelId="{50B31A00-D0E1-4BD8-9156-A623601572EF}" type="presParOf" srcId="{9813958C-179D-4B68-B2FF-67FB266E4F72}" destId="{65771C17-FB35-4BA5-AA86-39C3959A86A9}" srcOrd="1" destOrd="0" presId="urn:microsoft.com/office/officeart/2005/8/layout/chevron2"/>
    <dgm:cxn modelId="{3E3D13AC-11EE-4162-9648-B73BA86F8432}" type="presParOf" srcId="{B0CDEE3D-18F3-4B8A-A147-727892509C6E}" destId="{81AA9BC1-1FB0-4EF6-BD34-ED0B8D0C6C03}" srcOrd="3" destOrd="0" presId="urn:microsoft.com/office/officeart/2005/8/layout/chevron2"/>
    <dgm:cxn modelId="{00B6ADBC-2F08-4164-AC07-4F9A29018D8A}" type="presParOf" srcId="{B0CDEE3D-18F3-4B8A-A147-727892509C6E}" destId="{57031DC2-7BFE-41C1-B4B4-D36CBD27DFBA}" srcOrd="4" destOrd="0" presId="urn:microsoft.com/office/officeart/2005/8/layout/chevron2"/>
    <dgm:cxn modelId="{BC8957BD-14C2-445E-95AD-691E7339CB8C}" type="presParOf" srcId="{57031DC2-7BFE-41C1-B4B4-D36CBD27DFBA}" destId="{8F7EDF79-8DDB-42BD-BAB1-F508438759BA}" srcOrd="0" destOrd="0" presId="urn:microsoft.com/office/officeart/2005/8/layout/chevron2"/>
    <dgm:cxn modelId="{C903188B-A362-46A6-A825-74E35CE01F08}" type="presParOf" srcId="{57031DC2-7BFE-41C1-B4B4-D36CBD27DFBA}" destId="{87679716-2D51-4777-ADBB-E3D33DDA85A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36BC72-BAE3-405B-8087-A55F6019BE4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6179CE99-04E7-4A00-B1D9-76D0A54CAD4E}">
      <dgm:prSet phldrT="[Text]"/>
      <dgm:spPr/>
      <dgm:t>
        <a:bodyPr/>
        <a:lstStyle/>
        <a:p>
          <a:r>
            <a:rPr lang="en-GB" dirty="0"/>
            <a:t>Step 4</a:t>
          </a:r>
        </a:p>
      </dgm:t>
    </dgm:pt>
    <dgm:pt modelId="{06BCBBBE-94C3-408B-92CA-F3458A361CA7}" type="parTrans" cxnId="{90495704-64AC-46F0-BD60-D755ED11E7D1}">
      <dgm:prSet/>
      <dgm:spPr/>
      <dgm:t>
        <a:bodyPr/>
        <a:lstStyle/>
        <a:p>
          <a:endParaRPr lang="en-GB"/>
        </a:p>
      </dgm:t>
    </dgm:pt>
    <dgm:pt modelId="{AA0DED86-7550-4214-A332-482C7ED5B6AE}" type="sibTrans" cxnId="{90495704-64AC-46F0-BD60-D755ED11E7D1}">
      <dgm:prSet/>
      <dgm:spPr/>
      <dgm:t>
        <a:bodyPr/>
        <a:lstStyle/>
        <a:p>
          <a:endParaRPr lang="en-GB"/>
        </a:p>
      </dgm:t>
    </dgm:pt>
    <dgm:pt modelId="{B9DDC6FB-9A2F-4265-9D7D-D8FE1E79347C}">
      <dgm:prSet phldrT="[Text]" custT="1"/>
      <dgm:spPr/>
      <dgm:t>
        <a:bodyPr/>
        <a:lstStyle/>
        <a:p>
          <a:r>
            <a:rPr lang="en-GB" sz="2400" dirty="0">
              <a:solidFill>
                <a:srgbClr val="09446A"/>
              </a:solidFill>
            </a:rPr>
            <a:t>Look for Root Cause</a:t>
          </a:r>
        </a:p>
      </dgm:t>
    </dgm:pt>
    <dgm:pt modelId="{B2874EBC-E2D3-46C5-9FAE-656716F97FB7}" type="parTrans" cxnId="{F4EBA03A-78F5-42B6-9834-F1545BF4894E}">
      <dgm:prSet/>
      <dgm:spPr/>
      <dgm:t>
        <a:bodyPr/>
        <a:lstStyle/>
        <a:p>
          <a:endParaRPr lang="en-GB"/>
        </a:p>
      </dgm:t>
    </dgm:pt>
    <dgm:pt modelId="{7E508582-232C-447B-A197-CFBD50031C32}" type="sibTrans" cxnId="{F4EBA03A-78F5-42B6-9834-F1545BF4894E}">
      <dgm:prSet/>
      <dgm:spPr/>
      <dgm:t>
        <a:bodyPr/>
        <a:lstStyle/>
        <a:p>
          <a:endParaRPr lang="en-GB"/>
        </a:p>
      </dgm:t>
    </dgm:pt>
    <dgm:pt modelId="{CA5A1110-DE73-46CD-8617-E8C431E3E8B2}">
      <dgm:prSet phldrT="[Text]"/>
      <dgm:spPr/>
      <dgm:t>
        <a:bodyPr/>
        <a:lstStyle/>
        <a:p>
          <a:r>
            <a:rPr lang="en-GB" dirty="0"/>
            <a:t>Step 5</a:t>
          </a:r>
        </a:p>
      </dgm:t>
    </dgm:pt>
    <dgm:pt modelId="{8EC2E7D9-55BD-4C7F-BDD6-63C337E1B71D}" type="parTrans" cxnId="{35148273-1902-4F6A-A9F4-69B3A17AE04B}">
      <dgm:prSet/>
      <dgm:spPr/>
      <dgm:t>
        <a:bodyPr/>
        <a:lstStyle/>
        <a:p>
          <a:endParaRPr lang="en-GB"/>
        </a:p>
      </dgm:t>
    </dgm:pt>
    <dgm:pt modelId="{90E34DCB-210F-44E4-8EC6-2C086AA8E033}" type="sibTrans" cxnId="{35148273-1902-4F6A-A9F4-69B3A17AE04B}">
      <dgm:prSet/>
      <dgm:spPr/>
      <dgm:t>
        <a:bodyPr/>
        <a:lstStyle/>
        <a:p>
          <a:endParaRPr lang="en-GB"/>
        </a:p>
      </dgm:t>
    </dgm:pt>
    <dgm:pt modelId="{06E491DD-EDC2-4E56-897C-E2103B4EDCAC}">
      <dgm:prSet phldrT="[Text]" custT="1"/>
      <dgm:spPr/>
      <dgm:t>
        <a:bodyPr/>
        <a:lstStyle/>
        <a:p>
          <a:r>
            <a:rPr lang="en-GB" sz="2200" dirty="0">
              <a:solidFill>
                <a:srgbClr val="09446A"/>
              </a:solidFill>
            </a:rPr>
            <a:t>Develop Alternate Solutions</a:t>
          </a:r>
        </a:p>
      </dgm:t>
    </dgm:pt>
    <dgm:pt modelId="{7B1A6529-F917-4705-B6C1-73C093AF4A9B}" type="parTrans" cxnId="{7417982A-0A1F-4A5C-8586-9981D3C9CFA1}">
      <dgm:prSet/>
      <dgm:spPr/>
      <dgm:t>
        <a:bodyPr/>
        <a:lstStyle/>
        <a:p>
          <a:endParaRPr lang="en-GB"/>
        </a:p>
      </dgm:t>
    </dgm:pt>
    <dgm:pt modelId="{76701401-3839-45DF-9ECB-A6EF164B5B93}" type="sibTrans" cxnId="{7417982A-0A1F-4A5C-8586-9981D3C9CFA1}">
      <dgm:prSet/>
      <dgm:spPr/>
      <dgm:t>
        <a:bodyPr/>
        <a:lstStyle/>
        <a:p>
          <a:endParaRPr lang="en-GB"/>
        </a:p>
      </dgm:t>
    </dgm:pt>
    <dgm:pt modelId="{E2F4EB92-1332-4AA7-9F17-94511D3BF2CE}">
      <dgm:prSet phldrT="[Text]"/>
      <dgm:spPr/>
      <dgm:t>
        <a:bodyPr/>
        <a:lstStyle/>
        <a:p>
          <a:r>
            <a:rPr lang="en-GB" dirty="0"/>
            <a:t>Step 6</a:t>
          </a:r>
        </a:p>
      </dgm:t>
    </dgm:pt>
    <dgm:pt modelId="{E426E96C-6AC4-494C-B288-35CE98D8D545}" type="parTrans" cxnId="{F2B3CF1E-89B2-4D54-8BFD-7BE77B9D7C4F}">
      <dgm:prSet/>
      <dgm:spPr/>
      <dgm:t>
        <a:bodyPr/>
        <a:lstStyle/>
        <a:p>
          <a:endParaRPr lang="en-GB"/>
        </a:p>
      </dgm:t>
    </dgm:pt>
    <dgm:pt modelId="{0D846965-ADF2-40C9-B26D-59A8436B9331}" type="sibTrans" cxnId="{F2B3CF1E-89B2-4D54-8BFD-7BE77B9D7C4F}">
      <dgm:prSet/>
      <dgm:spPr/>
      <dgm:t>
        <a:bodyPr/>
        <a:lstStyle/>
        <a:p>
          <a:endParaRPr lang="en-GB"/>
        </a:p>
      </dgm:t>
    </dgm:pt>
    <dgm:pt modelId="{922E079A-2461-4CC3-827C-5B74E2A8401A}">
      <dgm:prSet phldrT="[Text]" custT="1"/>
      <dgm:spPr/>
      <dgm:t>
        <a:bodyPr/>
        <a:lstStyle/>
        <a:p>
          <a:r>
            <a:rPr lang="en-GB" sz="2400" dirty="0">
              <a:solidFill>
                <a:srgbClr val="09446A"/>
              </a:solidFill>
            </a:rPr>
            <a:t>Implement the Solution</a:t>
          </a:r>
        </a:p>
      </dgm:t>
    </dgm:pt>
    <dgm:pt modelId="{FE4D55A4-7832-40D2-8897-731CF138325A}" type="parTrans" cxnId="{2C8531A8-F3AC-4C46-AE04-CA3B71522C42}">
      <dgm:prSet/>
      <dgm:spPr/>
      <dgm:t>
        <a:bodyPr/>
        <a:lstStyle/>
        <a:p>
          <a:endParaRPr lang="en-GB"/>
        </a:p>
      </dgm:t>
    </dgm:pt>
    <dgm:pt modelId="{DF57DC0D-B025-43AD-A8A0-32C960EAAE49}" type="sibTrans" cxnId="{2C8531A8-F3AC-4C46-AE04-CA3B71522C42}">
      <dgm:prSet/>
      <dgm:spPr/>
      <dgm:t>
        <a:bodyPr/>
        <a:lstStyle/>
        <a:p>
          <a:endParaRPr lang="en-GB"/>
        </a:p>
      </dgm:t>
    </dgm:pt>
    <dgm:pt modelId="{B0CDEE3D-18F3-4B8A-A147-727892509C6E}" type="pres">
      <dgm:prSet presAssocID="{4436BC72-BAE3-405B-8087-A55F6019BE42}" presName="linearFlow" presStyleCnt="0">
        <dgm:presLayoutVars>
          <dgm:dir/>
          <dgm:animLvl val="lvl"/>
          <dgm:resizeHandles val="exact"/>
        </dgm:presLayoutVars>
      </dgm:prSet>
      <dgm:spPr/>
    </dgm:pt>
    <dgm:pt modelId="{4504A90A-2C1A-4AB7-B375-B2715AD032CF}" type="pres">
      <dgm:prSet presAssocID="{6179CE99-04E7-4A00-B1D9-76D0A54CAD4E}" presName="composite" presStyleCnt="0"/>
      <dgm:spPr/>
    </dgm:pt>
    <dgm:pt modelId="{A6DA7674-A63A-4EB7-B42B-89BC284643AA}" type="pres">
      <dgm:prSet presAssocID="{6179CE99-04E7-4A00-B1D9-76D0A54CAD4E}" presName="parentText" presStyleLbl="alignNode1" presStyleIdx="0" presStyleCnt="3">
        <dgm:presLayoutVars>
          <dgm:chMax val="1"/>
          <dgm:bulletEnabled val="1"/>
        </dgm:presLayoutVars>
      </dgm:prSet>
      <dgm:spPr/>
    </dgm:pt>
    <dgm:pt modelId="{6AAA9FCB-4D5D-4160-A07B-072D98C53A69}" type="pres">
      <dgm:prSet presAssocID="{6179CE99-04E7-4A00-B1D9-76D0A54CAD4E}" presName="descendantText" presStyleLbl="alignAcc1" presStyleIdx="0" presStyleCnt="3" custLinFactNeighborX="269" custLinFactNeighborY="-21">
        <dgm:presLayoutVars>
          <dgm:bulletEnabled val="1"/>
        </dgm:presLayoutVars>
      </dgm:prSet>
      <dgm:spPr/>
    </dgm:pt>
    <dgm:pt modelId="{F92AF647-514B-4762-BE77-D3B36B52345F}" type="pres">
      <dgm:prSet presAssocID="{AA0DED86-7550-4214-A332-482C7ED5B6AE}" presName="sp" presStyleCnt="0"/>
      <dgm:spPr/>
    </dgm:pt>
    <dgm:pt modelId="{9813958C-179D-4B68-B2FF-67FB266E4F72}" type="pres">
      <dgm:prSet presAssocID="{CA5A1110-DE73-46CD-8617-E8C431E3E8B2}" presName="composite" presStyleCnt="0"/>
      <dgm:spPr/>
    </dgm:pt>
    <dgm:pt modelId="{BB36937F-2681-43D9-BE66-B7A5ED7F9B88}" type="pres">
      <dgm:prSet presAssocID="{CA5A1110-DE73-46CD-8617-E8C431E3E8B2}" presName="parentText" presStyleLbl="alignNode1" presStyleIdx="1" presStyleCnt="3">
        <dgm:presLayoutVars>
          <dgm:chMax val="1"/>
          <dgm:bulletEnabled val="1"/>
        </dgm:presLayoutVars>
      </dgm:prSet>
      <dgm:spPr/>
    </dgm:pt>
    <dgm:pt modelId="{65771C17-FB35-4BA5-AA86-39C3959A86A9}" type="pres">
      <dgm:prSet presAssocID="{CA5A1110-DE73-46CD-8617-E8C431E3E8B2}" presName="descendantText" presStyleLbl="alignAcc1" presStyleIdx="1" presStyleCnt="3">
        <dgm:presLayoutVars>
          <dgm:bulletEnabled val="1"/>
        </dgm:presLayoutVars>
      </dgm:prSet>
      <dgm:spPr/>
    </dgm:pt>
    <dgm:pt modelId="{81AA9BC1-1FB0-4EF6-BD34-ED0B8D0C6C03}" type="pres">
      <dgm:prSet presAssocID="{90E34DCB-210F-44E4-8EC6-2C086AA8E033}" presName="sp" presStyleCnt="0"/>
      <dgm:spPr/>
    </dgm:pt>
    <dgm:pt modelId="{57031DC2-7BFE-41C1-B4B4-D36CBD27DFBA}" type="pres">
      <dgm:prSet presAssocID="{E2F4EB92-1332-4AA7-9F17-94511D3BF2CE}" presName="composite" presStyleCnt="0"/>
      <dgm:spPr/>
    </dgm:pt>
    <dgm:pt modelId="{8F7EDF79-8DDB-42BD-BAB1-F508438759BA}" type="pres">
      <dgm:prSet presAssocID="{E2F4EB92-1332-4AA7-9F17-94511D3BF2CE}" presName="parentText" presStyleLbl="alignNode1" presStyleIdx="2" presStyleCnt="3">
        <dgm:presLayoutVars>
          <dgm:chMax val="1"/>
          <dgm:bulletEnabled val="1"/>
        </dgm:presLayoutVars>
      </dgm:prSet>
      <dgm:spPr/>
    </dgm:pt>
    <dgm:pt modelId="{87679716-2D51-4777-ADBB-E3D33DDA85AD}" type="pres">
      <dgm:prSet presAssocID="{E2F4EB92-1332-4AA7-9F17-94511D3BF2CE}" presName="descendantText" presStyleLbl="alignAcc1" presStyleIdx="2" presStyleCnt="3">
        <dgm:presLayoutVars>
          <dgm:bulletEnabled val="1"/>
        </dgm:presLayoutVars>
      </dgm:prSet>
      <dgm:spPr/>
    </dgm:pt>
  </dgm:ptLst>
  <dgm:cxnLst>
    <dgm:cxn modelId="{90495704-64AC-46F0-BD60-D755ED11E7D1}" srcId="{4436BC72-BAE3-405B-8087-A55F6019BE42}" destId="{6179CE99-04E7-4A00-B1D9-76D0A54CAD4E}" srcOrd="0" destOrd="0" parTransId="{06BCBBBE-94C3-408B-92CA-F3458A361CA7}" sibTransId="{AA0DED86-7550-4214-A332-482C7ED5B6AE}"/>
    <dgm:cxn modelId="{F2B3CF1E-89B2-4D54-8BFD-7BE77B9D7C4F}" srcId="{4436BC72-BAE3-405B-8087-A55F6019BE42}" destId="{E2F4EB92-1332-4AA7-9F17-94511D3BF2CE}" srcOrd="2" destOrd="0" parTransId="{E426E96C-6AC4-494C-B288-35CE98D8D545}" sibTransId="{0D846965-ADF2-40C9-B26D-59A8436B9331}"/>
    <dgm:cxn modelId="{7417982A-0A1F-4A5C-8586-9981D3C9CFA1}" srcId="{CA5A1110-DE73-46CD-8617-E8C431E3E8B2}" destId="{06E491DD-EDC2-4E56-897C-E2103B4EDCAC}" srcOrd="0" destOrd="0" parTransId="{7B1A6529-F917-4705-B6C1-73C093AF4A9B}" sibTransId="{76701401-3839-45DF-9ECB-A6EF164B5B93}"/>
    <dgm:cxn modelId="{F4EBA03A-78F5-42B6-9834-F1545BF4894E}" srcId="{6179CE99-04E7-4A00-B1D9-76D0A54CAD4E}" destId="{B9DDC6FB-9A2F-4265-9D7D-D8FE1E79347C}" srcOrd="0" destOrd="0" parTransId="{B2874EBC-E2D3-46C5-9FAE-656716F97FB7}" sibTransId="{7E508582-232C-447B-A197-CFBD50031C32}"/>
    <dgm:cxn modelId="{D61C9C5F-B510-460E-AFE0-5FAD2B08DEDA}" type="presOf" srcId="{6179CE99-04E7-4A00-B1D9-76D0A54CAD4E}" destId="{A6DA7674-A63A-4EB7-B42B-89BC284643AA}" srcOrd="0" destOrd="0" presId="urn:microsoft.com/office/officeart/2005/8/layout/chevron2"/>
    <dgm:cxn modelId="{35148273-1902-4F6A-A9F4-69B3A17AE04B}" srcId="{4436BC72-BAE3-405B-8087-A55F6019BE42}" destId="{CA5A1110-DE73-46CD-8617-E8C431E3E8B2}" srcOrd="1" destOrd="0" parTransId="{8EC2E7D9-55BD-4C7F-BDD6-63C337E1B71D}" sibTransId="{90E34DCB-210F-44E4-8EC6-2C086AA8E033}"/>
    <dgm:cxn modelId="{C8386B92-B1BC-4013-B059-CF9274E7569E}" type="presOf" srcId="{4436BC72-BAE3-405B-8087-A55F6019BE42}" destId="{B0CDEE3D-18F3-4B8A-A147-727892509C6E}" srcOrd="0" destOrd="0" presId="urn:microsoft.com/office/officeart/2005/8/layout/chevron2"/>
    <dgm:cxn modelId="{8623639C-A642-47A3-9D1A-8EF283B30624}" type="presOf" srcId="{E2F4EB92-1332-4AA7-9F17-94511D3BF2CE}" destId="{8F7EDF79-8DDB-42BD-BAB1-F508438759BA}" srcOrd="0" destOrd="0" presId="urn:microsoft.com/office/officeart/2005/8/layout/chevron2"/>
    <dgm:cxn modelId="{22B647A7-7387-4149-9A26-BC0D3816BD59}" type="presOf" srcId="{B9DDC6FB-9A2F-4265-9D7D-D8FE1E79347C}" destId="{6AAA9FCB-4D5D-4160-A07B-072D98C53A69}" srcOrd="0" destOrd="0" presId="urn:microsoft.com/office/officeart/2005/8/layout/chevron2"/>
    <dgm:cxn modelId="{2C8531A8-F3AC-4C46-AE04-CA3B71522C42}" srcId="{E2F4EB92-1332-4AA7-9F17-94511D3BF2CE}" destId="{922E079A-2461-4CC3-827C-5B74E2A8401A}" srcOrd="0" destOrd="0" parTransId="{FE4D55A4-7832-40D2-8897-731CF138325A}" sibTransId="{DF57DC0D-B025-43AD-A8A0-32C960EAAE49}"/>
    <dgm:cxn modelId="{814E8BCB-23B5-4A85-9876-0CA92F07C7E8}" type="presOf" srcId="{922E079A-2461-4CC3-827C-5B74E2A8401A}" destId="{87679716-2D51-4777-ADBB-E3D33DDA85AD}" srcOrd="0" destOrd="0" presId="urn:microsoft.com/office/officeart/2005/8/layout/chevron2"/>
    <dgm:cxn modelId="{586DB6CB-ACF9-41BE-9A8E-78281FDE84A1}" type="presOf" srcId="{CA5A1110-DE73-46CD-8617-E8C431E3E8B2}" destId="{BB36937F-2681-43D9-BE66-B7A5ED7F9B88}" srcOrd="0" destOrd="0" presId="urn:microsoft.com/office/officeart/2005/8/layout/chevron2"/>
    <dgm:cxn modelId="{2ACE20D1-ACC4-471C-B676-9121B037730F}" type="presOf" srcId="{06E491DD-EDC2-4E56-897C-E2103B4EDCAC}" destId="{65771C17-FB35-4BA5-AA86-39C3959A86A9}" srcOrd="0" destOrd="0" presId="urn:microsoft.com/office/officeart/2005/8/layout/chevron2"/>
    <dgm:cxn modelId="{F917910E-1A02-437A-912E-D77543A8CA9C}" type="presParOf" srcId="{B0CDEE3D-18F3-4B8A-A147-727892509C6E}" destId="{4504A90A-2C1A-4AB7-B375-B2715AD032CF}" srcOrd="0" destOrd="0" presId="urn:microsoft.com/office/officeart/2005/8/layout/chevron2"/>
    <dgm:cxn modelId="{4D9B2175-9E9E-44EC-8BFC-D521CE5FAF06}" type="presParOf" srcId="{4504A90A-2C1A-4AB7-B375-B2715AD032CF}" destId="{A6DA7674-A63A-4EB7-B42B-89BC284643AA}" srcOrd="0" destOrd="0" presId="urn:microsoft.com/office/officeart/2005/8/layout/chevron2"/>
    <dgm:cxn modelId="{1A4B1ADF-751E-43A3-8031-ADFD1D467984}" type="presParOf" srcId="{4504A90A-2C1A-4AB7-B375-B2715AD032CF}" destId="{6AAA9FCB-4D5D-4160-A07B-072D98C53A69}" srcOrd="1" destOrd="0" presId="urn:microsoft.com/office/officeart/2005/8/layout/chevron2"/>
    <dgm:cxn modelId="{033D906C-4166-413C-A0BE-60F49FEDC515}" type="presParOf" srcId="{B0CDEE3D-18F3-4B8A-A147-727892509C6E}" destId="{F92AF647-514B-4762-BE77-D3B36B52345F}" srcOrd="1" destOrd="0" presId="urn:microsoft.com/office/officeart/2005/8/layout/chevron2"/>
    <dgm:cxn modelId="{9209975D-7876-4D82-B645-09105B9F1D63}" type="presParOf" srcId="{B0CDEE3D-18F3-4B8A-A147-727892509C6E}" destId="{9813958C-179D-4B68-B2FF-67FB266E4F72}" srcOrd="2" destOrd="0" presId="urn:microsoft.com/office/officeart/2005/8/layout/chevron2"/>
    <dgm:cxn modelId="{33828344-6DAE-4923-B285-D7498EDC3DD7}" type="presParOf" srcId="{9813958C-179D-4B68-B2FF-67FB266E4F72}" destId="{BB36937F-2681-43D9-BE66-B7A5ED7F9B88}" srcOrd="0" destOrd="0" presId="urn:microsoft.com/office/officeart/2005/8/layout/chevron2"/>
    <dgm:cxn modelId="{50B31A00-D0E1-4BD8-9156-A623601572EF}" type="presParOf" srcId="{9813958C-179D-4B68-B2FF-67FB266E4F72}" destId="{65771C17-FB35-4BA5-AA86-39C3959A86A9}" srcOrd="1" destOrd="0" presId="urn:microsoft.com/office/officeart/2005/8/layout/chevron2"/>
    <dgm:cxn modelId="{3E3D13AC-11EE-4162-9648-B73BA86F8432}" type="presParOf" srcId="{B0CDEE3D-18F3-4B8A-A147-727892509C6E}" destId="{81AA9BC1-1FB0-4EF6-BD34-ED0B8D0C6C03}" srcOrd="3" destOrd="0" presId="urn:microsoft.com/office/officeart/2005/8/layout/chevron2"/>
    <dgm:cxn modelId="{00B6ADBC-2F08-4164-AC07-4F9A29018D8A}" type="presParOf" srcId="{B0CDEE3D-18F3-4B8A-A147-727892509C6E}" destId="{57031DC2-7BFE-41C1-B4B4-D36CBD27DFBA}" srcOrd="4" destOrd="0" presId="urn:microsoft.com/office/officeart/2005/8/layout/chevron2"/>
    <dgm:cxn modelId="{BC8957BD-14C2-445E-95AD-691E7339CB8C}" type="presParOf" srcId="{57031DC2-7BFE-41C1-B4B4-D36CBD27DFBA}" destId="{8F7EDF79-8DDB-42BD-BAB1-F508438759BA}" srcOrd="0" destOrd="0" presId="urn:microsoft.com/office/officeart/2005/8/layout/chevron2"/>
    <dgm:cxn modelId="{C903188B-A362-46A6-A825-74E35CE01F08}" type="presParOf" srcId="{57031DC2-7BFE-41C1-B4B4-D36CBD27DFBA}" destId="{87679716-2D51-4777-ADBB-E3D33DDA85AD}"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4391E4-0AC6-4EDE-9E62-633F92D44463}"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CF8F5F47-057E-4C98-A72E-67D06F69ADB6}">
      <dgm:prSet custT="1"/>
      <dgm:spPr/>
      <dgm:t>
        <a:bodyPr/>
        <a:lstStyle/>
        <a:p>
          <a:r>
            <a:rPr lang="en-GB" sz="2400" b="1" dirty="0">
              <a:solidFill>
                <a:srgbClr val="93C23D"/>
              </a:solidFill>
            </a:rPr>
            <a:t>Develop a Positive Attitude</a:t>
          </a:r>
          <a:endParaRPr lang="en-GB" sz="2400" dirty="0">
            <a:solidFill>
              <a:srgbClr val="93C23D"/>
            </a:solidFill>
          </a:endParaRPr>
        </a:p>
      </dgm:t>
    </dgm:pt>
    <dgm:pt modelId="{88BABA91-A510-432C-901F-9A0D14BDFC09}" type="parTrans" cxnId="{CA775B04-4610-4B13-919C-0A99B74B12DE}">
      <dgm:prSet/>
      <dgm:spPr/>
      <dgm:t>
        <a:bodyPr/>
        <a:lstStyle/>
        <a:p>
          <a:endParaRPr lang="en-GB" sz="2000"/>
        </a:p>
      </dgm:t>
    </dgm:pt>
    <dgm:pt modelId="{27851132-42BB-43AE-A3BC-4B580DF4A42D}" type="sibTrans" cxnId="{CA775B04-4610-4B13-919C-0A99B74B12DE}">
      <dgm:prSet/>
      <dgm:spPr/>
      <dgm:t>
        <a:bodyPr/>
        <a:lstStyle/>
        <a:p>
          <a:endParaRPr lang="en-GB" sz="2000"/>
        </a:p>
      </dgm:t>
    </dgm:pt>
    <dgm:pt modelId="{DC6DD274-4EB8-4543-8B3A-043841772F8D}">
      <dgm:prSet custT="1"/>
      <dgm:spPr/>
      <dgm:t>
        <a:bodyPr/>
        <a:lstStyle/>
        <a:p>
          <a:r>
            <a:rPr lang="en-GB" sz="2400" b="1" dirty="0">
              <a:solidFill>
                <a:srgbClr val="80318E"/>
              </a:solidFill>
            </a:rPr>
            <a:t>Set Reasonable Goals</a:t>
          </a:r>
          <a:endParaRPr lang="en-GB" sz="2400" dirty="0">
            <a:solidFill>
              <a:srgbClr val="80318E"/>
            </a:solidFill>
          </a:endParaRPr>
        </a:p>
      </dgm:t>
    </dgm:pt>
    <dgm:pt modelId="{DBDB96A9-C1A8-4454-BD23-389C641384A8}" type="parTrans" cxnId="{CB67C077-C409-45B6-B27D-CFA1DABB7C7E}">
      <dgm:prSet/>
      <dgm:spPr/>
      <dgm:t>
        <a:bodyPr/>
        <a:lstStyle/>
        <a:p>
          <a:endParaRPr lang="en-GB" sz="2000"/>
        </a:p>
      </dgm:t>
    </dgm:pt>
    <dgm:pt modelId="{8FE51954-9807-49F9-8303-78B3A85BDA0A}" type="sibTrans" cxnId="{CB67C077-C409-45B6-B27D-CFA1DABB7C7E}">
      <dgm:prSet/>
      <dgm:spPr/>
      <dgm:t>
        <a:bodyPr/>
        <a:lstStyle/>
        <a:p>
          <a:endParaRPr lang="en-GB" sz="2000"/>
        </a:p>
      </dgm:t>
    </dgm:pt>
    <dgm:pt modelId="{E1971BE1-C6AC-471C-BC9C-E8463F74DFBE}">
      <dgm:prSet custT="1"/>
      <dgm:spPr/>
      <dgm:t>
        <a:bodyPr/>
        <a:lstStyle/>
        <a:p>
          <a:r>
            <a:rPr lang="en-GB" sz="2400" b="1" dirty="0">
              <a:solidFill>
                <a:srgbClr val="09446A"/>
              </a:solidFill>
            </a:rPr>
            <a:t>Surround Yourself with Positive People</a:t>
          </a:r>
          <a:endParaRPr lang="en-GB" sz="2400" dirty="0">
            <a:solidFill>
              <a:srgbClr val="09446A"/>
            </a:solidFill>
          </a:endParaRPr>
        </a:p>
      </dgm:t>
    </dgm:pt>
    <dgm:pt modelId="{24745FB9-6118-4BCD-B689-650706325BF5}" type="parTrans" cxnId="{FC0A869F-DB95-4FFA-887F-35D2A1CA0725}">
      <dgm:prSet/>
      <dgm:spPr/>
      <dgm:t>
        <a:bodyPr/>
        <a:lstStyle/>
        <a:p>
          <a:endParaRPr lang="en-GB" sz="2000"/>
        </a:p>
      </dgm:t>
    </dgm:pt>
    <dgm:pt modelId="{D888BC70-EE0F-4732-9493-89D147DCD4F1}" type="sibTrans" cxnId="{FC0A869F-DB95-4FFA-887F-35D2A1CA0725}">
      <dgm:prSet/>
      <dgm:spPr/>
      <dgm:t>
        <a:bodyPr/>
        <a:lstStyle/>
        <a:p>
          <a:endParaRPr lang="en-GB" sz="2000"/>
        </a:p>
      </dgm:t>
    </dgm:pt>
    <dgm:pt modelId="{C3FB75BF-45BE-41B2-BE67-2BA2E23BBB28}">
      <dgm:prSet custT="1"/>
      <dgm:spPr/>
      <dgm:t>
        <a:bodyPr/>
        <a:lstStyle/>
        <a:p>
          <a:r>
            <a:rPr lang="en-GB" sz="2400" b="1" dirty="0">
              <a:solidFill>
                <a:srgbClr val="93C23D"/>
              </a:solidFill>
            </a:rPr>
            <a:t>Practice Self-Care</a:t>
          </a:r>
          <a:endParaRPr lang="en-GB" sz="2400" dirty="0">
            <a:solidFill>
              <a:srgbClr val="93C23D"/>
            </a:solidFill>
          </a:endParaRPr>
        </a:p>
      </dgm:t>
    </dgm:pt>
    <dgm:pt modelId="{ABEA6999-AA22-4BB3-87C7-602D668742FF}" type="parTrans" cxnId="{044FC117-F058-4C54-9A2D-2AC5A4FC9084}">
      <dgm:prSet/>
      <dgm:spPr/>
      <dgm:t>
        <a:bodyPr/>
        <a:lstStyle/>
        <a:p>
          <a:endParaRPr lang="en-GB" sz="2000"/>
        </a:p>
      </dgm:t>
    </dgm:pt>
    <dgm:pt modelId="{F7725D28-F6D3-45E9-B6D8-83CDF3207953}" type="sibTrans" cxnId="{044FC117-F058-4C54-9A2D-2AC5A4FC9084}">
      <dgm:prSet/>
      <dgm:spPr/>
      <dgm:t>
        <a:bodyPr/>
        <a:lstStyle/>
        <a:p>
          <a:endParaRPr lang="en-GB" sz="2000"/>
        </a:p>
      </dgm:t>
    </dgm:pt>
    <dgm:pt modelId="{CFFCD524-2BF8-4395-97A6-F14808B677F9}">
      <dgm:prSet custT="1"/>
      <dgm:spPr/>
      <dgm:t>
        <a:bodyPr/>
        <a:lstStyle/>
        <a:p>
          <a:r>
            <a:rPr lang="en-GB" sz="2400" b="1" dirty="0">
              <a:solidFill>
                <a:srgbClr val="80318E"/>
              </a:solidFill>
            </a:rPr>
            <a:t>Use Positive Self-Talk</a:t>
          </a:r>
          <a:endParaRPr lang="en-GB" sz="2400" dirty="0">
            <a:solidFill>
              <a:srgbClr val="80318E"/>
            </a:solidFill>
          </a:endParaRPr>
        </a:p>
      </dgm:t>
    </dgm:pt>
    <dgm:pt modelId="{E227AE79-5CAB-46A5-AD7E-4FB222438BBE}" type="parTrans" cxnId="{2543209F-F2DD-4500-B6C0-D4CF2F99A158}">
      <dgm:prSet/>
      <dgm:spPr/>
      <dgm:t>
        <a:bodyPr/>
        <a:lstStyle/>
        <a:p>
          <a:endParaRPr lang="en-GB" sz="2000"/>
        </a:p>
      </dgm:t>
    </dgm:pt>
    <dgm:pt modelId="{7ADB3CE7-03D7-4ADA-A99E-94968790A2AB}" type="sibTrans" cxnId="{2543209F-F2DD-4500-B6C0-D4CF2F99A158}">
      <dgm:prSet/>
      <dgm:spPr/>
      <dgm:t>
        <a:bodyPr/>
        <a:lstStyle/>
        <a:p>
          <a:endParaRPr lang="en-GB" sz="2000"/>
        </a:p>
      </dgm:t>
    </dgm:pt>
    <dgm:pt modelId="{1095B3F6-DD29-4B3F-BD6C-2AC55AFF0E91}">
      <dgm:prSet custT="1"/>
      <dgm:spPr/>
      <dgm:t>
        <a:bodyPr/>
        <a:lstStyle/>
        <a:p>
          <a:r>
            <a:rPr lang="en-GB" sz="2400" b="1" dirty="0">
              <a:solidFill>
                <a:srgbClr val="93C23D"/>
              </a:solidFill>
            </a:rPr>
            <a:t>Be Assertive</a:t>
          </a:r>
          <a:endParaRPr lang="en-GB" sz="2400" dirty="0">
            <a:solidFill>
              <a:srgbClr val="93C23D"/>
            </a:solidFill>
          </a:endParaRPr>
        </a:p>
      </dgm:t>
    </dgm:pt>
    <dgm:pt modelId="{02991C7B-D031-4A7E-B59D-57F566590719}" type="parTrans" cxnId="{BC5D3AAB-1CB7-442C-9863-AF36C91B111C}">
      <dgm:prSet/>
      <dgm:spPr/>
      <dgm:t>
        <a:bodyPr/>
        <a:lstStyle/>
        <a:p>
          <a:endParaRPr lang="en-GB" sz="2000"/>
        </a:p>
      </dgm:t>
    </dgm:pt>
    <dgm:pt modelId="{DB41C86A-A3D7-4A25-A9E3-47D9E62A08AC}" type="sibTrans" cxnId="{BC5D3AAB-1CB7-442C-9863-AF36C91B111C}">
      <dgm:prSet/>
      <dgm:spPr/>
      <dgm:t>
        <a:bodyPr/>
        <a:lstStyle/>
        <a:p>
          <a:endParaRPr lang="en-GB" sz="2000"/>
        </a:p>
      </dgm:t>
    </dgm:pt>
    <dgm:pt modelId="{3DB9ED3E-9F70-48BB-A8D6-A336E38977CC}">
      <dgm:prSet custT="1"/>
      <dgm:spPr/>
      <dgm:t>
        <a:bodyPr/>
        <a:lstStyle/>
        <a:p>
          <a:r>
            <a:rPr lang="en-GB" sz="2400" b="1" dirty="0">
              <a:solidFill>
                <a:srgbClr val="09446A"/>
              </a:solidFill>
            </a:rPr>
            <a:t>Create an Action List</a:t>
          </a:r>
          <a:endParaRPr lang="en-GB" sz="2400" dirty="0">
            <a:solidFill>
              <a:srgbClr val="09446A"/>
            </a:solidFill>
          </a:endParaRPr>
        </a:p>
      </dgm:t>
    </dgm:pt>
    <dgm:pt modelId="{BC20612D-D344-4DCE-8409-E92E23BC8090}" type="parTrans" cxnId="{977E4C4D-61F0-498F-9469-CAF4B30CCE3F}">
      <dgm:prSet/>
      <dgm:spPr/>
      <dgm:t>
        <a:bodyPr/>
        <a:lstStyle/>
        <a:p>
          <a:endParaRPr lang="en-GB" sz="2000"/>
        </a:p>
      </dgm:t>
    </dgm:pt>
    <dgm:pt modelId="{BAB2CE1E-77D5-4010-B7A4-B90C3C31875A}" type="sibTrans" cxnId="{977E4C4D-61F0-498F-9469-CAF4B30CCE3F}">
      <dgm:prSet/>
      <dgm:spPr/>
      <dgm:t>
        <a:bodyPr/>
        <a:lstStyle/>
        <a:p>
          <a:endParaRPr lang="en-GB" sz="2000"/>
        </a:p>
      </dgm:t>
    </dgm:pt>
    <dgm:pt modelId="{C7982181-22E9-4861-B935-2E898BB2C460}" type="pres">
      <dgm:prSet presAssocID="{FE4391E4-0AC6-4EDE-9E62-633F92D44463}" presName="compositeShape" presStyleCnt="0">
        <dgm:presLayoutVars>
          <dgm:chMax val="7"/>
          <dgm:dir/>
          <dgm:resizeHandles val="exact"/>
        </dgm:presLayoutVars>
      </dgm:prSet>
      <dgm:spPr/>
    </dgm:pt>
    <dgm:pt modelId="{9B42A61C-6726-4793-B4D0-3D07D47F2A6F}" type="pres">
      <dgm:prSet presAssocID="{CF8F5F47-057E-4C98-A72E-67D06F69ADB6}" presName="circ1" presStyleLbl="vennNode1" presStyleIdx="0" presStyleCnt="7"/>
      <dgm:spPr/>
    </dgm:pt>
    <dgm:pt modelId="{D40ECA45-BB42-4D12-AE9A-B868645E1C26}" type="pres">
      <dgm:prSet presAssocID="{CF8F5F47-057E-4C98-A72E-67D06F69ADB6}" presName="circ1Tx" presStyleLbl="revTx" presStyleIdx="0" presStyleCnt="0" custScaleX="150928">
        <dgm:presLayoutVars>
          <dgm:chMax val="0"/>
          <dgm:chPref val="0"/>
          <dgm:bulletEnabled val="1"/>
        </dgm:presLayoutVars>
      </dgm:prSet>
      <dgm:spPr/>
    </dgm:pt>
    <dgm:pt modelId="{39F125A1-6CA0-4ADD-9772-92A1E7078CC6}" type="pres">
      <dgm:prSet presAssocID="{DC6DD274-4EB8-4543-8B3A-043841772F8D}" presName="circ2" presStyleLbl="vennNode1" presStyleIdx="1" presStyleCnt="7"/>
      <dgm:spPr/>
    </dgm:pt>
    <dgm:pt modelId="{F83C366A-DE86-4769-8A7D-F9AF71A2E758}" type="pres">
      <dgm:prSet presAssocID="{DC6DD274-4EB8-4543-8B3A-043841772F8D}" presName="circ2Tx" presStyleLbl="revTx" presStyleIdx="0" presStyleCnt="0" custLinFactNeighborY="-17463">
        <dgm:presLayoutVars>
          <dgm:chMax val="0"/>
          <dgm:chPref val="0"/>
          <dgm:bulletEnabled val="1"/>
        </dgm:presLayoutVars>
      </dgm:prSet>
      <dgm:spPr/>
    </dgm:pt>
    <dgm:pt modelId="{7F87BECC-6B24-45A7-9621-5D5F7CF93AB3}" type="pres">
      <dgm:prSet presAssocID="{E1971BE1-C6AC-471C-BC9C-E8463F74DFBE}" presName="circ3" presStyleLbl="vennNode1" presStyleIdx="2" presStyleCnt="7"/>
      <dgm:spPr/>
    </dgm:pt>
    <dgm:pt modelId="{71378771-FBB5-43D6-BBBD-FCC98BC51074}" type="pres">
      <dgm:prSet presAssocID="{E1971BE1-C6AC-471C-BC9C-E8463F74DFBE}" presName="circ3Tx" presStyleLbl="revTx" presStyleIdx="0" presStyleCnt="0" custScaleX="172700" custLinFactNeighborX="43507" custLinFactNeighborY="-5109">
        <dgm:presLayoutVars>
          <dgm:chMax val="0"/>
          <dgm:chPref val="0"/>
          <dgm:bulletEnabled val="1"/>
        </dgm:presLayoutVars>
      </dgm:prSet>
      <dgm:spPr/>
    </dgm:pt>
    <dgm:pt modelId="{CF6B7C4B-A384-47A9-A595-B6EC3DBA36C6}" type="pres">
      <dgm:prSet presAssocID="{C3FB75BF-45BE-41B2-BE67-2BA2E23BBB28}" presName="circ4" presStyleLbl="vennNode1" presStyleIdx="3" presStyleCnt="7"/>
      <dgm:spPr/>
    </dgm:pt>
    <dgm:pt modelId="{9E59D0C4-9349-4F0A-AE29-2A2F904E2308}" type="pres">
      <dgm:prSet presAssocID="{C3FB75BF-45BE-41B2-BE67-2BA2E23BBB28}" presName="circ4Tx" presStyleLbl="revTx" presStyleIdx="0" presStyleCnt="0">
        <dgm:presLayoutVars>
          <dgm:chMax val="0"/>
          <dgm:chPref val="0"/>
          <dgm:bulletEnabled val="1"/>
        </dgm:presLayoutVars>
      </dgm:prSet>
      <dgm:spPr/>
    </dgm:pt>
    <dgm:pt modelId="{9874EB90-1C5B-4709-AD7A-0D3E82B75427}" type="pres">
      <dgm:prSet presAssocID="{CFFCD524-2BF8-4395-97A6-F14808B677F9}" presName="circ5" presStyleLbl="vennNode1" presStyleIdx="4" presStyleCnt="7"/>
      <dgm:spPr/>
    </dgm:pt>
    <dgm:pt modelId="{6B573B19-01A0-4036-BD03-01D2214D69CF}" type="pres">
      <dgm:prSet presAssocID="{CFFCD524-2BF8-4395-97A6-F14808B677F9}" presName="circ5Tx" presStyleLbl="revTx" presStyleIdx="0" presStyleCnt="0">
        <dgm:presLayoutVars>
          <dgm:chMax val="0"/>
          <dgm:chPref val="0"/>
          <dgm:bulletEnabled val="1"/>
        </dgm:presLayoutVars>
      </dgm:prSet>
      <dgm:spPr/>
    </dgm:pt>
    <dgm:pt modelId="{A896021A-DF7C-4A5F-A1D5-6457474B139F}" type="pres">
      <dgm:prSet presAssocID="{1095B3F6-DD29-4B3F-BD6C-2AC55AFF0E91}" presName="circ6" presStyleLbl="vennNode1" presStyleIdx="5" presStyleCnt="7"/>
      <dgm:spPr/>
    </dgm:pt>
    <dgm:pt modelId="{5005C5CB-9A0D-4D8B-94B0-83382080D1F3}" type="pres">
      <dgm:prSet presAssocID="{1095B3F6-DD29-4B3F-BD6C-2AC55AFF0E91}" presName="circ6Tx" presStyleLbl="revTx" presStyleIdx="0" presStyleCnt="0">
        <dgm:presLayoutVars>
          <dgm:chMax val="0"/>
          <dgm:chPref val="0"/>
          <dgm:bulletEnabled val="1"/>
        </dgm:presLayoutVars>
      </dgm:prSet>
      <dgm:spPr/>
    </dgm:pt>
    <dgm:pt modelId="{08349013-05D1-44A0-9755-23F48E13D331}" type="pres">
      <dgm:prSet presAssocID="{3DB9ED3E-9F70-48BB-A8D6-A336E38977CC}" presName="circ7" presStyleLbl="vennNode1" presStyleIdx="6" presStyleCnt="7"/>
      <dgm:spPr/>
    </dgm:pt>
    <dgm:pt modelId="{CB634447-7A3E-4934-84C5-CE7FBC2AB22E}" type="pres">
      <dgm:prSet presAssocID="{3DB9ED3E-9F70-48BB-A8D6-A336E38977CC}" presName="circ7Tx" presStyleLbl="revTx" presStyleIdx="0" presStyleCnt="0">
        <dgm:presLayoutVars>
          <dgm:chMax val="0"/>
          <dgm:chPref val="0"/>
          <dgm:bulletEnabled val="1"/>
        </dgm:presLayoutVars>
      </dgm:prSet>
      <dgm:spPr/>
    </dgm:pt>
  </dgm:ptLst>
  <dgm:cxnLst>
    <dgm:cxn modelId="{CA775B04-4610-4B13-919C-0A99B74B12DE}" srcId="{FE4391E4-0AC6-4EDE-9E62-633F92D44463}" destId="{CF8F5F47-057E-4C98-A72E-67D06F69ADB6}" srcOrd="0" destOrd="0" parTransId="{88BABA91-A510-432C-901F-9A0D14BDFC09}" sibTransId="{27851132-42BB-43AE-A3BC-4B580DF4A42D}"/>
    <dgm:cxn modelId="{817D1907-E051-400E-8352-0AF3CF2DB6DF}" type="presOf" srcId="{E1971BE1-C6AC-471C-BC9C-E8463F74DFBE}" destId="{71378771-FBB5-43D6-BBBD-FCC98BC51074}" srcOrd="0" destOrd="0" presId="urn:microsoft.com/office/officeart/2005/8/layout/venn1"/>
    <dgm:cxn modelId="{C711B011-6194-44A8-9B53-17E2943A189A}" type="presOf" srcId="{CFFCD524-2BF8-4395-97A6-F14808B677F9}" destId="{6B573B19-01A0-4036-BD03-01D2214D69CF}" srcOrd="0" destOrd="0" presId="urn:microsoft.com/office/officeart/2005/8/layout/venn1"/>
    <dgm:cxn modelId="{044FC117-F058-4C54-9A2D-2AC5A4FC9084}" srcId="{FE4391E4-0AC6-4EDE-9E62-633F92D44463}" destId="{C3FB75BF-45BE-41B2-BE67-2BA2E23BBB28}" srcOrd="3" destOrd="0" parTransId="{ABEA6999-AA22-4BB3-87C7-602D668742FF}" sibTransId="{F7725D28-F6D3-45E9-B6D8-83CDF3207953}"/>
    <dgm:cxn modelId="{977E4C4D-61F0-498F-9469-CAF4B30CCE3F}" srcId="{FE4391E4-0AC6-4EDE-9E62-633F92D44463}" destId="{3DB9ED3E-9F70-48BB-A8D6-A336E38977CC}" srcOrd="6" destOrd="0" parTransId="{BC20612D-D344-4DCE-8409-E92E23BC8090}" sibTransId="{BAB2CE1E-77D5-4010-B7A4-B90C3C31875A}"/>
    <dgm:cxn modelId="{CB67C077-C409-45B6-B27D-CFA1DABB7C7E}" srcId="{FE4391E4-0AC6-4EDE-9E62-633F92D44463}" destId="{DC6DD274-4EB8-4543-8B3A-043841772F8D}" srcOrd="1" destOrd="0" parTransId="{DBDB96A9-C1A8-4454-BD23-389C641384A8}" sibTransId="{8FE51954-9807-49F9-8303-78B3A85BDA0A}"/>
    <dgm:cxn modelId="{1B06A259-03BD-4358-B1AB-C487E09D860F}" type="presOf" srcId="{DC6DD274-4EB8-4543-8B3A-043841772F8D}" destId="{F83C366A-DE86-4769-8A7D-F9AF71A2E758}" srcOrd="0" destOrd="0" presId="urn:microsoft.com/office/officeart/2005/8/layout/venn1"/>
    <dgm:cxn modelId="{0CE34F93-A45D-4A8E-A29E-3BDFE62CC676}" type="presOf" srcId="{1095B3F6-DD29-4B3F-BD6C-2AC55AFF0E91}" destId="{5005C5CB-9A0D-4D8B-94B0-83382080D1F3}" srcOrd="0" destOrd="0" presId="urn:microsoft.com/office/officeart/2005/8/layout/venn1"/>
    <dgm:cxn modelId="{CB65F795-E50F-474F-B3B7-FD287115EB29}" type="presOf" srcId="{3DB9ED3E-9F70-48BB-A8D6-A336E38977CC}" destId="{CB634447-7A3E-4934-84C5-CE7FBC2AB22E}" srcOrd="0" destOrd="0" presId="urn:microsoft.com/office/officeart/2005/8/layout/venn1"/>
    <dgm:cxn modelId="{2543209F-F2DD-4500-B6C0-D4CF2F99A158}" srcId="{FE4391E4-0AC6-4EDE-9E62-633F92D44463}" destId="{CFFCD524-2BF8-4395-97A6-F14808B677F9}" srcOrd="4" destOrd="0" parTransId="{E227AE79-5CAB-46A5-AD7E-4FB222438BBE}" sibTransId="{7ADB3CE7-03D7-4ADA-A99E-94968790A2AB}"/>
    <dgm:cxn modelId="{FC0A869F-DB95-4FFA-887F-35D2A1CA0725}" srcId="{FE4391E4-0AC6-4EDE-9E62-633F92D44463}" destId="{E1971BE1-C6AC-471C-BC9C-E8463F74DFBE}" srcOrd="2" destOrd="0" parTransId="{24745FB9-6118-4BCD-B689-650706325BF5}" sibTransId="{D888BC70-EE0F-4732-9493-89D147DCD4F1}"/>
    <dgm:cxn modelId="{B86D9BA2-8587-4236-907B-4836B92D4ED7}" type="presOf" srcId="{FE4391E4-0AC6-4EDE-9E62-633F92D44463}" destId="{C7982181-22E9-4861-B935-2E898BB2C460}" srcOrd="0" destOrd="0" presId="urn:microsoft.com/office/officeart/2005/8/layout/venn1"/>
    <dgm:cxn modelId="{58788FA7-D124-430D-A45B-CBD66DD553BD}" type="presOf" srcId="{C3FB75BF-45BE-41B2-BE67-2BA2E23BBB28}" destId="{9E59D0C4-9349-4F0A-AE29-2A2F904E2308}" srcOrd="0" destOrd="0" presId="urn:microsoft.com/office/officeart/2005/8/layout/venn1"/>
    <dgm:cxn modelId="{BC5D3AAB-1CB7-442C-9863-AF36C91B111C}" srcId="{FE4391E4-0AC6-4EDE-9E62-633F92D44463}" destId="{1095B3F6-DD29-4B3F-BD6C-2AC55AFF0E91}" srcOrd="5" destOrd="0" parTransId="{02991C7B-D031-4A7E-B59D-57F566590719}" sibTransId="{DB41C86A-A3D7-4A25-A9E3-47D9E62A08AC}"/>
    <dgm:cxn modelId="{798DE8F2-F6B7-4A07-A4C9-7A9F2A46FA8D}" type="presOf" srcId="{CF8F5F47-057E-4C98-A72E-67D06F69ADB6}" destId="{D40ECA45-BB42-4D12-AE9A-B868645E1C26}" srcOrd="0" destOrd="0" presId="urn:microsoft.com/office/officeart/2005/8/layout/venn1"/>
    <dgm:cxn modelId="{EE0A4FD4-E886-4C8B-ADBE-5FA0A9BCC56C}" type="presParOf" srcId="{C7982181-22E9-4861-B935-2E898BB2C460}" destId="{9B42A61C-6726-4793-B4D0-3D07D47F2A6F}" srcOrd="0" destOrd="0" presId="urn:microsoft.com/office/officeart/2005/8/layout/venn1"/>
    <dgm:cxn modelId="{B26F8DB9-EA59-4B3A-B72D-E6152AEC8F0C}" type="presParOf" srcId="{C7982181-22E9-4861-B935-2E898BB2C460}" destId="{D40ECA45-BB42-4D12-AE9A-B868645E1C26}" srcOrd="1" destOrd="0" presId="urn:microsoft.com/office/officeart/2005/8/layout/venn1"/>
    <dgm:cxn modelId="{BAB03275-75CC-440E-91E5-53B676150BAB}" type="presParOf" srcId="{C7982181-22E9-4861-B935-2E898BB2C460}" destId="{39F125A1-6CA0-4ADD-9772-92A1E7078CC6}" srcOrd="2" destOrd="0" presId="urn:microsoft.com/office/officeart/2005/8/layout/venn1"/>
    <dgm:cxn modelId="{CEB487A6-83B7-4E40-A0DE-384DF7ACD579}" type="presParOf" srcId="{C7982181-22E9-4861-B935-2E898BB2C460}" destId="{F83C366A-DE86-4769-8A7D-F9AF71A2E758}" srcOrd="3" destOrd="0" presId="urn:microsoft.com/office/officeart/2005/8/layout/venn1"/>
    <dgm:cxn modelId="{0484588C-3BAB-4799-800B-1D6247630CBC}" type="presParOf" srcId="{C7982181-22E9-4861-B935-2E898BB2C460}" destId="{7F87BECC-6B24-45A7-9621-5D5F7CF93AB3}" srcOrd="4" destOrd="0" presId="urn:microsoft.com/office/officeart/2005/8/layout/venn1"/>
    <dgm:cxn modelId="{443205D1-EE56-462C-927A-8A9FFBEC241D}" type="presParOf" srcId="{C7982181-22E9-4861-B935-2E898BB2C460}" destId="{71378771-FBB5-43D6-BBBD-FCC98BC51074}" srcOrd="5" destOrd="0" presId="urn:microsoft.com/office/officeart/2005/8/layout/venn1"/>
    <dgm:cxn modelId="{BA853FFB-7ED1-4695-8DB6-0B72024312F7}" type="presParOf" srcId="{C7982181-22E9-4861-B935-2E898BB2C460}" destId="{CF6B7C4B-A384-47A9-A595-B6EC3DBA36C6}" srcOrd="6" destOrd="0" presId="urn:microsoft.com/office/officeart/2005/8/layout/venn1"/>
    <dgm:cxn modelId="{0CC2B96D-F4C1-4124-9E0E-EFAE03017A42}" type="presParOf" srcId="{C7982181-22E9-4861-B935-2E898BB2C460}" destId="{9E59D0C4-9349-4F0A-AE29-2A2F904E2308}" srcOrd="7" destOrd="0" presId="urn:microsoft.com/office/officeart/2005/8/layout/venn1"/>
    <dgm:cxn modelId="{1BE5C6EB-BA8D-484F-A118-751DF6BEDEA3}" type="presParOf" srcId="{C7982181-22E9-4861-B935-2E898BB2C460}" destId="{9874EB90-1C5B-4709-AD7A-0D3E82B75427}" srcOrd="8" destOrd="0" presId="urn:microsoft.com/office/officeart/2005/8/layout/venn1"/>
    <dgm:cxn modelId="{72CFA48E-F23B-4B6B-B402-6CEDBC947682}" type="presParOf" srcId="{C7982181-22E9-4861-B935-2E898BB2C460}" destId="{6B573B19-01A0-4036-BD03-01D2214D69CF}" srcOrd="9" destOrd="0" presId="urn:microsoft.com/office/officeart/2005/8/layout/venn1"/>
    <dgm:cxn modelId="{9BAAE23D-4190-405F-9677-4F4884ED2B3D}" type="presParOf" srcId="{C7982181-22E9-4861-B935-2E898BB2C460}" destId="{A896021A-DF7C-4A5F-A1D5-6457474B139F}" srcOrd="10" destOrd="0" presId="urn:microsoft.com/office/officeart/2005/8/layout/venn1"/>
    <dgm:cxn modelId="{DDADFC0A-6159-4A28-9B65-A394A797E52B}" type="presParOf" srcId="{C7982181-22E9-4861-B935-2E898BB2C460}" destId="{5005C5CB-9A0D-4D8B-94B0-83382080D1F3}" srcOrd="11" destOrd="0" presId="urn:microsoft.com/office/officeart/2005/8/layout/venn1"/>
    <dgm:cxn modelId="{69EEF742-9FC3-436F-B368-62728E180B37}" type="presParOf" srcId="{C7982181-22E9-4861-B935-2E898BB2C460}" destId="{08349013-05D1-44A0-9755-23F48E13D331}" srcOrd="12" destOrd="0" presId="urn:microsoft.com/office/officeart/2005/8/layout/venn1"/>
    <dgm:cxn modelId="{4E31EA86-A69A-441D-8575-D200A1DFD3C4}" type="presParOf" srcId="{C7982181-22E9-4861-B935-2E898BB2C460}" destId="{CB634447-7A3E-4934-84C5-CE7FBC2AB22E}"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A7674-A63A-4EB7-B42B-89BC284643AA}">
      <dsp:nvSpPr>
        <dsp:cNvPr id="0" name=""/>
        <dsp:cNvSpPr/>
      </dsp:nvSpPr>
      <dsp:spPr>
        <a:xfrm rot="5400000">
          <a:off x="-219103" y="183881"/>
          <a:ext cx="1214193" cy="84993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Step 1</a:t>
          </a:r>
        </a:p>
      </dsp:txBody>
      <dsp:txXfrm rot="-5400000">
        <a:off x="-36973" y="426720"/>
        <a:ext cx="849935" cy="364258"/>
      </dsp:txXfrm>
    </dsp:sp>
    <dsp:sp modelId="{6AAA9FCB-4D5D-4160-A07B-072D98C53A69}">
      <dsp:nvSpPr>
        <dsp:cNvPr id="0" name=""/>
        <dsp:cNvSpPr/>
      </dsp:nvSpPr>
      <dsp:spPr>
        <a:xfrm rot="5400000">
          <a:off x="2265694" y="-1451146"/>
          <a:ext cx="789226" cy="369469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kern="1200" dirty="0">
              <a:solidFill>
                <a:srgbClr val="09446A"/>
              </a:solidFill>
            </a:rPr>
            <a:t>Identify the Problem</a:t>
          </a:r>
        </a:p>
      </dsp:txBody>
      <dsp:txXfrm rot="-5400000">
        <a:off x="812962" y="40113"/>
        <a:ext cx="3656165" cy="712172"/>
      </dsp:txXfrm>
    </dsp:sp>
    <dsp:sp modelId="{BB36937F-2681-43D9-BE66-B7A5ED7F9B88}">
      <dsp:nvSpPr>
        <dsp:cNvPr id="0" name=""/>
        <dsp:cNvSpPr/>
      </dsp:nvSpPr>
      <dsp:spPr>
        <a:xfrm rot="5400000">
          <a:off x="-219103" y="1197652"/>
          <a:ext cx="1214193" cy="84993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Step 2</a:t>
          </a:r>
        </a:p>
      </dsp:txBody>
      <dsp:txXfrm rot="-5400000">
        <a:off x="-36973" y="1440491"/>
        <a:ext cx="849935" cy="364258"/>
      </dsp:txXfrm>
    </dsp:sp>
    <dsp:sp modelId="{65771C17-FB35-4BA5-AA86-39C3959A86A9}">
      <dsp:nvSpPr>
        <dsp:cNvPr id="0" name=""/>
        <dsp:cNvSpPr/>
      </dsp:nvSpPr>
      <dsp:spPr>
        <a:xfrm rot="5400000">
          <a:off x="2265694" y="-437209"/>
          <a:ext cx="789226" cy="369469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kern="1200" dirty="0">
              <a:solidFill>
                <a:srgbClr val="09446A"/>
              </a:solidFill>
            </a:rPr>
            <a:t>Analyse the Problem</a:t>
          </a:r>
        </a:p>
      </dsp:txBody>
      <dsp:txXfrm rot="-5400000">
        <a:off x="812962" y="1054050"/>
        <a:ext cx="3656165" cy="712172"/>
      </dsp:txXfrm>
    </dsp:sp>
    <dsp:sp modelId="{8F7EDF79-8DDB-42BD-BAB1-F508438759BA}">
      <dsp:nvSpPr>
        <dsp:cNvPr id="0" name=""/>
        <dsp:cNvSpPr/>
      </dsp:nvSpPr>
      <dsp:spPr>
        <a:xfrm rot="5400000">
          <a:off x="-219103" y="2211424"/>
          <a:ext cx="1214193" cy="84993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Step 3</a:t>
          </a:r>
        </a:p>
      </dsp:txBody>
      <dsp:txXfrm rot="-5400000">
        <a:off x="-36973" y="2454263"/>
        <a:ext cx="849935" cy="364258"/>
      </dsp:txXfrm>
    </dsp:sp>
    <dsp:sp modelId="{87679716-2D51-4777-ADBB-E3D33DDA85AD}">
      <dsp:nvSpPr>
        <dsp:cNvPr id="0" name=""/>
        <dsp:cNvSpPr/>
      </dsp:nvSpPr>
      <dsp:spPr>
        <a:xfrm rot="5400000">
          <a:off x="2191320" y="533131"/>
          <a:ext cx="789226" cy="384259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kern="1200" dirty="0">
              <a:solidFill>
                <a:srgbClr val="09446A"/>
              </a:solidFill>
            </a:rPr>
            <a:t>Describe the Problem</a:t>
          </a:r>
        </a:p>
      </dsp:txBody>
      <dsp:txXfrm rot="-5400000">
        <a:off x="664639" y="2098340"/>
        <a:ext cx="3804063" cy="7121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A7674-A63A-4EB7-B42B-89BC284643AA}">
      <dsp:nvSpPr>
        <dsp:cNvPr id="0" name=""/>
        <dsp:cNvSpPr/>
      </dsp:nvSpPr>
      <dsp:spPr>
        <a:xfrm rot="5400000">
          <a:off x="-182307" y="182474"/>
          <a:ext cx="1215380" cy="85076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Step 4</a:t>
          </a:r>
        </a:p>
      </dsp:txBody>
      <dsp:txXfrm rot="-5400000">
        <a:off x="0" y="425550"/>
        <a:ext cx="850766" cy="364614"/>
      </dsp:txXfrm>
    </dsp:sp>
    <dsp:sp modelId="{6AAA9FCB-4D5D-4160-A07B-072D98C53A69}">
      <dsp:nvSpPr>
        <dsp:cNvPr id="0" name=""/>
        <dsp:cNvSpPr/>
      </dsp:nvSpPr>
      <dsp:spPr>
        <a:xfrm rot="5400000">
          <a:off x="2302698" y="-1451930"/>
          <a:ext cx="789997" cy="369386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kern="1200" dirty="0">
              <a:solidFill>
                <a:srgbClr val="09446A"/>
              </a:solidFill>
            </a:rPr>
            <a:t>Look for Root Cause</a:t>
          </a:r>
        </a:p>
      </dsp:txBody>
      <dsp:txXfrm rot="-5400000">
        <a:off x="850766" y="38566"/>
        <a:ext cx="3655297" cy="712869"/>
      </dsp:txXfrm>
    </dsp:sp>
    <dsp:sp modelId="{BB36937F-2681-43D9-BE66-B7A5ED7F9B88}">
      <dsp:nvSpPr>
        <dsp:cNvPr id="0" name=""/>
        <dsp:cNvSpPr/>
      </dsp:nvSpPr>
      <dsp:spPr>
        <a:xfrm rot="5400000">
          <a:off x="-182307" y="1197237"/>
          <a:ext cx="1215380" cy="85076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Step 5</a:t>
          </a:r>
        </a:p>
      </dsp:txBody>
      <dsp:txXfrm rot="-5400000">
        <a:off x="0" y="1440313"/>
        <a:ext cx="850766" cy="364614"/>
      </dsp:txXfrm>
    </dsp:sp>
    <dsp:sp modelId="{65771C17-FB35-4BA5-AA86-39C3959A86A9}">
      <dsp:nvSpPr>
        <dsp:cNvPr id="0" name=""/>
        <dsp:cNvSpPr/>
      </dsp:nvSpPr>
      <dsp:spPr>
        <a:xfrm rot="5400000">
          <a:off x="2302698" y="-437001"/>
          <a:ext cx="789997" cy="369386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GB" sz="2200" kern="1200" dirty="0">
              <a:solidFill>
                <a:srgbClr val="09446A"/>
              </a:solidFill>
            </a:rPr>
            <a:t>Develop Alternate Solutions</a:t>
          </a:r>
        </a:p>
      </dsp:txBody>
      <dsp:txXfrm rot="-5400000">
        <a:off x="850766" y="1053495"/>
        <a:ext cx="3655297" cy="712869"/>
      </dsp:txXfrm>
    </dsp:sp>
    <dsp:sp modelId="{8F7EDF79-8DDB-42BD-BAB1-F508438759BA}">
      <dsp:nvSpPr>
        <dsp:cNvPr id="0" name=""/>
        <dsp:cNvSpPr/>
      </dsp:nvSpPr>
      <dsp:spPr>
        <a:xfrm rot="5400000">
          <a:off x="-182307" y="2211999"/>
          <a:ext cx="1215380" cy="85076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Step 6</a:t>
          </a:r>
        </a:p>
      </dsp:txBody>
      <dsp:txXfrm rot="-5400000">
        <a:off x="0" y="2455075"/>
        <a:ext cx="850766" cy="364614"/>
      </dsp:txXfrm>
    </dsp:sp>
    <dsp:sp modelId="{87679716-2D51-4777-ADBB-E3D33DDA85AD}">
      <dsp:nvSpPr>
        <dsp:cNvPr id="0" name=""/>
        <dsp:cNvSpPr/>
      </dsp:nvSpPr>
      <dsp:spPr>
        <a:xfrm rot="5400000">
          <a:off x="2302698" y="577760"/>
          <a:ext cx="789997" cy="369386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kern="1200" dirty="0">
              <a:solidFill>
                <a:srgbClr val="09446A"/>
              </a:solidFill>
            </a:rPr>
            <a:t>Implement the Solution</a:t>
          </a:r>
        </a:p>
      </dsp:txBody>
      <dsp:txXfrm rot="-5400000">
        <a:off x="850766" y="2068256"/>
        <a:ext cx="3655297" cy="7128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42A61C-6726-4793-B4D0-3D07D47F2A6F}">
      <dsp:nvSpPr>
        <dsp:cNvPr id="0" name=""/>
        <dsp:cNvSpPr/>
      </dsp:nvSpPr>
      <dsp:spPr>
        <a:xfrm>
          <a:off x="4603192" y="1140683"/>
          <a:ext cx="1461293" cy="14614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40ECA45-BB42-4D12-AE9A-B868645E1C26}">
      <dsp:nvSpPr>
        <dsp:cNvPr id="0" name=""/>
        <dsp:cNvSpPr/>
      </dsp:nvSpPr>
      <dsp:spPr>
        <a:xfrm>
          <a:off x="4070271" y="0"/>
          <a:ext cx="2527135" cy="8960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93C23D"/>
              </a:solidFill>
            </a:rPr>
            <a:t>Develop a Positive Attitude</a:t>
          </a:r>
          <a:endParaRPr lang="en-GB" sz="2400" kern="1200" dirty="0">
            <a:solidFill>
              <a:srgbClr val="93C23D"/>
            </a:solidFill>
          </a:endParaRPr>
        </a:p>
      </dsp:txBody>
      <dsp:txXfrm>
        <a:off x="4070271" y="0"/>
        <a:ext cx="2527135" cy="896059"/>
      </dsp:txXfrm>
    </dsp:sp>
    <dsp:sp modelId="{39F125A1-6CA0-4ADD-9772-92A1E7078CC6}">
      <dsp:nvSpPr>
        <dsp:cNvPr id="0" name=""/>
        <dsp:cNvSpPr/>
      </dsp:nvSpPr>
      <dsp:spPr>
        <a:xfrm>
          <a:off x="5031838" y="1346776"/>
          <a:ext cx="1461293" cy="14614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83C366A-DE86-4769-8A7D-F9AF71A2E758}">
      <dsp:nvSpPr>
        <dsp:cNvPr id="0" name=""/>
        <dsp:cNvSpPr/>
      </dsp:nvSpPr>
      <dsp:spPr>
        <a:xfrm>
          <a:off x="6673357" y="679129"/>
          <a:ext cx="1583067" cy="98566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80318E"/>
              </a:solidFill>
            </a:rPr>
            <a:t>Set Reasonable Goals</a:t>
          </a:r>
          <a:endParaRPr lang="en-GB" sz="2400" kern="1200" dirty="0">
            <a:solidFill>
              <a:srgbClr val="80318E"/>
            </a:solidFill>
          </a:endParaRPr>
        </a:p>
      </dsp:txBody>
      <dsp:txXfrm>
        <a:off x="6673357" y="679129"/>
        <a:ext cx="1583067" cy="985664"/>
      </dsp:txXfrm>
    </dsp:sp>
    <dsp:sp modelId="{7F87BECC-6B24-45A7-9621-5D5F7CF93AB3}">
      <dsp:nvSpPr>
        <dsp:cNvPr id="0" name=""/>
        <dsp:cNvSpPr/>
      </dsp:nvSpPr>
      <dsp:spPr>
        <a:xfrm>
          <a:off x="5137173" y="1810487"/>
          <a:ext cx="1461293" cy="14614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1378771-FBB5-43D6-BBBD-FCC98BC51074}">
      <dsp:nvSpPr>
        <dsp:cNvPr id="0" name=""/>
        <dsp:cNvSpPr/>
      </dsp:nvSpPr>
      <dsp:spPr>
        <a:xfrm>
          <a:off x="6936697" y="2051947"/>
          <a:ext cx="2681381" cy="105286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09446A"/>
              </a:solidFill>
            </a:rPr>
            <a:t>Surround Yourself with Positive People</a:t>
          </a:r>
          <a:endParaRPr lang="en-GB" sz="2400" kern="1200" dirty="0">
            <a:solidFill>
              <a:srgbClr val="09446A"/>
            </a:solidFill>
          </a:endParaRPr>
        </a:p>
      </dsp:txBody>
      <dsp:txXfrm>
        <a:off x="6936697" y="2051947"/>
        <a:ext cx="2681381" cy="1052869"/>
      </dsp:txXfrm>
    </dsp:sp>
    <dsp:sp modelId="{CF6B7C4B-A384-47A9-A595-B6EC3DBA36C6}">
      <dsp:nvSpPr>
        <dsp:cNvPr id="0" name=""/>
        <dsp:cNvSpPr/>
      </dsp:nvSpPr>
      <dsp:spPr>
        <a:xfrm>
          <a:off x="4840652" y="2182351"/>
          <a:ext cx="1461293" cy="14614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E59D0C4-9349-4F0A-AE29-2A2F904E2308}">
      <dsp:nvSpPr>
        <dsp:cNvPr id="0" name=""/>
        <dsp:cNvSpPr/>
      </dsp:nvSpPr>
      <dsp:spPr>
        <a:xfrm>
          <a:off x="6155816" y="3517031"/>
          <a:ext cx="1674398" cy="96326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93C23D"/>
              </a:solidFill>
            </a:rPr>
            <a:t>Practice Self-Care</a:t>
          </a:r>
          <a:endParaRPr lang="en-GB" sz="2400" kern="1200" dirty="0">
            <a:solidFill>
              <a:srgbClr val="93C23D"/>
            </a:solidFill>
          </a:endParaRPr>
        </a:p>
      </dsp:txBody>
      <dsp:txXfrm>
        <a:off x="6155816" y="3517031"/>
        <a:ext cx="1674398" cy="963263"/>
      </dsp:txXfrm>
    </dsp:sp>
    <dsp:sp modelId="{9874EB90-1C5B-4709-AD7A-0D3E82B75427}">
      <dsp:nvSpPr>
        <dsp:cNvPr id="0" name=""/>
        <dsp:cNvSpPr/>
      </dsp:nvSpPr>
      <dsp:spPr>
        <a:xfrm>
          <a:off x="4365732" y="2182351"/>
          <a:ext cx="1461293" cy="14614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B573B19-01A0-4036-BD03-01D2214D69CF}">
      <dsp:nvSpPr>
        <dsp:cNvPr id="0" name=""/>
        <dsp:cNvSpPr/>
      </dsp:nvSpPr>
      <dsp:spPr>
        <a:xfrm>
          <a:off x="2837463" y="3517031"/>
          <a:ext cx="1674398" cy="96326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80318E"/>
              </a:solidFill>
            </a:rPr>
            <a:t>Use Positive Self-Talk</a:t>
          </a:r>
          <a:endParaRPr lang="en-GB" sz="2400" kern="1200" dirty="0">
            <a:solidFill>
              <a:srgbClr val="80318E"/>
            </a:solidFill>
          </a:endParaRPr>
        </a:p>
      </dsp:txBody>
      <dsp:txXfrm>
        <a:off x="2837463" y="3517031"/>
        <a:ext cx="1674398" cy="963263"/>
      </dsp:txXfrm>
    </dsp:sp>
    <dsp:sp modelId="{A896021A-DF7C-4A5F-A1D5-6457474B139F}">
      <dsp:nvSpPr>
        <dsp:cNvPr id="0" name=""/>
        <dsp:cNvSpPr/>
      </dsp:nvSpPr>
      <dsp:spPr>
        <a:xfrm>
          <a:off x="4069211" y="1810487"/>
          <a:ext cx="1461293" cy="14614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005C5CB-9A0D-4D8B-94B0-83382080D1F3}">
      <dsp:nvSpPr>
        <dsp:cNvPr id="0" name=""/>
        <dsp:cNvSpPr/>
      </dsp:nvSpPr>
      <dsp:spPr>
        <a:xfrm>
          <a:off x="2289478" y="2105738"/>
          <a:ext cx="1552623" cy="105286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93C23D"/>
              </a:solidFill>
            </a:rPr>
            <a:t>Be Assertive</a:t>
          </a:r>
          <a:endParaRPr lang="en-GB" sz="2400" kern="1200" dirty="0">
            <a:solidFill>
              <a:srgbClr val="93C23D"/>
            </a:solidFill>
          </a:endParaRPr>
        </a:p>
      </dsp:txBody>
      <dsp:txXfrm>
        <a:off x="2289478" y="2105738"/>
        <a:ext cx="1552623" cy="1052869"/>
      </dsp:txXfrm>
    </dsp:sp>
    <dsp:sp modelId="{08349013-05D1-44A0-9755-23F48E13D331}">
      <dsp:nvSpPr>
        <dsp:cNvPr id="0" name=""/>
        <dsp:cNvSpPr/>
      </dsp:nvSpPr>
      <dsp:spPr>
        <a:xfrm>
          <a:off x="4174546" y="1346776"/>
          <a:ext cx="1461293" cy="14614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B634447-7A3E-4934-84C5-CE7FBC2AB22E}">
      <dsp:nvSpPr>
        <dsp:cNvPr id="0" name=""/>
        <dsp:cNvSpPr/>
      </dsp:nvSpPr>
      <dsp:spPr>
        <a:xfrm>
          <a:off x="2411253" y="851256"/>
          <a:ext cx="1583067" cy="98566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09446A"/>
              </a:solidFill>
            </a:rPr>
            <a:t>Create an Action List</a:t>
          </a:r>
          <a:endParaRPr lang="en-GB" sz="2400" kern="1200" dirty="0">
            <a:solidFill>
              <a:srgbClr val="09446A"/>
            </a:solidFill>
          </a:endParaRPr>
        </a:p>
      </dsp:txBody>
      <dsp:txXfrm>
        <a:off x="2411253" y="851256"/>
        <a:ext cx="1583067" cy="98566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7FA35E-2426-4406-8261-4FB6C3F8B6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CC5A2D-334E-4308-BF60-032CE15A72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4DA7B6-B7DE-4E3F-A1A4-9C9D02D06B57}" type="datetimeFigureOut">
              <a:rPr lang="en-US" smtClean="0"/>
              <a:t>8/9/2022</a:t>
            </a:fld>
            <a:endParaRPr lang="en-US"/>
          </a:p>
        </p:txBody>
      </p:sp>
      <p:sp>
        <p:nvSpPr>
          <p:cNvPr id="4" name="Footer Placeholder 3">
            <a:extLst>
              <a:ext uri="{FF2B5EF4-FFF2-40B4-BE49-F238E27FC236}">
                <a16:creationId xmlns:a16="http://schemas.microsoft.com/office/drawing/2014/main" id="{969BC63E-7572-48AF-BEC4-EF62879C45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7C1D35-54E1-4AB5-A42A-316FA93FCD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3A66A4-32D8-4B2A-B51A-29FCAEBE8359}" type="slidenum">
              <a:rPr lang="en-US" smtClean="0"/>
              <a:t>‹#›</a:t>
            </a:fld>
            <a:endParaRPr lang="en-US"/>
          </a:p>
        </p:txBody>
      </p:sp>
    </p:spTree>
    <p:extLst>
      <p:ext uri="{BB962C8B-B14F-4D97-AF65-F5344CB8AC3E}">
        <p14:creationId xmlns:p14="http://schemas.microsoft.com/office/powerpoint/2010/main" val="5287538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3EC3E-B477-43E1-9F84-FDDC06DC1673}" type="datetimeFigureOut">
              <a:rPr lang="en-US" smtClean="0"/>
              <a:t>8/9/2022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2DD63-53A5-4DC0-9393-CCF1EA589ABF}" type="slidenum">
              <a:rPr lang="en-US" smtClean="0"/>
              <a:t>‹#›</a:t>
            </a:fld>
            <a:endParaRPr lang="en-US"/>
          </a:p>
        </p:txBody>
      </p:sp>
    </p:spTree>
    <p:extLst>
      <p:ext uri="{BB962C8B-B14F-4D97-AF65-F5344CB8AC3E}">
        <p14:creationId xmlns:p14="http://schemas.microsoft.com/office/powerpoint/2010/main" val="326708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92DD63-53A5-4DC0-9393-CCF1EA589ABF}" type="slidenum">
              <a:rPr lang="en-US" smtClean="0"/>
              <a:t>8</a:t>
            </a:fld>
            <a:endParaRPr lang="en-US"/>
          </a:p>
        </p:txBody>
      </p:sp>
    </p:spTree>
    <p:extLst>
      <p:ext uri="{BB962C8B-B14F-4D97-AF65-F5344CB8AC3E}">
        <p14:creationId xmlns:p14="http://schemas.microsoft.com/office/powerpoint/2010/main" val="257171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92DD63-53A5-4DC0-9393-CCF1EA589ABF}" type="slidenum">
              <a:rPr lang="en-US" smtClean="0"/>
              <a:t>12</a:t>
            </a:fld>
            <a:endParaRPr lang="en-US"/>
          </a:p>
        </p:txBody>
      </p:sp>
    </p:spTree>
    <p:extLst>
      <p:ext uri="{BB962C8B-B14F-4D97-AF65-F5344CB8AC3E}">
        <p14:creationId xmlns:p14="http://schemas.microsoft.com/office/powerpoint/2010/main" val="661074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92DD63-53A5-4DC0-9393-CCF1EA589ABF}" type="slidenum">
              <a:rPr lang="en-US" smtClean="0"/>
              <a:t>15</a:t>
            </a:fld>
            <a:endParaRPr lang="en-US"/>
          </a:p>
        </p:txBody>
      </p:sp>
    </p:spTree>
    <p:extLst>
      <p:ext uri="{BB962C8B-B14F-4D97-AF65-F5344CB8AC3E}">
        <p14:creationId xmlns:p14="http://schemas.microsoft.com/office/powerpoint/2010/main" val="3185424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E892DD63-53A5-4DC0-9393-CCF1EA589ABF}" type="slidenum">
              <a:rPr lang="en-US" smtClean="0"/>
              <a:t>19</a:t>
            </a:fld>
            <a:endParaRPr lang="en-US"/>
          </a:p>
        </p:txBody>
      </p:sp>
    </p:spTree>
    <p:extLst>
      <p:ext uri="{BB962C8B-B14F-4D97-AF65-F5344CB8AC3E}">
        <p14:creationId xmlns:p14="http://schemas.microsoft.com/office/powerpoint/2010/main" val="4065809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E892DD63-53A5-4DC0-9393-CCF1EA589ABF}" type="slidenum">
              <a:rPr lang="en-US" smtClean="0"/>
              <a:t>20</a:t>
            </a:fld>
            <a:endParaRPr lang="en-US"/>
          </a:p>
        </p:txBody>
      </p:sp>
    </p:spTree>
    <p:extLst>
      <p:ext uri="{BB962C8B-B14F-4D97-AF65-F5344CB8AC3E}">
        <p14:creationId xmlns:p14="http://schemas.microsoft.com/office/powerpoint/2010/main" val="2675503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92DD63-53A5-4DC0-9393-CCF1EA589ABF}" type="slidenum">
              <a:rPr lang="en-US" smtClean="0"/>
              <a:t>29</a:t>
            </a:fld>
            <a:endParaRPr lang="en-US"/>
          </a:p>
        </p:txBody>
      </p:sp>
    </p:spTree>
    <p:extLst>
      <p:ext uri="{BB962C8B-B14F-4D97-AF65-F5344CB8AC3E}">
        <p14:creationId xmlns:p14="http://schemas.microsoft.com/office/powerpoint/2010/main" val="2237767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8" name="Google Shape;128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021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8" name="Google Shape;128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9879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80318E"/>
                </a:solidFill>
              </a:rPr>
              <a:t>Develop a Positive Attitude</a:t>
            </a:r>
          </a:p>
          <a:p>
            <a:r>
              <a:rPr lang="en-GB" sz="1200" dirty="0">
                <a:solidFill>
                  <a:srgbClr val="80318E"/>
                </a:solidFill>
              </a:rPr>
              <a:t>People who believe they control their own destiny — rather than giving in to external concepts such as fate, luck, or circumstance — are more likely to take charge of their future. Cultivate a positive attitude and outlook by evaluating your strengths and weaknesses, pursuing your passions, and trusting in your ability.</a:t>
            </a:r>
          </a:p>
          <a:p>
            <a:endParaRPr lang="en-GB" b="1" dirty="0">
              <a:solidFill>
                <a:srgbClr val="80318E"/>
              </a:solidFill>
            </a:endParaRPr>
          </a:p>
          <a:p>
            <a:r>
              <a:rPr lang="en-GB" b="1" dirty="0">
                <a:solidFill>
                  <a:srgbClr val="80318E"/>
                </a:solidFill>
              </a:rPr>
              <a:t>Set Reasonable Goals</a:t>
            </a:r>
          </a:p>
          <a:p>
            <a:r>
              <a:rPr lang="en-GB" sz="1200" dirty="0">
                <a:solidFill>
                  <a:srgbClr val="80318E"/>
                </a:solidFill>
              </a:rPr>
              <a:t>Measurable, achievable goals are an important component of self-empowerment, and understanding how to set them can help you feel good about your achievements. If you want to run a marathon, start with smaller, increasing distances rather than trying to run 26.2 miles on day one.</a:t>
            </a:r>
          </a:p>
          <a:p>
            <a:endParaRPr lang="en-GB" b="1" dirty="0">
              <a:solidFill>
                <a:srgbClr val="80318E"/>
              </a:solidFill>
            </a:endParaRPr>
          </a:p>
          <a:p>
            <a:r>
              <a:rPr lang="en-GB" b="1" dirty="0">
                <a:solidFill>
                  <a:srgbClr val="80318E"/>
                </a:solidFill>
              </a:rPr>
              <a:t>Surround Yourself with Positive People</a:t>
            </a:r>
          </a:p>
          <a:p>
            <a:r>
              <a:rPr lang="en-GB" sz="1200" dirty="0">
                <a:solidFill>
                  <a:srgbClr val="80318E"/>
                </a:solidFill>
              </a:rPr>
              <a:t>Laughter is contagious — and so are pessimism and negativity. Surrounding yourself with like-minded, motivated people can help you feel empowered to achieve your goals. If your self-esteem takes a blow, schedule time with positive friends, peers, and family members. Experiencing their positivity can improve your mental well-being, minimize your negativity, and empower you to follow your dreams.</a:t>
            </a:r>
          </a:p>
          <a:p>
            <a:endParaRPr lang="en-GB" b="1" dirty="0">
              <a:solidFill>
                <a:srgbClr val="80318E"/>
              </a:solidFill>
            </a:endParaRPr>
          </a:p>
          <a:p>
            <a:r>
              <a:rPr lang="en-GB" b="1" dirty="0">
                <a:solidFill>
                  <a:srgbClr val="80318E"/>
                </a:solidFill>
              </a:rPr>
              <a:t>Practice Self-Care</a:t>
            </a:r>
          </a:p>
          <a:p>
            <a:r>
              <a:rPr lang="en-GB" sz="1200" dirty="0">
                <a:solidFill>
                  <a:srgbClr val="80318E"/>
                </a:solidFill>
              </a:rPr>
              <a:t>Self-care includes any activity that you do for yourself to feel happy and healthy. It can include everything from eating right and exercising to treating yourself to a spa treatment. Scheduling time to relax and rejuvenate will make you more productive. Additionally, being kind to yourself can help you be confident in your ability to address and overcome hardship.</a:t>
            </a:r>
            <a:endParaRPr lang="en-GB" sz="1200" dirty="0">
              <a:solidFill>
                <a:srgbClr val="09446A"/>
              </a:solidFill>
            </a:endParaRPr>
          </a:p>
          <a:p>
            <a:endParaRPr lang="en-GB" dirty="0"/>
          </a:p>
          <a:p>
            <a:pPr algn="l"/>
            <a:r>
              <a:rPr lang="en-GB" b="1" i="0" dirty="0">
                <a:solidFill>
                  <a:srgbClr val="54585A"/>
                </a:solidFill>
                <a:effectLst/>
                <a:latin typeface="Open Sans" panose="020B0606030504020204" pitchFamily="34" charset="0"/>
              </a:rPr>
              <a:t>Use Positive Self-Talk</a:t>
            </a:r>
          </a:p>
          <a:p>
            <a:pPr algn="l"/>
            <a:r>
              <a:rPr lang="en-GB" b="0" i="0" dirty="0">
                <a:solidFill>
                  <a:srgbClr val="54585A"/>
                </a:solidFill>
                <a:effectLst/>
                <a:latin typeface="Open Sans" panose="020B0606030504020204" pitchFamily="34" charset="0"/>
              </a:rPr>
              <a:t>To live a self-empowered life, focus on what you can do as opposed to what you can’t. For example, if you want to apply for a promotion that requires fluency in Spanish, instead of saying “I don’t speak Spanish,” try “I don’t speak Spanish </a:t>
            </a:r>
            <a:r>
              <a:rPr lang="en-GB" b="0" i="1" dirty="0">
                <a:solidFill>
                  <a:srgbClr val="54585A"/>
                </a:solidFill>
                <a:effectLst/>
                <a:latin typeface="Open Sans" panose="020B0606030504020204" pitchFamily="34" charset="0"/>
              </a:rPr>
              <a:t>yet. I can learn.</a:t>
            </a:r>
            <a:r>
              <a:rPr lang="en-GB" b="0" i="0" dirty="0">
                <a:solidFill>
                  <a:srgbClr val="54585A"/>
                </a:solidFill>
                <a:effectLst/>
                <a:latin typeface="Open Sans" panose="020B0606030504020204" pitchFamily="34" charset="0"/>
              </a:rPr>
              <a:t>” Practicing self-affirmations and displaying confidence in your ability to achieve your goals can help you take steps to achieve them.</a:t>
            </a:r>
          </a:p>
          <a:p>
            <a:pPr algn="l"/>
            <a:endParaRPr lang="en-GB" b="1" i="0" dirty="0">
              <a:solidFill>
                <a:srgbClr val="54585A"/>
              </a:solidFill>
              <a:effectLst/>
              <a:latin typeface="Open Sans" panose="020B0606030504020204" pitchFamily="34" charset="0"/>
            </a:endParaRPr>
          </a:p>
          <a:p>
            <a:pPr algn="l"/>
            <a:r>
              <a:rPr lang="en-GB" b="1" i="0" dirty="0">
                <a:solidFill>
                  <a:srgbClr val="54585A"/>
                </a:solidFill>
                <a:effectLst/>
                <a:latin typeface="Open Sans" panose="020B0606030504020204" pitchFamily="34" charset="0"/>
              </a:rPr>
              <a:t>Be Assertive</a:t>
            </a:r>
          </a:p>
          <a:p>
            <a:pPr algn="l"/>
            <a:r>
              <a:rPr lang="en-GB" b="0" i="0" dirty="0">
                <a:solidFill>
                  <a:srgbClr val="54585A"/>
                </a:solidFill>
                <a:effectLst/>
                <a:latin typeface="Open Sans" panose="020B0606030504020204" pitchFamily="34" charset="0"/>
              </a:rPr>
              <a:t>People who strive toward personal empowerment must be comfortable expressing their thoughts, ideas, and needs. If you’re invited to a party but have an important presentation the following day, let the host know you’ll be leaving early to prepare. Or if you and a co-worker are collaborating on a project, but you’re doing most of the work, don’t feel guilty about addressing the situation head-on and asking them to do their share.</a:t>
            </a:r>
          </a:p>
          <a:p>
            <a:pPr algn="l"/>
            <a:endParaRPr lang="en-GB" b="1" i="0" dirty="0">
              <a:solidFill>
                <a:srgbClr val="54585A"/>
              </a:solidFill>
              <a:effectLst/>
              <a:latin typeface="Open Sans" panose="020B0606030504020204" pitchFamily="34" charset="0"/>
            </a:endParaRPr>
          </a:p>
          <a:p>
            <a:pPr algn="l"/>
            <a:r>
              <a:rPr lang="en-GB" b="1" i="0" dirty="0">
                <a:solidFill>
                  <a:srgbClr val="54585A"/>
                </a:solidFill>
                <a:effectLst/>
                <a:latin typeface="Open Sans" panose="020B0606030504020204" pitchFamily="34" charset="0"/>
              </a:rPr>
              <a:t>Create an Action List</a:t>
            </a:r>
          </a:p>
          <a:p>
            <a:pPr algn="l"/>
            <a:r>
              <a:rPr lang="en-GB" b="0" i="0" dirty="0">
                <a:solidFill>
                  <a:srgbClr val="54585A"/>
                </a:solidFill>
                <a:effectLst/>
                <a:latin typeface="Open Sans" panose="020B0606030504020204" pitchFamily="34" charset="0"/>
              </a:rPr>
              <a:t>Empowered people take action, exhibit a growth mindset, and are comfortable learning and developing their abilities. They also understand that success does not come overnight but is a culmination of decisions and actions. If your goal is to finish your college degree within four years, list the actions you’ll need to take to achieve that goal, such as researching financial aid options, enrolling in an online program, and establishing a study schedule.</a:t>
            </a:r>
          </a:p>
          <a:p>
            <a:endParaRPr lang="en-GB" dirty="0"/>
          </a:p>
        </p:txBody>
      </p:sp>
      <p:sp>
        <p:nvSpPr>
          <p:cNvPr id="4" name="Slide Number Placeholder 3"/>
          <p:cNvSpPr>
            <a:spLocks noGrp="1"/>
          </p:cNvSpPr>
          <p:nvPr>
            <p:ph type="sldNum" sz="quarter" idx="5"/>
          </p:nvPr>
        </p:nvSpPr>
        <p:spPr/>
        <p:txBody>
          <a:bodyPr/>
          <a:lstStyle/>
          <a:p>
            <a:fld id="{E892DD63-53A5-4DC0-9393-CCF1EA589ABF}" type="slidenum">
              <a:rPr lang="en-US" smtClean="0"/>
              <a:t>60</a:t>
            </a:fld>
            <a:endParaRPr lang="en-US"/>
          </a:p>
        </p:txBody>
      </p:sp>
    </p:spTree>
    <p:extLst>
      <p:ext uri="{BB962C8B-B14F-4D97-AF65-F5344CB8AC3E}">
        <p14:creationId xmlns:p14="http://schemas.microsoft.com/office/powerpoint/2010/main" val="4274791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SHINE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SHINE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with photo 3 (sol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0" y="-9574"/>
            <a:ext cx="12192000" cy="6867574"/>
          </a:xfrm>
          <a:prstGeom prst="rect">
            <a:avLst/>
          </a:prstGeom>
          <a:solidFill>
            <a:srgbClr val="853693"/>
          </a:solidFill>
          <a:ln>
            <a:noFill/>
          </a:ln>
          <a:effectLst>
            <a:innerShdw blurRad="520700" dist="1524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4" y="1640703"/>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6" name="Picture Placeholder 15">
            <a:extLst>
              <a:ext uri="{FF2B5EF4-FFF2-40B4-BE49-F238E27FC236}">
                <a16:creationId xmlns:a16="http://schemas.microsoft.com/office/drawing/2014/main" id="{8A70C33F-E7E2-C04A-ABE4-546510AADB79}"/>
              </a:ext>
            </a:extLst>
          </p:cNvPr>
          <p:cNvSpPr>
            <a:spLocks noGrp="1"/>
          </p:cNvSpPr>
          <p:nvPr>
            <p:ph type="pic" sz="quarter" idx="19"/>
          </p:nvPr>
        </p:nvSpPr>
        <p:spPr>
          <a:xfrm>
            <a:off x="6756402" y="1141712"/>
            <a:ext cx="5435599" cy="5706715"/>
          </a:xfrm>
          <a:custGeom>
            <a:avLst/>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7" name="Picture 16" descr="A purple circle with a black circle&#10;&#10;Description automatically generated with low confidence">
            <a:extLst>
              <a:ext uri="{FF2B5EF4-FFF2-40B4-BE49-F238E27FC236}">
                <a16:creationId xmlns:a16="http://schemas.microsoft.com/office/drawing/2014/main" id="{6404AC6E-08D3-6E42-AFD1-D106158C05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32ACC22E-7E76-E246-B3D1-AC27AAD9015D}"/>
              </a:ext>
            </a:extLst>
          </p:cNvPr>
          <p:cNvSpPr/>
          <p:nvPr userDrawn="1"/>
        </p:nvSpPr>
        <p:spPr>
          <a:xfrm>
            <a:off x="1064326" y="6471093"/>
            <a:ext cx="2130711" cy="230832"/>
          </a:xfrm>
          <a:prstGeom prst="rect">
            <a:avLst/>
          </a:prstGeom>
        </p:spPr>
        <p:txBody>
          <a:bodyPr wrap="none">
            <a:spAutoFit/>
          </a:bodyPr>
          <a:lstStyle/>
          <a:p>
            <a:pPr lvl="0" algn="l"/>
            <a:r>
              <a:rPr lang="en-US" sz="900" dirty="0">
                <a:solidFill>
                  <a:schemeClr val="bg1"/>
                </a:solidFill>
              </a:rPr>
              <a:t>strengthening female community leaders</a:t>
            </a:r>
          </a:p>
        </p:txBody>
      </p:sp>
    </p:spTree>
    <p:extLst>
      <p:ext uri="{BB962C8B-B14F-4D97-AF65-F5344CB8AC3E}">
        <p14:creationId xmlns:p14="http://schemas.microsoft.com/office/powerpoint/2010/main" val="3900466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Photo Slide - Prupl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984974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Photo Slide - Lim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54765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
        <p:nvSpPr>
          <p:cNvPr id="8" name="Text Placeholder 23">
            <a:extLst>
              <a:ext uri="{FF2B5EF4-FFF2-40B4-BE49-F238E27FC236}">
                <a16:creationId xmlns:a16="http://schemas.microsoft.com/office/drawing/2014/main" id="{66A7AF90-55C0-F44B-83E4-9F77C86E2839}"/>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9" name="Text Placeholder 23">
            <a:extLst>
              <a:ext uri="{FF2B5EF4-FFF2-40B4-BE49-F238E27FC236}">
                <a16:creationId xmlns:a16="http://schemas.microsoft.com/office/drawing/2014/main" id="{83F29440-5949-7B42-BAEF-86044EDB0709}"/>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Text Placeholder 23">
            <a:extLst>
              <a:ext uri="{FF2B5EF4-FFF2-40B4-BE49-F238E27FC236}">
                <a16:creationId xmlns:a16="http://schemas.microsoft.com/office/drawing/2014/main" id="{FA972E7E-9D6C-AB47-80D0-5B0CC47F936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791895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 Lim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3">
            <a:extLst>
              <a:ext uri="{FF2B5EF4-FFF2-40B4-BE49-F238E27FC236}">
                <a16:creationId xmlns:a16="http://schemas.microsoft.com/office/drawing/2014/main" id="{B6B2D472-29E0-B140-AD85-8F7E62BD781B}"/>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5" name="Text Placeholder 23">
            <a:extLst>
              <a:ext uri="{FF2B5EF4-FFF2-40B4-BE49-F238E27FC236}">
                <a16:creationId xmlns:a16="http://schemas.microsoft.com/office/drawing/2014/main" id="{FEAE861F-FD07-794A-A0CA-A66E6EE538B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Tree>
    <p:extLst>
      <p:ext uri="{BB962C8B-B14F-4D97-AF65-F5344CB8AC3E}">
        <p14:creationId xmlns:p14="http://schemas.microsoft.com/office/powerpoint/2010/main" val="3106394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40690F7-EB35-0D4D-BD4E-667B72C5A8A5}"/>
              </a:ext>
            </a:extLst>
          </p:cNvPr>
          <p:cNvSpPr/>
          <p:nvPr userDrawn="1"/>
        </p:nvSpPr>
        <p:spPr>
          <a:xfrm>
            <a:off x="241300" y="228601"/>
            <a:ext cx="11696700" cy="2717800"/>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
        <p:nvSpPr>
          <p:cNvPr id="17" name="Rectangle 16">
            <a:extLst>
              <a:ext uri="{FF2B5EF4-FFF2-40B4-BE49-F238E27FC236}">
                <a16:creationId xmlns:a16="http://schemas.microsoft.com/office/drawing/2014/main" id="{E108F03F-B0FF-834C-A629-8AA89BBA5C58}"/>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6046CEF9-36F8-EE4A-A428-FE3BC7FA03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6481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630" y="2979838"/>
            <a:ext cx="5383370" cy="238919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5383817" cy="1776264"/>
          </a:xfrm>
        </p:spPr>
        <p:txBody>
          <a:bodyPr>
            <a:normAutofit/>
          </a:bodyPr>
          <a:lstStyle>
            <a:lvl1pPr marL="0" indent="0" algn="l">
              <a:buNone/>
              <a:defRPr sz="3600" b="0" i="0">
                <a:solidFill>
                  <a:srgbClr val="09446A"/>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589224"/>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762164"/>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AE2B6D2B-51A8-114F-8D67-61853191208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0" name="Rectangle 19">
            <a:extLst>
              <a:ext uri="{FF2B5EF4-FFF2-40B4-BE49-F238E27FC236}">
                <a16:creationId xmlns:a16="http://schemas.microsoft.com/office/drawing/2014/main" id="{8DE85155-73D1-474E-AA66-995A6CC8BFA1}"/>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95664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183" y="2915661"/>
            <a:ext cx="7004338" cy="2271033"/>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7004920" cy="1688415"/>
          </a:xfrm>
        </p:spPr>
        <p:txBody>
          <a:bodyPr>
            <a:normAutofit/>
          </a:bodyPr>
          <a:lstStyle>
            <a:lvl1pPr marL="0" indent="0" algn="l">
              <a:buNone/>
              <a:defRPr sz="3600" b="0" i="0">
                <a:solidFill>
                  <a:srgbClr val="09446A"/>
                </a:solidFill>
                <a:latin typeface="+mn-lt"/>
              </a:defRPr>
            </a:lvl1pPr>
          </a:lstStyle>
          <a:p>
            <a:pPr lvl="0"/>
            <a:r>
              <a:rPr lang="en-US" dirty="0"/>
              <a:t>Phone Preview</a:t>
            </a:r>
          </a:p>
        </p:txBody>
      </p:sp>
      <p:pic>
        <p:nvPicPr>
          <p:cNvPr id="20" name="Picture 19" descr="A purple circle with a black circle&#10;&#10;Description automatically generated with low confidence">
            <a:extLst>
              <a:ext uri="{FF2B5EF4-FFF2-40B4-BE49-F238E27FC236}">
                <a16:creationId xmlns:a16="http://schemas.microsoft.com/office/drawing/2014/main" id="{3406BA17-1FF1-074B-B205-2EA16C1F25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218E97E5-ACC9-BD41-8DDC-0A74876DFFFB}"/>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410877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5369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853693"/>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pic>
        <p:nvPicPr>
          <p:cNvPr id="12" name="Picture 11" descr="A purple circle with a black circle&#10;&#10;Description automatically generated with low confidence">
            <a:extLst>
              <a:ext uri="{FF2B5EF4-FFF2-40B4-BE49-F238E27FC236}">
                <a16:creationId xmlns:a16="http://schemas.microsoft.com/office/drawing/2014/main" id="{5A7AA4FB-4F8E-FB41-BC87-9B1E614889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46F28BC8-F9CC-5548-B601-8DEF4842F318}"/>
              </a:ext>
            </a:extLst>
          </p:cNvPr>
          <p:cNvSpPr/>
          <p:nvPr userDrawn="1"/>
        </p:nvSpPr>
        <p:spPr>
          <a:xfrm rot="16200000">
            <a:off x="-695894" y="4494580"/>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947335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Slide - Lime">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BAFBE11C-3EBF-7F4F-ACD8-08642D47695A}"/>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5FAF9C27-18D9-AD43-845C-FEBCE6E43C34}"/>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93C23D"/>
                </a:solidFill>
                <a:latin typeface="+mn-lt"/>
              </a:defRPr>
            </a:lvl1pPr>
          </a:lstStyle>
          <a:p>
            <a:pPr lvl="0"/>
            <a:r>
              <a:rPr lang="en-US" dirty="0"/>
              <a:t>TITLE</a:t>
            </a:r>
          </a:p>
        </p:txBody>
      </p:sp>
      <p:cxnSp>
        <p:nvCxnSpPr>
          <p:cNvPr id="12" name="Straight Connector 11">
            <a:extLst>
              <a:ext uri="{FF2B5EF4-FFF2-40B4-BE49-F238E27FC236}">
                <a16:creationId xmlns:a16="http://schemas.microsoft.com/office/drawing/2014/main" id="{3B33DF89-C0EE-2340-B9C4-761FDF4F19E5}"/>
              </a:ext>
            </a:extLst>
          </p:cNvPr>
          <p:cNvCxnSpPr>
            <a:cxnSpLocks/>
          </p:cNvCxnSpPr>
          <p:nvPr userDrawn="1"/>
        </p:nvCxnSpPr>
        <p:spPr>
          <a:xfrm>
            <a:off x="5346936" y="-25722"/>
            <a:ext cx="0" cy="6853558"/>
          </a:xfrm>
          <a:prstGeom prst="line">
            <a:avLst/>
          </a:prstGeom>
          <a:ln w="12700">
            <a:solidFill>
              <a:srgbClr val="93C23D"/>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8883E062-A23E-8642-AAC6-BE54A9640067}"/>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15" name="Oval 14">
            <a:extLst>
              <a:ext uri="{FF2B5EF4-FFF2-40B4-BE49-F238E27FC236}">
                <a16:creationId xmlns:a16="http://schemas.microsoft.com/office/drawing/2014/main" id="{1C265F06-5AC2-0D4D-9A1F-E9CE7B2FF5C1}"/>
              </a:ext>
            </a:extLst>
          </p:cNvPr>
          <p:cNvSpPr/>
          <p:nvPr userDrawn="1"/>
        </p:nvSpPr>
        <p:spPr>
          <a:xfrm>
            <a:off x="4783395" y="415207"/>
            <a:ext cx="1154422" cy="115442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 Placeholder 23">
            <a:extLst>
              <a:ext uri="{FF2B5EF4-FFF2-40B4-BE49-F238E27FC236}">
                <a16:creationId xmlns:a16="http://schemas.microsoft.com/office/drawing/2014/main" id="{4CA0907F-2B4F-BE45-B7FE-B7E2CD14E3C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pic>
        <p:nvPicPr>
          <p:cNvPr id="9" name="Picture 8" descr="A purple circle with a black circle&#10;&#10;Description automatically generated with low confidence">
            <a:extLst>
              <a:ext uri="{FF2B5EF4-FFF2-40B4-BE49-F238E27FC236}">
                <a16:creationId xmlns:a16="http://schemas.microsoft.com/office/drawing/2014/main" id="{79DF7BAF-BA1E-1F4A-8A75-CCF4FE09C9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C40E0BCB-3DD7-2148-B909-14DCD02C15FE}"/>
              </a:ext>
            </a:extLst>
          </p:cNvPr>
          <p:cNvSpPr/>
          <p:nvPr userDrawn="1"/>
        </p:nvSpPr>
        <p:spPr>
          <a:xfrm rot="16200000">
            <a:off x="-695894" y="4494580"/>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089787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bg>
      <p:bgPr>
        <a:solidFill>
          <a:srgbClr val="93C23D"/>
        </a:solidFill>
        <a:effectLst/>
      </p:bgPr>
    </p:bg>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9446A"/>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400" b="0" i="0" spc="30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400" b="0" i="0" spc="30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pic>
        <p:nvPicPr>
          <p:cNvPr id="17" name="Picture 16" descr="A purple circle with a black circle&#10;&#10;Description automatically generated with low confidence">
            <a:extLst>
              <a:ext uri="{FF2B5EF4-FFF2-40B4-BE49-F238E27FC236}">
                <a16:creationId xmlns:a16="http://schemas.microsoft.com/office/drawing/2014/main" id="{EE488A8E-6D53-F74F-8A5E-E1D38583C8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64702FA1-00D1-9C49-8A2E-802F6ED8A616}"/>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587100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93C23D">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noAutofit/>
          </a:bodyPr>
          <a:lstStyle>
            <a:lvl1pPr algn="ctr">
              <a:buNone/>
              <a:defRPr sz="2400" b="0" i="0" spc="30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noAutofit/>
          </a:bodyPr>
          <a:lstStyle>
            <a:lvl1pPr algn="ctr">
              <a:buNone/>
              <a:defRPr sz="2400" b="0" i="0" spc="30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noAutofit/>
          </a:bodyPr>
          <a:lstStyle>
            <a:lvl1pPr algn="ctr">
              <a:buNone/>
              <a:defRPr sz="2400" b="0" i="0" spc="30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4" name="Rectangle 13">
            <a:extLst>
              <a:ext uri="{FF2B5EF4-FFF2-40B4-BE49-F238E27FC236}">
                <a16:creationId xmlns:a16="http://schemas.microsoft.com/office/drawing/2014/main" id="{016BC07A-C22C-CE45-93B3-BB441620C835}"/>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7" name="Picture 16" descr="A purple circle with a black circle&#10;&#10;Description automatically generated with low confidence">
            <a:extLst>
              <a:ext uri="{FF2B5EF4-FFF2-40B4-BE49-F238E27FC236}">
                <a16:creationId xmlns:a16="http://schemas.microsoft.com/office/drawing/2014/main" id="{ABDDD18F-CB7D-D74A-93A2-84A1B4DFEE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1567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noAutofit/>
          </a:bodyPr>
          <a:lstStyle>
            <a:lvl1pPr algn="ctr">
              <a:buNone/>
              <a:defRPr sz="2400" b="0" i="0" spc="30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noAutofit/>
          </a:bodyPr>
          <a:lstStyle>
            <a:lvl1pPr algn="ctr">
              <a:buNone/>
              <a:defRPr sz="2400" b="0" i="0" spc="30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3" name="Rectangle 12">
            <a:extLst>
              <a:ext uri="{FF2B5EF4-FFF2-40B4-BE49-F238E27FC236}">
                <a16:creationId xmlns:a16="http://schemas.microsoft.com/office/drawing/2014/main" id="{0331A324-FA61-5745-ACDF-ED0518A94CD2}"/>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4" name="Picture 13" descr="A purple circle with a black circle&#10;&#10;Description automatically generated with low confidence">
            <a:extLst>
              <a:ext uri="{FF2B5EF4-FFF2-40B4-BE49-F238E27FC236}">
                <a16:creationId xmlns:a16="http://schemas.microsoft.com/office/drawing/2014/main" id="{148498CE-36F4-0A4B-8245-BD97DED4E5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33433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9"/>
            <a:ext cx="5137516"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9"/>
            <a:ext cx="5364829"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9" name="Rectangle 8">
            <a:extLst>
              <a:ext uri="{FF2B5EF4-FFF2-40B4-BE49-F238E27FC236}">
                <a16:creationId xmlns:a16="http://schemas.microsoft.com/office/drawing/2014/main" id="{C826ED59-09B2-C149-A449-7382B97FBD06}"/>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0" name="Picture 9" descr="A purple circle with a black circle&#10;&#10;Description automatically generated with low confidence">
            <a:extLst>
              <a:ext uri="{FF2B5EF4-FFF2-40B4-BE49-F238E27FC236}">
                <a16:creationId xmlns:a16="http://schemas.microsoft.com/office/drawing/2014/main" id="{E28107B0-B9E0-B343-9412-304B1E4C3F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8772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userDrawn="1"/>
          </p:nvSpPr>
          <p:spPr>
            <a:xfrm>
              <a:off x="0" y="4738255"/>
              <a:ext cx="5292436" cy="5292436"/>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Autofit/>
          </a:bodyPr>
          <a:lstStyle>
            <a:lvl1pPr marL="0" indent="0" algn="ctr">
              <a:buNone/>
              <a:defRPr sz="44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4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Autofit/>
          </a:bodyPr>
          <a:lstStyle>
            <a:lvl1pPr marL="0" indent="0" algn="ctr">
              <a:buNone/>
              <a:defRPr sz="44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4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4" name="Rectangle 23">
            <a:extLst>
              <a:ext uri="{FF2B5EF4-FFF2-40B4-BE49-F238E27FC236}">
                <a16:creationId xmlns:a16="http://schemas.microsoft.com/office/drawing/2014/main" id="{A5DDFBAC-72BC-F941-974B-E279D3848544}"/>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6" name="Picture 25" descr="A purple circle with a black circle&#10;&#10;Description automatically generated with low confidence">
            <a:extLst>
              <a:ext uri="{FF2B5EF4-FFF2-40B4-BE49-F238E27FC236}">
                <a16:creationId xmlns:a16="http://schemas.microsoft.com/office/drawing/2014/main" id="{B06B41EC-8A1C-7246-90E3-E338C866EA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4065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85369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9"/>
            <a:ext cx="2061046" cy="335052"/>
          </a:xfrm>
        </p:spPr>
        <p:txBody>
          <a:bodyPr/>
          <a:lstStyle>
            <a:lvl1pPr algn="ctr">
              <a:buNone/>
              <a:defRPr sz="2000" b="0" i="0" spc="0">
                <a:solidFill>
                  <a:srgbClr val="93C23D"/>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9"/>
            <a:ext cx="2061046" cy="335052"/>
          </a:xfrm>
        </p:spPr>
        <p:txBody>
          <a:bodyPr/>
          <a:lstStyle>
            <a:lvl1pPr algn="ctr">
              <a:buNone/>
              <a:defRPr sz="2000" b="0" i="0" spc="0">
                <a:solidFill>
                  <a:srgbClr val="45277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5" name="Rectangle 14">
            <a:extLst>
              <a:ext uri="{FF2B5EF4-FFF2-40B4-BE49-F238E27FC236}">
                <a16:creationId xmlns:a16="http://schemas.microsoft.com/office/drawing/2014/main" id="{1B64E305-3399-0640-AC1C-C674780F2532}"/>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1899D0A0-9A72-1946-9641-6D1492F77F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8254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9" name="Freeform 18">
            <a:extLst>
              <a:ext uri="{FF2B5EF4-FFF2-40B4-BE49-F238E27FC236}">
                <a16:creationId xmlns:a16="http://schemas.microsoft.com/office/drawing/2014/main" id="{A9757E5A-1195-0C4F-8425-C8339A4D84C2}"/>
              </a:ext>
            </a:extLst>
          </p:cNvPr>
          <p:cNvSpPr/>
          <p:nvPr userDrawn="1"/>
        </p:nvSpPr>
        <p:spPr>
          <a:xfrm>
            <a:off x="9675359" y="1773769"/>
            <a:ext cx="1518092" cy="2214649"/>
          </a:xfrm>
          <a:custGeom>
            <a:avLst/>
            <a:gdLst>
              <a:gd name="connsiteX0" fmla="*/ 757381 w 1518092"/>
              <a:gd name="connsiteY0" fmla="*/ 0 h 2214649"/>
              <a:gd name="connsiteX1" fmla="*/ 1518092 w 1518092"/>
              <a:gd name="connsiteY1" fmla="*/ 757643 h 2214649"/>
              <a:gd name="connsiteX2" fmla="*/ 774027 w 1518092"/>
              <a:gd name="connsiteY2" fmla="*/ 1520282 h 2214649"/>
              <a:gd name="connsiteX3" fmla="*/ 774027 w 1518092"/>
              <a:gd name="connsiteY3" fmla="*/ 2124731 h 2214649"/>
              <a:gd name="connsiteX4" fmla="*/ 803989 w 1518092"/>
              <a:gd name="connsiteY4" fmla="*/ 2169690 h 2214649"/>
              <a:gd name="connsiteX5" fmla="*/ 757381 w 1518092"/>
              <a:gd name="connsiteY5" fmla="*/ 2214649 h 2214649"/>
              <a:gd name="connsiteX6" fmla="*/ 712438 w 1518092"/>
              <a:gd name="connsiteY6" fmla="*/ 2169690 h 2214649"/>
              <a:gd name="connsiteX7" fmla="*/ 744065 w 1518092"/>
              <a:gd name="connsiteY7" fmla="*/ 2124731 h 2214649"/>
              <a:gd name="connsiteX8" fmla="*/ 744065 w 1518092"/>
              <a:gd name="connsiteY8" fmla="*/ 1520282 h 2214649"/>
              <a:gd name="connsiteX9" fmla="*/ 0 w 1518092"/>
              <a:gd name="connsiteY9" fmla="*/ 757643 h 2214649"/>
              <a:gd name="connsiteX10" fmla="*/ 757381 w 1518092"/>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8092" h="2214649">
                <a:moveTo>
                  <a:pt x="757381" y="0"/>
                </a:moveTo>
                <a:cubicBezTo>
                  <a:pt x="1178519" y="0"/>
                  <a:pt x="1518092" y="338026"/>
                  <a:pt x="1518092" y="757643"/>
                </a:cubicBezTo>
                <a:cubicBezTo>
                  <a:pt x="1518092" y="1173931"/>
                  <a:pt x="1186842" y="1510291"/>
                  <a:pt x="774027" y="1520282"/>
                </a:cubicBezTo>
                <a:lnTo>
                  <a:pt x="774027" y="2124731"/>
                </a:lnTo>
                <a:cubicBezTo>
                  <a:pt x="792337" y="2131392"/>
                  <a:pt x="803989" y="2146378"/>
                  <a:pt x="803989" y="2169690"/>
                </a:cubicBezTo>
                <a:cubicBezTo>
                  <a:pt x="803989" y="2191337"/>
                  <a:pt x="784015" y="2214649"/>
                  <a:pt x="757381" y="2214649"/>
                </a:cubicBezTo>
                <a:cubicBezTo>
                  <a:pt x="734077" y="2214649"/>
                  <a:pt x="712438" y="2191337"/>
                  <a:pt x="712438" y="2169690"/>
                </a:cubicBezTo>
                <a:cubicBezTo>
                  <a:pt x="712438" y="2146378"/>
                  <a:pt x="725755" y="2131392"/>
                  <a:pt x="744065" y="2124731"/>
                </a:cubicBezTo>
                <a:lnTo>
                  <a:pt x="744065" y="1520282"/>
                </a:lnTo>
                <a:cubicBezTo>
                  <a:pt x="331250" y="1510291"/>
                  <a:pt x="0" y="1173931"/>
                  <a:pt x="0" y="757643"/>
                </a:cubicBezTo>
                <a:cubicBezTo>
                  <a:pt x="0" y="338026"/>
                  <a:pt x="337909" y="0"/>
                  <a:pt x="757381" y="0"/>
                </a:cubicBezTo>
                <a:close/>
              </a:path>
            </a:pathLst>
          </a:custGeom>
          <a:solidFill>
            <a:srgbClr val="853693">
              <a:alpha val="82353"/>
            </a:srgbClr>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64935"/>
            <a:ext cx="2061046" cy="335052"/>
          </a:xfrm>
        </p:spPr>
        <p:txBody>
          <a:bodyPr/>
          <a:lstStyle>
            <a:lvl1pPr algn="ctr">
              <a:buNone/>
              <a:defRPr sz="20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64935"/>
            <a:ext cx="2061046" cy="335052"/>
          </a:xfrm>
        </p:spPr>
        <p:txBody>
          <a:bodyPr/>
          <a:lstStyle>
            <a:lvl1pPr algn="ctr">
              <a:buNone/>
              <a:defRPr sz="20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64935"/>
            <a:ext cx="2061046" cy="335052"/>
          </a:xfrm>
        </p:spPr>
        <p:txBody>
          <a:bodyPr/>
          <a:lstStyle>
            <a:lvl1pPr algn="ctr">
              <a:buNone/>
              <a:defRPr sz="20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41706588-E286-7D4E-851C-4CDA206246C6}"/>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2" name="Picture 21" descr="A purple circle with a black circle&#10;&#10;Description automatically generated with low confidence">
            <a:extLst>
              <a:ext uri="{FF2B5EF4-FFF2-40B4-BE49-F238E27FC236}">
                <a16:creationId xmlns:a16="http://schemas.microsoft.com/office/drawing/2014/main" id="{5CC7A00C-6283-2E4C-A011-BEB2E1E4F5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1680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3359602"/>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53693"/>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3359602"/>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3C23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3359602"/>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52771"/>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3359602"/>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8622F"/>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8"/>
            <a:ext cx="1921262" cy="3359601"/>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853693">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4050595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219177"/>
            <a:chOff x="1875859" y="4907106"/>
            <a:chExt cx="20625932" cy="4631506"/>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3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3862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527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8140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5" y="4530500"/>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5" name="Rectangle 24">
            <a:extLst>
              <a:ext uri="{FF2B5EF4-FFF2-40B4-BE49-F238E27FC236}">
                <a16:creationId xmlns:a16="http://schemas.microsoft.com/office/drawing/2014/main" id="{BA0A2E19-9799-4448-9403-CC73095CAC0C}"/>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7" name="Picture 26" descr="A purple circle with a black circle&#10;&#10;Description automatically generated with low confidence">
            <a:extLst>
              <a:ext uri="{FF2B5EF4-FFF2-40B4-BE49-F238E27FC236}">
                <a16:creationId xmlns:a16="http://schemas.microsoft.com/office/drawing/2014/main" id="{11700A4E-ED27-C74A-A6E6-AFF088D77B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2762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85369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93C23D"/>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45277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38622F"/>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577C9264-43AE-9E43-9AE8-72CC73D91555}"/>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1" name="Picture 20" descr="A purple circle with a black circle&#10;&#10;Description automatically generated with low confidence">
            <a:extLst>
              <a:ext uri="{FF2B5EF4-FFF2-40B4-BE49-F238E27FC236}">
                <a16:creationId xmlns:a16="http://schemas.microsoft.com/office/drawing/2014/main" id="{ED95D8F1-4C0E-B24E-8729-2EC6C7F14E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3704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12" name="Picture 11" descr="A picture containing hole, toilet&#10;&#10;Description automatically generated">
            <a:extLst>
              <a:ext uri="{FF2B5EF4-FFF2-40B4-BE49-F238E27FC236}">
                <a16:creationId xmlns:a16="http://schemas.microsoft.com/office/drawing/2014/main" id="{1BF414EF-410B-874D-8864-239BB2AE12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670" t="50000" r="-1016" b="12664"/>
          <a:stretch/>
        </p:blipFill>
        <p:spPr>
          <a:xfrm>
            <a:off x="-2" y="0"/>
            <a:ext cx="12192001" cy="6858000"/>
          </a:xfrm>
          <a:prstGeom prst="rect">
            <a:avLst/>
          </a:prstGeom>
        </p:spPr>
      </p:pic>
      <p:pic>
        <p:nvPicPr>
          <p:cNvPr id="15" name="Picture 14" descr="Icon&#10;&#10;Description automatically generated">
            <a:extLst>
              <a:ext uri="{FF2B5EF4-FFF2-40B4-BE49-F238E27FC236}">
                <a16:creationId xmlns:a16="http://schemas.microsoft.com/office/drawing/2014/main" id="{33838438-AD50-1546-8527-9E03A80707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191" y="688117"/>
            <a:ext cx="3581890" cy="1638178"/>
          </a:xfrm>
          <a:prstGeom prst="rect">
            <a:avLst/>
          </a:prstGeom>
        </p:spPr>
      </p:pic>
      <p:sp>
        <p:nvSpPr>
          <p:cNvPr id="16" name="Text Placeholder 23">
            <a:extLst>
              <a:ext uri="{FF2B5EF4-FFF2-40B4-BE49-F238E27FC236}">
                <a16:creationId xmlns:a16="http://schemas.microsoft.com/office/drawing/2014/main" id="{A4833CAF-5D68-BB42-8D11-D4DE69B836A9}"/>
              </a:ext>
            </a:extLst>
          </p:cNvPr>
          <p:cNvSpPr>
            <a:spLocks noGrp="1"/>
          </p:cNvSpPr>
          <p:nvPr>
            <p:ph type="body" sz="quarter" idx="15" hasCustomPrompt="1"/>
          </p:nvPr>
        </p:nvSpPr>
        <p:spPr>
          <a:xfrm>
            <a:off x="521164" y="5271964"/>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0" name="Text Placeholder 23">
            <a:extLst>
              <a:ext uri="{FF2B5EF4-FFF2-40B4-BE49-F238E27FC236}">
                <a16:creationId xmlns:a16="http://schemas.microsoft.com/office/drawing/2014/main" id="{E3ED3BCF-A56E-0A4B-B316-E67C1EF3481A}"/>
              </a:ext>
            </a:extLst>
          </p:cNvPr>
          <p:cNvSpPr>
            <a:spLocks noGrp="1"/>
          </p:cNvSpPr>
          <p:nvPr>
            <p:ph type="body" sz="quarter" idx="16" hasCustomPrompt="1"/>
          </p:nvPr>
        </p:nvSpPr>
        <p:spPr>
          <a:xfrm>
            <a:off x="521164" y="4653441"/>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2</a:t>
            </a:r>
          </a:p>
        </p:txBody>
      </p:sp>
      <p:pic>
        <p:nvPicPr>
          <p:cNvPr id="25" name="Picture 24">
            <a:extLst>
              <a:ext uri="{FF2B5EF4-FFF2-40B4-BE49-F238E27FC236}">
                <a16:creationId xmlns:a16="http://schemas.microsoft.com/office/drawing/2014/main" id="{89D987AE-EF5D-0846-9714-32B742E961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10016075" y="5271964"/>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4" name="Rectangle 13">
            <a:extLst>
              <a:ext uri="{FF2B5EF4-FFF2-40B4-BE49-F238E27FC236}">
                <a16:creationId xmlns:a16="http://schemas.microsoft.com/office/drawing/2014/main" id="{9864FB7A-7E10-8E47-8314-7294BDBA6D33}"/>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BA15910A-C740-AE4D-9F1E-79BF2AAA50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2107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452771"/>
            </a:solidFill>
            <a:ln>
              <a:noFill/>
            </a:ln>
            <a:effectLst/>
          </p:spPr>
          <p:txBody>
            <a:bodyPr wrap="none" anchor="ctr"/>
            <a:lstStyle/>
            <a:p>
              <a:endParaRPr lang="en-US" dirty="0"/>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853693"/>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3C23D"/>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853693">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38622F"/>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503439" y="1476869"/>
            <a:ext cx="4543828" cy="414784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503635" y="642972"/>
            <a:ext cx="4539968"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400" b="1" i="0">
                <a:solidFill>
                  <a:srgbClr val="452771"/>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400" b="1" i="0">
                <a:solidFill>
                  <a:srgbClr val="853693"/>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400" b="1" i="0">
                <a:solidFill>
                  <a:srgbClr val="853693"/>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400" b="1" i="0">
                <a:solidFill>
                  <a:srgbClr val="38622F"/>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400" b="1" i="0">
                <a:solidFill>
                  <a:srgbClr val="93C23D"/>
                </a:solidFill>
                <a:latin typeface="+mn-lt"/>
              </a:defRPr>
            </a:lvl1pPr>
          </a:lstStyle>
          <a:p>
            <a:pPr lvl="0"/>
            <a:r>
              <a:rPr lang="en-US" dirty="0"/>
              <a:t>Title</a:t>
            </a:r>
          </a:p>
        </p:txBody>
      </p:sp>
      <p:pic>
        <p:nvPicPr>
          <p:cNvPr id="69" name="Picture 68" descr="A purple circle with a black circle&#10;&#10;Description automatically generated with low confidence">
            <a:extLst>
              <a:ext uri="{FF2B5EF4-FFF2-40B4-BE49-F238E27FC236}">
                <a16:creationId xmlns:a16="http://schemas.microsoft.com/office/drawing/2014/main" id="{03E83A74-6C09-214A-9621-5C800209F6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70" name="Rectangle 69">
            <a:extLst>
              <a:ext uri="{FF2B5EF4-FFF2-40B4-BE49-F238E27FC236}">
                <a16:creationId xmlns:a16="http://schemas.microsoft.com/office/drawing/2014/main" id="{78C3F432-35E4-AD4E-9417-BD2C6B4A3F3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582531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53693"/>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38622F"/>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93C23D"/>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853693">
              <a:alpha val="92157"/>
            </a:srgbClr>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52771"/>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53693"/>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93C23D"/>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52771"/>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38622F"/>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853693">
              <a:alpha val="92157"/>
            </a:srgbClr>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38" name="Text Placeholder 17">
            <a:extLst>
              <a:ext uri="{FF2B5EF4-FFF2-40B4-BE49-F238E27FC236}">
                <a16:creationId xmlns:a16="http://schemas.microsoft.com/office/drawing/2014/main" id="{3122DA98-743A-904B-89D0-4D997514343A}"/>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25" name="Text Placeholder 17">
            <a:extLst>
              <a:ext uri="{FF2B5EF4-FFF2-40B4-BE49-F238E27FC236}">
                <a16:creationId xmlns:a16="http://schemas.microsoft.com/office/drawing/2014/main" id="{57FB0A9E-B78B-8942-9866-8FB15974F24B}"/>
              </a:ext>
            </a:extLst>
          </p:cNvPr>
          <p:cNvSpPr>
            <a:spLocks noGrp="1"/>
          </p:cNvSpPr>
          <p:nvPr>
            <p:ph type="body" sz="quarter" idx="39" hasCustomPrompt="1"/>
          </p:nvPr>
        </p:nvSpPr>
        <p:spPr>
          <a:xfrm>
            <a:off x="8135765" y="248803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pic>
        <p:nvPicPr>
          <p:cNvPr id="26" name="Picture 25" descr="A purple circle with a black circle&#10;&#10;Description automatically generated with low confidence">
            <a:extLst>
              <a:ext uri="{FF2B5EF4-FFF2-40B4-BE49-F238E27FC236}">
                <a16:creationId xmlns:a16="http://schemas.microsoft.com/office/drawing/2014/main" id="{8C926C64-9F18-024E-B71E-EC4C449DEF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8" name="Rectangle 27">
            <a:extLst>
              <a:ext uri="{FF2B5EF4-FFF2-40B4-BE49-F238E27FC236}">
                <a16:creationId xmlns:a16="http://schemas.microsoft.com/office/drawing/2014/main" id="{3A6F6D21-B270-5140-9DDA-EF8068D6E39D}"/>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507714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939996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4 point number graph with icons ">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0332FC19-789F-42FB-A244-202BD87221C7}"/>
              </a:ext>
            </a:extLst>
          </p:cNvPr>
          <p:cNvSpPr/>
          <p:nvPr userDrawn="1"/>
        </p:nvSpPr>
        <p:spPr>
          <a:xfrm>
            <a:off x="421952" y="317571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421391" y="2319663"/>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693224" y="3325306"/>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00623" y="182810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658480" y="3246893"/>
            <a:ext cx="2664102" cy="266410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9116FB9-51EC-4D4B-AECA-B8C5CE39EA90}"/>
              </a:ext>
            </a:extLst>
          </p:cNvPr>
          <p:cNvSpPr/>
          <p:nvPr/>
        </p:nvSpPr>
        <p:spPr>
          <a:xfrm>
            <a:off x="2328099" y="1871507"/>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5181001" y="2664605"/>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610406" y="1542121"/>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458792" y="2385487"/>
            <a:ext cx="1268168" cy="1268168"/>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434853" y="1978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5287755" y="277135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728406" y="165438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590409" y="2489474"/>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603646" y="447620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6083142" y="5435283"/>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634550" y="4013469"/>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860867" y="4753834"/>
            <a:ext cx="879736" cy="879735"/>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618818" y="2161675"/>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446747" y="2916161"/>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908111" y="181013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737462" y="2652172"/>
            <a:ext cx="695250" cy="734798"/>
          </a:xfrm>
        </p:spPr>
        <p:txBody>
          <a:bodyPr/>
          <a:lstStyle>
            <a:lvl1pPr algn="ctr">
              <a:buNone/>
              <a:defRPr sz="4800" b="0" i="0" spc="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665520" y="317300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7009755" y="2735544"/>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980043" y="399758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5050122" y="4082988"/>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
        <p:nvSpPr>
          <p:cNvPr id="31" name="Oval 30">
            <a:extLst>
              <a:ext uri="{FF2B5EF4-FFF2-40B4-BE49-F238E27FC236}">
                <a16:creationId xmlns:a16="http://schemas.microsoft.com/office/drawing/2014/main" id="{ED1092AB-5371-45F3-94B7-DE527675CC82}"/>
              </a:ext>
            </a:extLst>
          </p:cNvPr>
          <p:cNvSpPr/>
          <p:nvPr userDrawn="1"/>
        </p:nvSpPr>
        <p:spPr>
          <a:xfrm>
            <a:off x="411246" y="2733303"/>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A2468F4-3BFC-40D4-BD5F-30D67079AD84}"/>
              </a:ext>
            </a:extLst>
          </p:cNvPr>
          <p:cNvSpPr/>
          <p:nvPr userDrawn="1"/>
        </p:nvSpPr>
        <p:spPr>
          <a:xfrm>
            <a:off x="518000" y="2840057"/>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7">
            <a:extLst>
              <a:ext uri="{FF2B5EF4-FFF2-40B4-BE49-F238E27FC236}">
                <a16:creationId xmlns:a16="http://schemas.microsoft.com/office/drawing/2014/main" id="{D30190D9-4233-4C70-BB69-8CBADEB86CCF}"/>
              </a:ext>
            </a:extLst>
          </p:cNvPr>
          <p:cNvSpPr>
            <a:spLocks noGrp="1"/>
          </p:cNvSpPr>
          <p:nvPr>
            <p:ph type="body" sz="quarter" idx="41" hasCustomPrompt="1"/>
          </p:nvPr>
        </p:nvSpPr>
        <p:spPr>
          <a:xfrm>
            <a:off x="689916" y="2984945"/>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50" name="Oval 49">
            <a:extLst>
              <a:ext uri="{FF2B5EF4-FFF2-40B4-BE49-F238E27FC236}">
                <a16:creationId xmlns:a16="http://schemas.microsoft.com/office/drawing/2014/main" id="{63CDDF01-AEDF-4877-9EE1-71A82B065C7C}"/>
              </a:ext>
            </a:extLst>
          </p:cNvPr>
          <p:cNvSpPr/>
          <p:nvPr userDrawn="1"/>
        </p:nvSpPr>
        <p:spPr>
          <a:xfrm>
            <a:off x="2044008" y="5193702"/>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17">
            <a:extLst>
              <a:ext uri="{FF2B5EF4-FFF2-40B4-BE49-F238E27FC236}">
                <a16:creationId xmlns:a16="http://schemas.microsoft.com/office/drawing/2014/main" id="{E93C58D8-7A4E-4675-A716-327B3303E284}"/>
              </a:ext>
            </a:extLst>
          </p:cNvPr>
          <p:cNvSpPr>
            <a:spLocks noGrp="1"/>
          </p:cNvSpPr>
          <p:nvPr>
            <p:ph type="body" sz="quarter" idx="43" hasCustomPrompt="1"/>
          </p:nvPr>
        </p:nvSpPr>
        <p:spPr>
          <a:xfrm>
            <a:off x="650774" y="4025281"/>
            <a:ext cx="1799212"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667167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24285" y="311401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342900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77974" y="1117737"/>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853693"/>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Rectangle 26">
            <a:extLst>
              <a:ext uri="{FF2B5EF4-FFF2-40B4-BE49-F238E27FC236}">
                <a16:creationId xmlns:a16="http://schemas.microsoft.com/office/drawing/2014/main" id="{AE7244AE-386C-FA4B-997D-D966468F6EEC}"/>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8" name="Picture 27" descr="A purple circle with a black circle&#10;&#10;Description automatically generated with low confidence">
            <a:extLst>
              <a:ext uri="{FF2B5EF4-FFF2-40B4-BE49-F238E27FC236}">
                <a16:creationId xmlns:a16="http://schemas.microsoft.com/office/drawing/2014/main" id="{A73D52C2-7D75-B34F-80FB-EC7836553F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2688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6" name="Picture 25" descr="A picture containing hole, toilet&#10;&#10;Description automatically generated">
            <a:extLst>
              <a:ext uri="{FF2B5EF4-FFF2-40B4-BE49-F238E27FC236}">
                <a16:creationId xmlns:a16="http://schemas.microsoft.com/office/drawing/2014/main" id="{6CC891C4-0A05-0742-A3D8-230A33E702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46" t="46598" r="65461" b="16066"/>
          <a:stretch/>
        </p:blipFill>
        <p:spPr>
          <a:xfrm>
            <a:off x="4971394" y="0"/>
            <a:ext cx="7220606" cy="6858000"/>
          </a:xfrm>
          <a:prstGeom prst="rect">
            <a:avLst/>
          </a:prstGeom>
        </p:spPr>
      </p:pic>
      <p:grpSp>
        <p:nvGrpSpPr>
          <p:cNvPr id="44" name="Group 43">
            <a:extLst>
              <a:ext uri="{FF2B5EF4-FFF2-40B4-BE49-F238E27FC236}">
                <a16:creationId xmlns:a16="http://schemas.microsoft.com/office/drawing/2014/main" id="{55BDAFCC-9B0E-9045-BF1B-7D98BAFB9DC1}"/>
              </a:ext>
            </a:extLst>
          </p:cNvPr>
          <p:cNvGrpSpPr/>
          <p:nvPr userDrawn="1"/>
        </p:nvGrpSpPr>
        <p:grpSpPr>
          <a:xfrm>
            <a:off x="9456007" y="5320080"/>
            <a:ext cx="2735993" cy="679345"/>
            <a:chOff x="0" y="0"/>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5" name="Google Shape;482;p39">
            <a:extLst>
              <a:ext uri="{FF2B5EF4-FFF2-40B4-BE49-F238E27FC236}">
                <a16:creationId xmlns:a16="http://schemas.microsoft.com/office/drawing/2014/main" id="{EEC38ED6-50FB-8743-88C0-96E8A16C20B3}"/>
              </a:ext>
            </a:extLst>
          </p:cNvPr>
          <p:cNvSpPr/>
          <p:nvPr userDrawn="1"/>
        </p:nvSpPr>
        <p:spPr>
          <a:xfrm>
            <a:off x="664295" y="4057395"/>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648095" y="5303579"/>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653329" y="4693517"/>
            <a:ext cx="232323" cy="156913"/>
            <a:chOff x="564675" y="1700625"/>
            <a:chExt cx="465200" cy="314200"/>
          </a:xfrm>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419035" y="1782334"/>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419035" y="972758"/>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Icon&#10;&#10;Description automatically generated">
            <a:extLst>
              <a:ext uri="{FF2B5EF4-FFF2-40B4-BE49-F238E27FC236}">
                <a16:creationId xmlns:a16="http://schemas.microsoft.com/office/drawing/2014/main" id="{1ECDE4FE-01D2-164E-9970-B3AC1A5CA4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9791" y="660762"/>
            <a:ext cx="3581890" cy="1638178"/>
          </a:xfrm>
          <a:prstGeom prst="rect">
            <a:avLst/>
          </a:prstGeom>
        </p:spPr>
      </p:pic>
      <p:sp>
        <p:nvSpPr>
          <p:cNvPr id="51" name="Text Placeholder 17">
            <a:extLst>
              <a:ext uri="{FF2B5EF4-FFF2-40B4-BE49-F238E27FC236}">
                <a16:creationId xmlns:a16="http://schemas.microsoft.com/office/drawing/2014/main" id="{81A769EC-DB0E-1543-BF9B-D92C508C8ABF}"/>
              </a:ext>
            </a:extLst>
          </p:cNvPr>
          <p:cNvSpPr>
            <a:spLocks noGrp="1"/>
          </p:cNvSpPr>
          <p:nvPr>
            <p:ph type="body" sz="quarter" idx="27" hasCustomPrompt="1"/>
          </p:nvPr>
        </p:nvSpPr>
        <p:spPr>
          <a:xfrm>
            <a:off x="2087482" y="5358862"/>
            <a:ext cx="4648398" cy="488432"/>
          </a:xfrm>
        </p:spPr>
        <p:txBody>
          <a:bodyPr anchor="t">
            <a:normAutofit/>
          </a:bodyPr>
          <a:lstStyle>
            <a:lvl1pPr algn="l">
              <a:buNone/>
              <a:defRPr sz="2800" b="0" i="0" spc="0">
                <a:solidFill>
                  <a:srgbClr val="09446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7011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6"/>
            <a:ext cx="4937991" cy="6289963"/>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3955461" cy="5152065"/>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5600699" y="943936"/>
            <a:ext cx="5746173" cy="497013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8732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4DD941EB-D426-4FF6-A4AE-6F7DDCF3C6E2}"/>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A71C7DC0-7DED-419A-85D8-4F40A48665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4086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B745E44-299F-EA4F-B6D8-F09FA098B7A0}"/>
              </a:ext>
            </a:extLst>
          </p:cNvPr>
          <p:cNvSpPr/>
          <p:nvPr userDrawn="1"/>
        </p:nvSpPr>
        <p:spPr>
          <a:xfrm>
            <a:off x="5951349" y="169215"/>
            <a:ext cx="6272857" cy="6688785"/>
          </a:xfrm>
          <a:custGeom>
            <a:avLst/>
            <a:gdLst>
              <a:gd name="connsiteX0" fmla="*/ 4400123 w 6128205"/>
              <a:gd name="connsiteY0" fmla="*/ 0 h 6534542"/>
              <a:gd name="connsiteX1" fmla="*/ 6112850 w 6128205"/>
              <a:gd name="connsiteY1" fmla="*/ 345784 h 6534542"/>
              <a:gd name="connsiteX2" fmla="*/ 6128205 w 6128205"/>
              <a:gd name="connsiteY2" fmla="*/ 352726 h 6534542"/>
              <a:gd name="connsiteX3" fmla="*/ 6128205 w 6128205"/>
              <a:gd name="connsiteY3" fmla="*/ 6534542 h 6534542"/>
              <a:gd name="connsiteX4" fmla="*/ 553584 w 6128205"/>
              <a:gd name="connsiteY4" fmla="*/ 6534542 h 6534542"/>
              <a:gd name="connsiteX5" fmla="*/ 531071 w 6128205"/>
              <a:gd name="connsiteY5" fmla="*/ 6497484 h 6534542"/>
              <a:gd name="connsiteX6" fmla="*/ 0 w 6128205"/>
              <a:gd name="connsiteY6" fmla="*/ 4400124 h 6534542"/>
              <a:gd name="connsiteX7" fmla="*/ 4400123 w 6128205"/>
              <a:gd name="connsiteY7" fmla="*/ 0 h 653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8205" h="6534542">
                <a:moveTo>
                  <a:pt x="4400123" y="0"/>
                </a:moveTo>
                <a:cubicBezTo>
                  <a:pt x="5007653" y="0"/>
                  <a:pt x="5586426" y="123125"/>
                  <a:pt x="6112850" y="345784"/>
                </a:cubicBezTo>
                <a:lnTo>
                  <a:pt x="6128205" y="352726"/>
                </a:lnTo>
                <a:lnTo>
                  <a:pt x="6128205" y="6534542"/>
                </a:lnTo>
                <a:lnTo>
                  <a:pt x="553584" y="6534542"/>
                </a:lnTo>
                <a:lnTo>
                  <a:pt x="531071" y="6497484"/>
                </a:lnTo>
                <a:cubicBezTo>
                  <a:pt x="192383" y="5874016"/>
                  <a:pt x="0" y="5159537"/>
                  <a:pt x="0" y="4400124"/>
                </a:cubicBezTo>
                <a:cubicBezTo>
                  <a:pt x="0" y="1970003"/>
                  <a:pt x="1970002" y="0"/>
                  <a:pt x="4400123" y="0"/>
                </a:cubicBezTo>
                <a:close/>
              </a:path>
            </a:pathLst>
          </a:custGeom>
          <a:solidFill>
            <a:srgbClr val="853693"/>
          </a:solidFill>
          <a:ln>
            <a:noFill/>
          </a:ln>
          <a:effectLst>
            <a:innerShdw blurRad="495300" dist="190500" dir="11340000">
              <a:prstClr val="black">
                <a:alpha val="7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16" descr="Icon&#10;&#10;Description automatically generated">
            <a:extLst>
              <a:ext uri="{FF2B5EF4-FFF2-40B4-BE49-F238E27FC236}">
                <a16:creationId xmlns:a16="http://schemas.microsoft.com/office/drawing/2014/main" id="{287F5099-27E8-B040-8ABE-C892C7BBEF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912" y="655162"/>
            <a:ext cx="3581890" cy="1638178"/>
          </a:xfrm>
          <a:prstGeom prst="rect">
            <a:avLst/>
          </a:prstGeom>
        </p:spPr>
      </p:pic>
      <p:sp>
        <p:nvSpPr>
          <p:cNvPr id="22" name="Picture Placeholder 21">
            <a:extLst>
              <a:ext uri="{FF2B5EF4-FFF2-40B4-BE49-F238E27FC236}">
                <a16:creationId xmlns:a16="http://schemas.microsoft.com/office/drawing/2014/main" id="{A538C1CA-D9F3-C141-8F59-16135BECE27B}"/>
              </a:ext>
            </a:extLst>
          </p:cNvPr>
          <p:cNvSpPr>
            <a:spLocks noGrp="1"/>
          </p:cNvSpPr>
          <p:nvPr>
            <p:ph type="pic" sz="quarter" idx="17"/>
          </p:nvPr>
        </p:nvSpPr>
        <p:spPr>
          <a:xfrm>
            <a:off x="659311" y="2646809"/>
            <a:ext cx="6041474" cy="4232957"/>
          </a:xfrm>
          <a:custGeom>
            <a:avLst/>
            <a:gdLst>
              <a:gd name="connsiteX0" fmla="*/ 3020737 w 6041474"/>
              <a:gd name="connsiteY0" fmla="*/ 0 h 4232957"/>
              <a:gd name="connsiteX1" fmla="*/ 6041474 w 6041474"/>
              <a:gd name="connsiteY1" fmla="*/ 3103816 h 4232957"/>
              <a:gd name="connsiteX2" fmla="*/ 5905668 w 6041474"/>
              <a:gd name="connsiteY2" fmla="*/ 4026796 h 4232957"/>
              <a:gd name="connsiteX3" fmla="*/ 5832232 w 6041474"/>
              <a:gd name="connsiteY3" fmla="*/ 4232957 h 4232957"/>
              <a:gd name="connsiteX4" fmla="*/ 209243 w 6041474"/>
              <a:gd name="connsiteY4" fmla="*/ 4232957 h 4232957"/>
              <a:gd name="connsiteX5" fmla="*/ 135807 w 6041474"/>
              <a:gd name="connsiteY5" fmla="*/ 4026796 h 4232957"/>
              <a:gd name="connsiteX6" fmla="*/ 0 w 6041474"/>
              <a:gd name="connsiteY6" fmla="*/ 3103816 h 4232957"/>
              <a:gd name="connsiteX7" fmla="*/ 3020737 w 6041474"/>
              <a:gd name="connsiteY7" fmla="*/ 0 h 423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1474" h="4232957">
                <a:moveTo>
                  <a:pt x="3020737" y="0"/>
                </a:moveTo>
                <a:cubicBezTo>
                  <a:pt x="4689044" y="0"/>
                  <a:pt x="6041474" y="1389626"/>
                  <a:pt x="6041474" y="3103816"/>
                </a:cubicBezTo>
                <a:cubicBezTo>
                  <a:pt x="6041474" y="3425227"/>
                  <a:pt x="5993928" y="3735227"/>
                  <a:pt x="5905668" y="4026796"/>
                </a:cubicBezTo>
                <a:lnTo>
                  <a:pt x="5832232" y="4232957"/>
                </a:lnTo>
                <a:lnTo>
                  <a:pt x="209243" y="4232957"/>
                </a:lnTo>
                <a:lnTo>
                  <a:pt x="135807" y="4026796"/>
                </a:lnTo>
                <a:cubicBezTo>
                  <a:pt x="47547" y="3735227"/>
                  <a:pt x="0" y="3425227"/>
                  <a:pt x="0" y="3103816"/>
                </a:cubicBezTo>
                <a:cubicBezTo>
                  <a:pt x="0" y="1389626"/>
                  <a:pt x="1352430" y="0"/>
                  <a:pt x="3020737" y="0"/>
                </a:cubicBezTo>
                <a:close/>
              </a:path>
            </a:pathLst>
          </a:custGeom>
          <a:noFill/>
        </p:spPr>
        <p:txBody>
          <a:bodyPr wrap="square">
            <a:noAutofit/>
          </a:bodyPr>
          <a:lstStyle/>
          <a:p>
            <a:endParaRPr lang="en-US"/>
          </a:p>
        </p:txBody>
      </p:sp>
      <p:sp>
        <p:nvSpPr>
          <p:cNvPr id="8" name="Text Placeholder 23">
            <a:extLst>
              <a:ext uri="{FF2B5EF4-FFF2-40B4-BE49-F238E27FC236}">
                <a16:creationId xmlns:a16="http://schemas.microsoft.com/office/drawing/2014/main" id="{10CBB56E-7CBD-0F48-A1C2-0E2E70C191FC}"/>
              </a:ext>
            </a:extLst>
          </p:cNvPr>
          <p:cNvSpPr>
            <a:spLocks noGrp="1"/>
          </p:cNvSpPr>
          <p:nvPr>
            <p:ph type="body" sz="quarter" idx="15" hasCustomPrompt="1"/>
          </p:nvPr>
        </p:nvSpPr>
        <p:spPr>
          <a:xfrm>
            <a:off x="7225690" y="2916656"/>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9" name="Text Placeholder 23">
            <a:extLst>
              <a:ext uri="{FF2B5EF4-FFF2-40B4-BE49-F238E27FC236}">
                <a16:creationId xmlns:a16="http://schemas.microsoft.com/office/drawing/2014/main" id="{807CE745-EAFF-E344-98D0-9D2DAAD59D32}"/>
              </a:ext>
            </a:extLst>
          </p:cNvPr>
          <p:cNvSpPr>
            <a:spLocks noGrp="1"/>
          </p:cNvSpPr>
          <p:nvPr>
            <p:ph type="body" sz="quarter" idx="16" hasCustomPrompt="1"/>
          </p:nvPr>
        </p:nvSpPr>
        <p:spPr>
          <a:xfrm>
            <a:off x="7225690" y="2298133"/>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2</a:t>
            </a:r>
          </a:p>
        </p:txBody>
      </p:sp>
      <p:sp>
        <p:nvSpPr>
          <p:cNvPr id="5" name="Rectangle 4">
            <a:extLst>
              <a:ext uri="{FF2B5EF4-FFF2-40B4-BE49-F238E27FC236}">
                <a16:creationId xmlns:a16="http://schemas.microsoft.com/office/drawing/2014/main" id="{BDD14B6E-D3A2-3042-AF70-EFA2901639AF}"/>
              </a:ext>
            </a:extLst>
          </p:cNvPr>
          <p:cNvSpPr/>
          <p:nvPr userDrawn="1"/>
        </p:nvSpPr>
        <p:spPr>
          <a:xfrm>
            <a:off x="9551280" y="5630370"/>
            <a:ext cx="2672926" cy="697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73D17B3-ECB4-544D-9892-7404086D27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9891763" y="5720061"/>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3118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xt only MASTER slide ">
  <p:cSld name="1_Text only MASTER slide ">
    <p:spTree>
      <p:nvGrpSpPr>
        <p:cNvPr id="1" name="Shape 139"/>
        <p:cNvGrpSpPr/>
        <p:nvPr/>
      </p:nvGrpSpPr>
      <p:grpSpPr>
        <a:xfrm>
          <a:off x="0" y="0"/>
          <a:ext cx="0" cy="0"/>
          <a:chOff x="0" y="0"/>
          <a:chExt cx="0" cy="0"/>
        </a:xfrm>
      </p:grpSpPr>
      <p:sp>
        <p:nvSpPr>
          <p:cNvPr id="140" name="Google Shape;140;p71"/>
          <p:cNvSpPr/>
          <p:nvPr/>
        </p:nvSpPr>
        <p:spPr>
          <a:xfrm>
            <a:off x="402393" y="5168694"/>
            <a:ext cx="0" cy="36000"/>
          </a:xfrm>
          <a:prstGeom prst="rect">
            <a:avLst/>
          </a:prstGeom>
          <a:solidFill>
            <a:srgbClr val="8CBF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41" name="Google Shape;141;p71"/>
          <p:cNvSpPr txBox="1">
            <a:spLocks noGrp="1"/>
          </p:cNvSpPr>
          <p:nvPr>
            <p:ph type="body" idx="1"/>
          </p:nvPr>
        </p:nvSpPr>
        <p:spPr>
          <a:xfrm>
            <a:off x="734714" y="1757011"/>
            <a:ext cx="10834986" cy="385639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9446A"/>
              </a:buClr>
              <a:buSzPts val="2400"/>
              <a:buNone/>
              <a:defRPr sz="2400" b="0" i="0">
                <a:solidFill>
                  <a:srgbClr val="09446A"/>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71"/>
          <p:cNvSpPr txBox="1">
            <a:spLocks noGrp="1"/>
          </p:cNvSpPr>
          <p:nvPr>
            <p:ph type="body" idx="2"/>
          </p:nvPr>
        </p:nvSpPr>
        <p:spPr>
          <a:xfrm>
            <a:off x="734713" y="731461"/>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9446A"/>
              </a:buClr>
              <a:buSzPts val="3600"/>
              <a:buNone/>
              <a:defRPr sz="3600" b="1" i="0">
                <a:solidFill>
                  <a:srgbClr val="09446A"/>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71"/>
          <p:cNvSpPr/>
          <p:nvPr/>
        </p:nvSpPr>
        <p:spPr>
          <a:xfrm>
            <a:off x="10058400" y="6228722"/>
            <a:ext cx="1761907" cy="338818"/>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71"/>
          <p:cNvSpPr/>
          <p:nvPr/>
        </p:nvSpPr>
        <p:spPr>
          <a:xfrm>
            <a:off x="1267526" y="6471093"/>
            <a:ext cx="9874607"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a:solidFill>
                  <a:srgbClr val="09446A"/>
                </a:solidFill>
                <a:latin typeface="Calibri"/>
                <a:ea typeface="Calibri"/>
                <a:cs typeface="Calibri"/>
                <a:sym typeface="Calibri"/>
              </a:rPr>
              <a:t>strengthening female community leaders</a:t>
            </a:r>
            <a:endParaRPr/>
          </a:p>
        </p:txBody>
      </p:sp>
      <p:pic>
        <p:nvPicPr>
          <p:cNvPr id="145" name="Google Shape;145;p71" descr="A purple circle with a black circle&#10;&#10;Description automatically generated with low confidence"/>
          <p:cNvPicPr preferRelativeResize="0"/>
          <p:nvPr/>
        </p:nvPicPr>
        <p:blipFill rotWithShape="1">
          <a:blip r:embed="rId2">
            <a:alphaModFix/>
          </a:blip>
          <a:srcRect l="49272" t="49269" r="-34251" b="-1786"/>
          <a:stretch/>
        </p:blipFill>
        <p:spPr>
          <a:xfrm rot="10800000">
            <a:off x="10284028" y="5668038"/>
            <a:ext cx="1924905" cy="1182648"/>
          </a:xfrm>
          <a:prstGeom prst="rect">
            <a:avLst/>
          </a:prstGeom>
          <a:noFill/>
          <a:ln>
            <a:noFill/>
          </a:ln>
        </p:spPr>
      </p:pic>
    </p:spTree>
    <p:extLst>
      <p:ext uri="{BB962C8B-B14F-4D97-AF65-F5344CB8AC3E}">
        <p14:creationId xmlns:p14="http://schemas.microsoft.com/office/powerpoint/2010/main" val="1258845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9A3D1-496D-BCE7-3ED8-4B2263D227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11AB7C-E6EF-D7FC-122F-E9E91DC874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C700F0-AA57-6992-1AD9-1F13B80942A9}"/>
              </a:ext>
            </a:extLst>
          </p:cNvPr>
          <p:cNvSpPr>
            <a:spLocks noGrp="1"/>
          </p:cNvSpPr>
          <p:nvPr>
            <p:ph type="dt" sz="half" idx="10"/>
          </p:nvPr>
        </p:nvSpPr>
        <p:spPr/>
        <p:txBody>
          <a:bodyPr/>
          <a:lstStyle/>
          <a:p>
            <a:fld id="{CD41364D-4C30-41AB-8BB0-A75880C0FC92}" type="datetimeFigureOut">
              <a:rPr lang="en-US" smtClean="0"/>
              <a:t>8/9/2022</a:t>
            </a:fld>
            <a:endParaRPr lang="en-US"/>
          </a:p>
        </p:txBody>
      </p:sp>
      <p:sp>
        <p:nvSpPr>
          <p:cNvPr id="5" name="Footer Placeholder 4">
            <a:extLst>
              <a:ext uri="{FF2B5EF4-FFF2-40B4-BE49-F238E27FC236}">
                <a16:creationId xmlns:a16="http://schemas.microsoft.com/office/drawing/2014/main" id="{761D5951-B4F3-2E80-075C-458ECBE1D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326D9-7DAD-4582-27FC-693321FA31A8}"/>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1288533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DD92-BCD6-E056-3715-E749340EF1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342FE-D909-F650-98AC-3235570A85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50CAF-463F-02E3-F5CA-CD1985E803D5}"/>
              </a:ext>
            </a:extLst>
          </p:cNvPr>
          <p:cNvSpPr>
            <a:spLocks noGrp="1"/>
          </p:cNvSpPr>
          <p:nvPr>
            <p:ph type="dt" sz="half" idx="10"/>
          </p:nvPr>
        </p:nvSpPr>
        <p:spPr/>
        <p:txBody>
          <a:bodyPr/>
          <a:lstStyle/>
          <a:p>
            <a:fld id="{CD41364D-4C30-41AB-8BB0-A75880C0FC92}" type="datetimeFigureOut">
              <a:rPr lang="en-US" smtClean="0"/>
              <a:t>8/9/2022</a:t>
            </a:fld>
            <a:endParaRPr lang="en-US"/>
          </a:p>
        </p:txBody>
      </p:sp>
      <p:sp>
        <p:nvSpPr>
          <p:cNvPr id="5" name="Footer Placeholder 4">
            <a:extLst>
              <a:ext uri="{FF2B5EF4-FFF2-40B4-BE49-F238E27FC236}">
                <a16:creationId xmlns:a16="http://schemas.microsoft.com/office/drawing/2014/main" id="{D41D9E57-0FE6-8C1C-1BD5-CEB14DC2E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D2B9D-29D2-9D0A-A7E6-818BF39534BB}"/>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3687596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5119-37C0-346D-AB1D-05AA182EC2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B031C-58A3-6A96-C077-5CD684CD3D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129F77-122C-2352-A0BB-BCDA38A2BCAE}"/>
              </a:ext>
            </a:extLst>
          </p:cNvPr>
          <p:cNvSpPr>
            <a:spLocks noGrp="1"/>
          </p:cNvSpPr>
          <p:nvPr>
            <p:ph type="dt" sz="half" idx="10"/>
          </p:nvPr>
        </p:nvSpPr>
        <p:spPr/>
        <p:txBody>
          <a:bodyPr/>
          <a:lstStyle/>
          <a:p>
            <a:fld id="{CD41364D-4C30-41AB-8BB0-A75880C0FC92}" type="datetimeFigureOut">
              <a:rPr lang="en-US" smtClean="0"/>
              <a:t>8/9/2022</a:t>
            </a:fld>
            <a:endParaRPr lang="en-US"/>
          </a:p>
        </p:txBody>
      </p:sp>
      <p:sp>
        <p:nvSpPr>
          <p:cNvPr id="5" name="Footer Placeholder 4">
            <a:extLst>
              <a:ext uri="{FF2B5EF4-FFF2-40B4-BE49-F238E27FC236}">
                <a16:creationId xmlns:a16="http://schemas.microsoft.com/office/drawing/2014/main" id="{C52EA83C-00E1-4D09-9BC2-9D656C2C2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C5B55-654F-E2C5-01E8-27464FC81034}"/>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1244911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6E65-4D20-EE05-B393-06C0B1831A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BA436B-408F-700A-95D6-62BB115347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9F87AC-D3D2-B17E-1451-4D3CAE455E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03F0A2-CAA3-4D97-EF90-26FE976DB7F0}"/>
              </a:ext>
            </a:extLst>
          </p:cNvPr>
          <p:cNvSpPr>
            <a:spLocks noGrp="1"/>
          </p:cNvSpPr>
          <p:nvPr>
            <p:ph type="dt" sz="half" idx="10"/>
          </p:nvPr>
        </p:nvSpPr>
        <p:spPr/>
        <p:txBody>
          <a:bodyPr/>
          <a:lstStyle/>
          <a:p>
            <a:fld id="{CD41364D-4C30-41AB-8BB0-A75880C0FC92}" type="datetimeFigureOut">
              <a:rPr lang="en-US" smtClean="0"/>
              <a:t>8/9/2022</a:t>
            </a:fld>
            <a:endParaRPr lang="en-US"/>
          </a:p>
        </p:txBody>
      </p:sp>
      <p:sp>
        <p:nvSpPr>
          <p:cNvPr id="6" name="Footer Placeholder 5">
            <a:extLst>
              <a:ext uri="{FF2B5EF4-FFF2-40B4-BE49-F238E27FC236}">
                <a16:creationId xmlns:a16="http://schemas.microsoft.com/office/drawing/2014/main" id="{A38E6FB7-0BC3-E942-C3BD-418DEB6E35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FB1B5-31C7-2AE7-3EC8-4F0A4FB79855}"/>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33108604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36482-4167-E15E-563B-BB09D7E877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E27889-78D1-B11E-E8A0-9CF55F7303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1AD62D-B004-838D-B163-D426548773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D2B3D5-D4C4-E32F-FF78-FD0A4F479B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298053-2EDE-55F3-C257-7C088A10A8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DF623B-6382-6ECC-7E7B-181D94709EC3}"/>
              </a:ext>
            </a:extLst>
          </p:cNvPr>
          <p:cNvSpPr>
            <a:spLocks noGrp="1"/>
          </p:cNvSpPr>
          <p:nvPr>
            <p:ph type="dt" sz="half" idx="10"/>
          </p:nvPr>
        </p:nvSpPr>
        <p:spPr/>
        <p:txBody>
          <a:bodyPr/>
          <a:lstStyle/>
          <a:p>
            <a:fld id="{CD41364D-4C30-41AB-8BB0-A75880C0FC92}" type="datetimeFigureOut">
              <a:rPr lang="en-US" smtClean="0"/>
              <a:t>8/9/2022</a:t>
            </a:fld>
            <a:endParaRPr lang="en-US"/>
          </a:p>
        </p:txBody>
      </p:sp>
      <p:sp>
        <p:nvSpPr>
          <p:cNvPr id="8" name="Footer Placeholder 7">
            <a:extLst>
              <a:ext uri="{FF2B5EF4-FFF2-40B4-BE49-F238E27FC236}">
                <a16:creationId xmlns:a16="http://schemas.microsoft.com/office/drawing/2014/main" id="{5F60BFBE-273B-A7BA-DC6E-D2E44ED637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4760FC-2167-BCC8-00C8-E75F93B2881D}"/>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28498891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9AE1C-C16F-E0E7-A040-039454CD98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06F44C-DF0B-EDED-880C-299B1C18E88F}"/>
              </a:ext>
            </a:extLst>
          </p:cNvPr>
          <p:cNvSpPr>
            <a:spLocks noGrp="1"/>
          </p:cNvSpPr>
          <p:nvPr>
            <p:ph type="dt" sz="half" idx="10"/>
          </p:nvPr>
        </p:nvSpPr>
        <p:spPr/>
        <p:txBody>
          <a:bodyPr/>
          <a:lstStyle/>
          <a:p>
            <a:fld id="{CD41364D-4C30-41AB-8BB0-A75880C0FC92}" type="datetimeFigureOut">
              <a:rPr lang="en-US" smtClean="0"/>
              <a:t>8/9/2022</a:t>
            </a:fld>
            <a:endParaRPr lang="en-US"/>
          </a:p>
        </p:txBody>
      </p:sp>
      <p:sp>
        <p:nvSpPr>
          <p:cNvPr id="4" name="Footer Placeholder 3">
            <a:extLst>
              <a:ext uri="{FF2B5EF4-FFF2-40B4-BE49-F238E27FC236}">
                <a16:creationId xmlns:a16="http://schemas.microsoft.com/office/drawing/2014/main" id="{4DA7E324-20F1-4DE5-EC6B-43E5E4E944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F619C0-C8DE-3F2D-B0BD-37B1B95454DD}"/>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15556488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77C01-CF4D-70FD-E41F-989F24863906}"/>
              </a:ext>
            </a:extLst>
          </p:cNvPr>
          <p:cNvSpPr>
            <a:spLocks noGrp="1"/>
          </p:cNvSpPr>
          <p:nvPr>
            <p:ph type="dt" sz="half" idx="10"/>
          </p:nvPr>
        </p:nvSpPr>
        <p:spPr/>
        <p:txBody>
          <a:bodyPr/>
          <a:lstStyle/>
          <a:p>
            <a:fld id="{CD41364D-4C30-41AB-8BB0-A75880C0FC92}" type="datetimeFigureOut">
              <a:rPr lang="en-US" smtClean="0"/>
              <a:t>8/9/2022</a:t>
            </a:fld>
            <a:endParaRPr lang="en-US"/>
          </a:p>
        </p:txBody>
      </p:sp>
      <p:sp>
        <p:nvSpPr>
          <p:cNvPr id="3" name="Footer Placeholder 2">
            <a:extLst>
              <a:ext uri="{FF2B5EF4-FFF2-40B4-BE49-F238E27FC236}">
                <a16:creationId xmlns:a16="http://schemas.microsoft.com/office/drawing/2014/main" id="{9E00F6A1-8D2D-E522-C4E8-E9CB1D3D70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DE30B7-FD6F-492F-990F-9D447B1F901A}"/>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4254774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AB96-3EB5-4293-1704-E040519F21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47EDC6-6020-1867-45F6-7C86EA32FF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9A9566-D05F-5677-2847-E8DD949D94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00719-445F-BC93-5B3D-AB06E40D0958}"/>
              </a:ext>
            </a:extLst>
          </p:cNvPr>
          <p:cNvSpPr>
            <a:spLocks noGrp="1"/>
          </p:cNvSpPr>
          <p:nvPr>
            <p:ph type="dt" sz="half" idx="10"/>
          </p:nvPr>
        </p:nvSpPr>
        <p:spPr/>
        <p:txBody>
          <a:bodyPr/>
          <a:lstStyle/>
          <a:p>
            <a:fld id="{CD41364D-4C30-41AB-8BB0-A75880C0FC92}" type="datetimeFigureOut">
              <a:rPr lang="en-US" smtClean="0"/>
              <a:t>8/9/2022</a:t>
            </a:fld>
            <a:endParaRPr lang="en-US"/>
          </a:p>
        </p:txBody>
      </p:sp>
      <p:sp>
        <p:nvSpPr>
          <p:cNvPr id="6" name="Footer Placeholder 5">
            <a:extLst>
              <a:ext uri="{FF2B5EF4-FFF2-40B4-BE49-F238E27FC236}">
                <a16:creationId xmlns:a16="http://schemas.microsoft.com/office/drawing/2014/main" id="{E171AD01-A197-C044-B639-66B7F2B136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C5E0C-8035-23D7-3DC0-CF9B1FDD2B00}"/>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3271801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B7E55-C731-A17B-08A4-6A31336B5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EF20B4-D61A-8BF4-771D-C8CEE2D32C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1079A5-6584-AA61-167E-E89F4C5659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8770D1-7F3E-10DC-800E-16855A0C2663}"/>
              </a:ext>
            </a:extLst>
          </p:cNvPr>
          <p:cNvSpPr>
            <a:spLocks noGrp="1"/>
          </p:cNvSpPr>
          <p:nvPr>
            <p:ph type="dt" sz="half" idx="10"/>
          </p:nvPr>
        </p:nvSpPr>
        <p:spPr/>
        <p:txBody>
          <a:bodyPr/>
          <a:lstStyle/>
          <a:p>
            <a:fld id="{CD41364D-4C30-41AB-8BB0-A75880C0FC92}" type="datetimeFigureOut">
              <a:rPr lang="en-US" smtClean="0"/>
              <a:t>8/9/2022</a:t>
            </a:fld>
            <a:endParaRPr lang="en-US"/>
          </a:p>
        </p:txBody>
      </p:sp>
      <p:sp>
        <p:nvSpPr>
          <p:cNvPr id="6" name="Footer Placeholder 5">
            <a:extLst>
              <a:ext uri="{FF2B5EF4-FFF2-40B4-BE49-F238E27FC236}">
                <a16:creationId xmlns:a16="http://schemas.microsoft.com/office/drawing/2014/main" id="{C28A2DB3-1655-4348-93BF-5736D4518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736F1-2020-B77A-2359-D5A679D45C61}"/>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158994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view/Content Slide - 6 point">
    <p:spTree>
      <p:nvGrpSpPr>
        <p:cNvPr id="1" name=""/>
        <p:cNvGrpSpPr/>
        <p:nvPr/>
      </p:nvGrpSpPr>
      <p:grpSpPr>
        <a:xfrm>
          <a:off x="0" y="0"/>
          <a:ext cx="0" cy="0"/>
          <a:chOff x="0" y="0"/>
          <a:chExt cx="0" cy="0"/>
        </a:xfrm>
      </p:grpSpPr>
      <p:pic>
        <p:nvPicPr>
          <p:cNvPr id="19" name="Picture 18" descr="A picture containing hole, toilet&#10;&#10;Description automatically generated">
            <a:extLst>
              <a:ext uri="{FF2B5EF4-FFF2-40B4-BE49-F238E27FC236}">
                <a16:creationId xmlns:a16="http://schemas.microsoft.com/office/drawing/2014/main" id="{03C6AF20-A509-0D4A-A4EF-4E892705D0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0" t="33610" r="72398" b="38061"/>
          <a:stretch/>
        </p:blipFill>
        <p:spPr>
          <a:xfrm flipH="1">
            <a:off x="0" y="-2784"/>
            <a:ext cx="6392587" cy="6858000"/>
          </a:xfrm>
          <a:prstGeom prst="rect">
            <a:avLst/>
          </a:prstGeom>
        </p:spPr>
      </p:pic>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096000" y="437109"/>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11884" y="1525406"/>
            <a:ext cx="4067527" cy="459144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4331" y="598656"/>
            <a:ext cx="4135586"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096000" y="1527657"/>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060249" y="1470462"/>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096000" y="2567334"/>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060249" y="2510139"/>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082145" y="3610993"/>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046394" y="3553798"/>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096000" y="4638225"/>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060249" y="4581030"/>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a:extLst>
              <a:ext uri="{FF2B5EF4-FFF2-40B4-BE49-F238E27FC236}">
                <a16:creationId xmlns:a16="http://schemas.microsoft.com/office/drawing/2014/main" id="{B47BBA40-D3B2-3449-87E8-7AF910A29AE5}"/>
              </a:ext>
            </a:extLst>
          </p:cNvPr>
          <p:cNvSpPr>
            <a:spLocks noGrp="1"/>
          </p:cNvSpPr>
          <p:nvPr>
            <p:ph type="body" sz="quarter" idx="27" hasCustomPrompt="1"/>
          </p:nvPr>
        </p:nvSpPr>
        <p:spPr>
          <a:xfrm>
            <a:off x="6096000" y="5697112"/>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0" name="Text Placeholder 25">
            <a:extLst>
              <a:ext uri="{FF2B5EF4-FFF2-40B4-BE49-F238E27FC236}">
                <a16:creationId xmlns:a16="http://schemas.microsoft.com/office/drawing/2014/main" id="{F30BBEC5-9C8A-1943-907F-416BF8E28C12}"/>
              </a:ext>
            </a:extLst>
          </p:cNvPr>
          <p:cNvSpPr>
            <a:spLocks noGrp="1"/>
          </p:cNvSpPr>
          <p:nvPr>
            <p:ph type="body" sz="quarter" idx="28" hasCustomPrompt="1"/>
          </p:nvPr>
        </p:nvSpPr>
        <p:spPr>
          <a:xfrm>
            <a:off x="7060249" y="5639917"/>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D6B33-780C-1589-A2DD-F8A17EFD48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C1DBA1-479C-CF2E-5FCF-05101E3DC6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A7C7D-60A0-A0C6-9598-89D861EE3A1D}"/>
              </a:ext>
            </a:extLst>
          </p:cNvPr>
          <p:cNvSpPr>
            <a:spLocks noGrp="1"/>
          </p:cNvSpPr>
          <p:nvPr>
            <p:ph type="dt" sz="half" idx="10"/>
          </p:nvPr>
        </p:nvSpPr>
        <p:spPr/>
        <p:txBody>
          <a:bodyPr/>
          <a:lstStyle/>
          <a:p>
            <a:fld id="{CD41364D-4C30-41AB-8BB0-A75880C0FC92}" type="datetimeFigureOut">
              <a:rPr lang="en-US" smtClean="0"/>
              <a:t>8/9/2022</a:t>
            </a:fld>
            <a:endParaRPr lang="en-US"/>
          </a:p>
        </p:txBody>
      </p:sp>
      <p:sp>
        <p:nvSpPr>
          <p:cNvPr id="5" name="Footer Placeholder 4">
            <a:extLst>
              <a:ext uri="{FF2B5EF4-FFF2-40B4-BE49-F238E27FC236}">
                <a16:creationId xmlns:a16="http://schemas.microsoft.com/office/drawing/2014/main" id="{B1273287-63DE-86F1-49FB-1ED3D2623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043FA-1925-107B-707F-031AFC4EDDEB}"/>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4252795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22DAF3-06E8-94C3-3126-2BE0471D65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340BD2-6518-95AF-1353-4A40FDEFFE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05210-4D3D-6FF1-F0D2-2F5905ADE27F}"/>
              </a:ext>
            </a:extLst>
          </p:cNvPr>
          <p:cNvSpPr>
            <a:spLocks noGrp="1"/>
          </p:cNvSpPr>
          <p:nvPr>
            <p:ph type="dt" sz="half" idx="10"/>
          </p:nvPr>
        </p:nvSpPr>
        <p:spPr/>
        <p:txBody>
          <a:bodyPr/>
          <a:lstStyle/>
          <a:p>
            <a:fld id="{CD41364D-4C30-41AB-8BB0-A75880C0FC92}" type="datetimeFigureOut">
              <a:rPr lang="en-US" smtClean="0"/>
              <a:t>8/9/2022</a:t>
            </a:fld>
            <a:endParaRPr lang="en-US"/>
          </a:p>
        </p:txBody>
      </p:sp>
      <p:sp>
        <p:nvSpPr>
          <p:cNvPr id="5" name="Footer Placeholder 4">
            <a:extLst>
              <a:ext uri="{FF2B5EF4-FFF2-40B4-BE49-F238E27FC236}">
                <a16:creationId xmlns:a16="http://schemas.microsoft.com/office/drawing/2014/main" id="{A51FE1E3-B3BA-58FA-248A-ED18FDBF8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5AF3B-7869-CBC8-73CD-B6F76FA29E2D}"/>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17130006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Quote Slide - Lim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7504387" y="514150"/>
            <a:ext cx="5985370" cy="5931299"/>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8002832" y="136222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Tree>
    <p:extLst>
      <p:ext uri="{BB962C8B-B14F-4D97-AF65-F5344CB8AC3E}">
        <p14:creationId xmlns:p14="http://schemas.microsoft.com/office/powerpoint/2010/main" val="26274932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2877540"/>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2918975"/>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2923840"/>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2965275"/>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2930090"/>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2971525"/>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5483410"/>
            <a:ext cx="2061046" cy="335052"/>
          </a:xfrm>
        </p:spPr>
        <p:txBody>
          <a:bodyPr/>
          <a:lstStyle>
            <a:lvl1pPr algn="ctr">
              <a:buNone/>
              <a:defRPr sz="2000" b="0" i="0" spc="0">
                <a:solidFill>
                  <a:srgbClr val="85369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5483410"/>
            <a:ext cx="2061046" cy="335052"/>
          </a:xfrm>
        </p:spPr>
        <p:txBody>
          <a:bodyPr/>
          <a:lstStyle>
            <a:lvl1pPr algn="ctr">
              <a:buNone/>
              <a:defRPr sz="2000" b="0" i="0" spc="0">
                <a:solidFill>
                  <a:srgbClr val="93C23D"/>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5483410"/>
            <a:ext cx="2061046" cy="335052"/>
          </a:xfrm>
        </p:spPr>
        <p:txBody>
          <a:bodyPr/>
          <a:lstStyle>
            <a:lvl1pPr algn="ctr">
              <a:buNone/>
              <a:defRPr sz="2000" b="0" i="0" spc="0">
                <a:solidFill>
                  <a:srgbClr val="45277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5" name="Rectangle 14">
            <a:extLst>
              <a:ext uri="{FF2B5EF4-FFF2-40B4-BE49-F238E27FC236}">
                <a16:creationId xmlns:a16="http://schemas.microsoft.com/office/drawing/2014/main" id="{1B64E305-3399-0640-AC1C-C674780F2532}"/>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1899D0A0-9A72-1946-9641-6D1492F77F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7932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 bullet point slide">
    <p:spTree>
      <p:nvGrpSpPr>
        <p:cNvPr id="1" name=""/>
        <p:cNvGrpSpPr/>
        <p:nvPr/>
      </p:nvGrpSpPr>
      <p:grpSpPr>
        <a:xfrm>
          <a:off x="0" y="0"/>
          <a:ext cx="0" cy="0"/>
          <a:chOff x="0" y="0"/>
          <a:chExt cx="0" cy="0"/>
        </a:xfrm>
      </p:grpSpPr>
      <p:sp>
        <p:nvSpPr>
          <p:cNvPr id="18" name="Rectangle 17"/>
          <p:cNvSpPr/>
          <p:nvPr userDrawn="1"/>
        </p:nvSpPr>
        <p:spPr>
          <a:xfrm>
            <a:off x="484694" y="1093509"/>
            <a:ext cx="3452074" cy="5465177"/>
          </a:xfrm>
          <a:prstGeom prst="rect">
            <a:avLst/>
          </a:prstGeom>
          <a:noFill/>
          <a:ln w="19050">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387544" y="1093509"/>
            <a:ext cx="3441692" cy="5465177"/>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8339018" y="1093509"/>
            <a:ext cx="3368288" cy="5465177"/>
          </a:xfrm>
          <a:prstGeom prst="rect">
            <a:avLst/>
          </a:prstGeom>
          <a:noFill/>
          <a:ln w="19050">
            <a:solidFill>
              <a:srgbClr val="853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84693" y="152056"/>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6" name="Rounded Rectangle 55"/>
          <p:cNvSpPr/>
          <p:nvPr userDrawn="1"/>
        </p:nvSpPr>
        <p:spPr>
          <a:xfrm>
            <a:off x="1156391" y="6145379"/>
            <a:ext cx="1910603" cy="518826"/>
          </a:xfrm>
          <a:prstGeom prst="roundRect">
            <a:avLst/>
          </a:prstGeom>
          <a:solidFill>
            <a:srgbClr val="93C23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746892" y="6237092"/>
            <a:ext cx="2789650" cy="33444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709116" y="3710268"/>
            <a:ext cx="2805154" cy="860154"/>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5174675" y="6144902"/>
            <a:ext cx="1910603" cy="518826"/>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4735151" y="6224240"/>
            <a:ext cx="2789650" cy="33444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4746733" y="3710268"/>
            <a:ext cx="2805154" cy="860154"/>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149786" y="6128054"/>
            <a:ext cx="1910603" cy="518826"/>
          </a:xfrm>
          <a:prstGeom prst="roundRect">
            <a:avLst/>
          </a:prstGeom>
          <a:solidFill>
            <a:srgbClr val="80318E"/>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8727288" y="6237092"/>
            <a:ext cx="2789650" cy="33444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8695564" y="3710268"/>
            <a:ext cx="2805154" cy="860154"/>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Tree>
    <p:extLst>
      <p:ext uri="{BB962C8B-B14F-4D97-AF65-F5344CB8AC3E}">
        <p14:creationId xmlns:p14="http://schemas.microsoft.com/office/powerpoint/2010/main" val="991792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ext only MASTER slide ">
  <p:cSld name="Text only MASTER slide ">
    <p:spTree>
      <p:nvGrpSpPr>
        <p:cNvPr id="1" name="Shape 139"/>
        <p:cNvGrpSpPr/>
        <p:nvPr/>
      </p:nvGrpSpPr>
      <p:grpSpPr>
        <a:xfrm>
          <a:off x="0" y="0"/>
          <a:ext cx="0" cy="0"/>
          <a:chOff x="0" y="0"/>
          <a:chExt cx="0" cy="0"/>
        </a:xfrm>
      </p:grpSpPr>
      <p:sp>
        <p:nvSpPr>
          <p:cNvPr id="140" name="Google Shape;140;p71"/>
          <p:cNvSpPr/>
          <p:nvPr/>
        </p:nvSpPr>
        <p:spPr>
          <a:xfrm>
            <a:off x="402393" y="5168694"/>
            <a:ext cx="0" cy="36000"/>
          </a:xfrm>
          <a:prstGeom prst="rect">
            <a:avLst/>
          </a:prstGeom>
          <a:solidFill>
            <a:srgbClr val="8CBF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41" name="Google Shape;141;p71"/>
          <p:cNvSpPr txBox="1">
            <a:spLocks noGrp="1"/>
          </p:cNvSpPr>
          <p:nvPr>
            <p:ph type="body" idx="1"/>
          </p:nvPr>
        </p:nvSpPr>
        <p:spPr>
          <a:xfrm>
            <a:off x="734714" y="1757011"/>
            <a:ext cx="10834986" cy="385639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9446A"/>
              </a:buClr>
              <a:buSzPts val="2400"/>
              <a:buNone/>
              <a:defRPr sz="2400" b="0" i="0">
                <a:solidFill>
                  <a:srgbClr val="09446A"/>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71"/>
          <p:cNvSpPr txBox="1">
            <a:spLocks noGrp="1"/>
          </p:cNvSpPr>
          <p:nvPr>
            <p:ph type="body" idx="2"/>
          </p:nvPr>
        </p:nvSpPr>
        <p:spPr>
          <a:xfrm>
            <a:off x="734713" y="731461"/>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9446A"/>
              </a:buClr>
              <a:buSzPts val="3600"/>
              <a:buNone/>
              <a:defRPr sz="3600" b="1" i="0">
                <a:solidFill>
                  <a:srgbClr val="09446A"/>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71"/>
          <p:cNvSpPr/>
          <p:nvPr/>
        </p:nvSpPr>
        <p:spPr>
          <a:xfrm>
            <a:off x="10058400" y="6228722"/>
            <a:ext cx="1761907" cy="338818"/>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71"/>
          <p:cNvSpPr/>
          <p:nvPr/>
        </p:nvSpPr>
        <p:spPr>
          <a:xfrm>
            <a:off x="1267526" y="6471093"/>
            <a:ext cx="9874607"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a:solidFill>
                  <a:srgbClr val="09446A"/>
                </a:solidFill>
                <a:latin typeface="Calibri"/>
                <a:ea typeface="Calibri"/>
                <a:cs typeface="Calibri"/>
                <a:sym typeface="Calibri"/>
              </a:rPr>
              <a:t>strengthening female community leaders</a:t>
            </a:r>
            <a:endParaRPr/>
          </a:p>
        </p:txBody>
      </p:sp>
      <p:pic>
        <p:nvPicPr>
          <p:cNvPr id="145" name="Google Shape;145;p71" descr="A purple circle with a black circle&#10;&#10;Description automatically generated with low confidence"/>
          <p:cNvPicPr preferRelativeResize="0"/>
          <p:nvPr/>
        </p:nvPicPr>
        <p:blipFill rotWithShape="1">
          <a:blip r:embed="rId2">
            <a:alphaModFix/>
          </a:blip>
          <a:srcRect l="49272" t="49269" r="-34251" b="-1786"/>
          <a:stretch/>
        </p:blipFill>
        <p:spPr>
          <a:xfrm rot="10800000">
            <a:off x="10284028" y="5668038"/>
            <a:ext cx="1924905" cy="1182648"/>
          </a:xfrm>
          <a:prstGeom prst="rect">
            <a:avLst/>
          </a:prstGeom>
          <a:noFill/>
          <a:ln>
            <a:noFill/>
          </a:ln>
        </p:spPr>
      </p:pic>
    </p:spTree>
    <p:extLst>
      <p:ext uri="{BB962C8B-B14F-4D97-AF65-F5344CB8AC3E}">
        <p14:creationId xmlns:p14="http://schemas.microsoft.com/office/powerpoint/2010/main" val="2521881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Picture 8" descr="A purple circle with a black circle&#10;&#10;Description automatically generated with low confidence">
            <a:extLst>
              <a:ext uri="{FF2B5EF4-FFF2-40B4-BE49-F238E27FC236}">
                <a16:creationId xmlns:a16="http://schemas.microsoft.com/office/drawing/2014/main" id="{26654832-B38C-3148-B886-DD863FC511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584" t="78566" r="39836" b="-2642"/>
          <a:stretch/>
        </p:blipFill>
        <p:spPr bwMode="auto">
          <a:xfrm flipH="1">
            <a:off x="0" y="0"/>
            <a:ext cx="12192000" cy="5990791"/>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B32EE5CC-E049-D04F-A393-1C6C6E9E99C1}"/>
              </a:ext>
            </a:extLst>
          </p:cNvPr>
          <p:cNvSpPr/>
          <p:nvPr userDrawn="1"/>
        </p:nvSpPr>
        <p:spPr>
          <a:xfrm>
            <a:off x="1807186" y="446394"/>
            <a:ext cx="45719" cy="3744606"/>
          </a:xfrm>
          <a:prstGeom prst="rect">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Text Placeholder 23">
            <a:extLst>
              <a:ext uri="{FF2B5EF4-FFF2-40B4-BE49-F238E27FC236}">
                <a16:creationId xmlns:a16="http://schemas.microsoft.com/office/drawing/2014/main" id="{F9DD79E2-13F7-2E40-B780-4D807D0D3F24}"/>
              </a:ext>
            </a:extLst>
          </p:cNvPr>
          <p:cNvSpPr>
            <a:spLocks noGrp="1"/>
          </p:cNvSpPr>
          <p:nvPr>
            <p:ph type="body" sz="quarter" idx="17" hasCustomPrompt="1"/>
          </p:nvPr>
        </p:nvSpPr>
        <p:spPr>
          <a:xfrm>
            <a:off x="2088607" y="702109"/>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15" name="Text Placeholder 23">
            <a:extLst>
              <a:ext uri="{FF2B5EF4-FFF2-40B4-BE49-F238E27FC236}">
                <a16:creationId xmlns:a16="http://schemas.microsoft.com/office/drawing/2014/main" id="{D8590EAF-AFB9-6647-B851-C7B961200BD3}"/>
              </a:ext>
            </a:extLst>
          </p:cNvPr>
          <p:cNvSpPr>
            <a:spLocks noGrp="1"/>
          </p:cNvSpPr>
          <p:nvPr>
            <p:ph type="body" sz="quarter" idx="18" hasCustomPrompt="1"/>
          </p:nvPr>
        </p:nvSpPr>
        <p:spPr>
          <a:xfrm>
            <a:off x="387021" y="702109"/>
            <a:ext cx="1255590" cy="845970"/>
          </a:xfrm>
        </p:spPr>
        <p:txBody>
          <a:bodyPr anchor="ctr">
            <a:noAutofit/>
          </a:bodyPr>
          <a:lstStyle>
            <a:lvl1pPr marL="0" indent="0" algn="l">
              <a:buNone/>
              <a:defRPr sz="6600" b="0" i="0">
                <a:solidFill>
                  <a:schemeClr val="bg1"/>
                </a:solidFill>
                <a:latin typeface="+mn-lt"/>
              </a:defRPr>
            </a:lvl1pPr>
          </a:lstStyle>
          <a:p>
            <a:pPr lvl="0"/>
            <a:r>
              <a:rPr lang="en-US" dirty="0"/>
              <a:t>01</a:t>
            </a:r>
          </a:p>
        </p:txBody>
      </p:sp>
      <p:sp>
        <p:nvSpPr>
          <p:cNvPr id="12" name="Picture Placeholder 11">
            <a:extLst>
              <a:ext uri="{FF2B5EF4-FFF2-40B4-BE49-F238E27FC236}">
                <a16:creationId xmlns:a16="http://schemas.microsoft.com/office/drawing/2014/main" id="{491A7947-BA9C-9942-830D-46A73B3DFD3D}"/>
              </a:ext>
            </a:extLst>
          </p:cNvPr>
          <p:cNvSpPr>
            <a:spLocks noGrp="1"/>
          </p:cNvSpPr>
          <p:nvPr>
            <p:ph type="pic" sz="quarter" idx="19"/>
          </p:nvPr>
        </p:nvSpPr>
        <p:spPr>
          <a:xfrm>
            <a:off x="6756402" y="1141712"/>
            <a:ext cx="5435599" cy="5706715"/>
          </a:xfrm>
          <a:custGeom>
            <a:avLst/>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3" name="Picture 12" descr="A purple circle with a black circle&#10;&#10;Description automatically generated with low confidence">
            <a:extLst>
              <a:ext uri="{FF2B5EF4-FFF2-40B4-BE49-F238E27FC236}">
                <a16:creationId xmlns:a16="http://schemas.microsoft.com/office/drawing/2014/main" id="{7C88A623-C27A-7A43-ABD6-06106D8D62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EECF7CAE-35FB-6043-86B0-0DC6D0D04F0F}"/>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20412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MASTER slide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Text Placeholder 17">
            <a:extLst>
              <a:ext uri="{FF2B5EF4-FFF2-40B4-BE49-F238E27FC236}">
                <a16:creationId xmlns:a16="http://schemas.microsoft.com/office/drawing/2014/main" id="{E736CB06-6F2A-364A-9CFF-FA02519A37B4}"/>
              </a:ext>
            </a:extLst>
          </p:cNvPr>
          <p:cNvSpPr>
            <a:spLocks noGrp="1"/>
          </p:cNvSpPr>
          <p:nvPr>
            <p:ph type="body" sz="quarter" idx="18" hasCustomPrompt="1"/>
          </p:nvPr>
        </p:nvSpPr>
        <p:spPr>
          <a:xfrm>
            <a:off x="734714" y="1757011"/>
            <a:ext cx="10834986"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34713" y="731461"/>
            <a:ext cx="10834985"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sp>
        <p:nvSpPr>
          <p:cNvPr id="20" name="Rectangle 19">
            <a:extLst>
              <a:ext uri="{FF2B5EF4-FFF2-40B4-BE49-F238E27FC236}">
                <a16:creationId xmlns:a16="http://schemas.microsoft.com/office/drawing/2014/main" id="{841F0766-0D91-B04D-8876-B9A0AB46ECF3}"/>
              </a:ext>
            </a:extLst>
          </p:cNvPr>
          <p:cNvSpPr>
            <a:spLocks/>
          </p:cNvSpPr>
          <p:nvPr userDrawn="1"/>
        </p:nvSpPr>
        <p:spPr>
          <a:xfrm>
            <a:off x="10058400" y="6228722"/>
            <a:ext cx="1761907" cy="338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Rectangle 23">
            <a:extLst>
              <a:ext uri="{FF2B5EF4-FFF2-40B4-BE49-F238E27FC236}">
                <a16:creationId xmlns:a16="http://schemas.microsoft.com/office/drawing/2014/main" id="{9ACD97AF-EDE2-5F4D-8394-A6DBAB0D31AF}"/>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38CAB311-0F25-5D4C-9223-1C2FC149A9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3720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photo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35899288-C551-9C4B-A0F7-BFE8C48273EE}"/>
              </a:ext>
            </a:extLst>
          </p:cNvPr>
          <p:cNvSpPr>
            <a:spLocks noGrp="1"/>
          </p:cNvSpPr>
          <p:nvPr>
            <p:ph type="pic" sz="quarter" idx="17"/>
          </p:nvPr>
        </p:nvSpPr>
        <p:spPr>
          <a:xfrm>
            <a:off x="0" y="8806"/>
            <a:ext cx="5276115" cy="6505415"/>
          </a:xfrm>
          <a:custGeom>
            <a:avLst/>
            <a:gdLst>
              <a:gd name="connsiteX0" fmla="*/ 0 w 5276115"/>
              <a:gd name="connsiteY0" fmla="*/ 0 h 6505415"/>
              <a:gd name="connsiteX1" fmla="*/ 4347771 w 5276115"/>
              <a:gd name="connsiteY1" fmla="*/ 0 h 6505415"/>
              <a:gd name="connsiteX2" fmla="*/ 4371844 w 5276115"/>
              <a:gd name="connsiteY2" fmla="*/ 26487 h 6505415"/>
              <a:gd name="connsiteX3" fmla="*/ 5276115 w 5276115"/>
              <a:gd name="connsiteY3" fmla="*/ 2545415 h 6505415"/>
              <a:gd name="connsiteX4" fmla="*/ 1316115 w 5276115"/>
              <a:gd name="connsiteY4" fmla="*/ 6505415 h 6505415"/>
              <a:gd name="connsiteX5" fmla="*/ 138532 w 5276115"/>
              <a:gd name="connsiteY5" fmla="*/ 6327381 h 6505415"/>
              <a:gd name="connsiteX6" fmla="*/ 0 w 5276115"/>
              <a:gd name="connsiteY6" fmla="*/ 6280507 h 650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115" h="6505415">
                <a:moveTo>
                  <a:pt x="0" y="0"/>
                </a:moveTo>
                <a:lnTo>
                  <a:pt x="4347771" y="0"/>
                </a:lnTo>
                <a:lnTo>
                  <a:pt x="4371844" y="26487"/>
                </a:lnTo>
                <a:cubicBezTo>
                  <a:pt x="4936761" y="711009"/>
                  <a:pt x="5276115" y="1588582"/>
                  <a:pt x="5276115" y="2545415"/>
                </a:cubicBezTo>
                <a:cubicBezTo>
                  <a:pt x="5276115" y="4732463"/>
                  <a:pt x="3503163" y="6505415"/>
                  <a:pt x="1316115" y="6505415"/>
                </a:cubicBezTo>
                <a:cubicBezTo>
                  <a:pt x="906044" y="6505415"/>
                  <a:pt x="510530" y="6443085"/>
                  <a:pt x="138532" y="6327381"/>
                </a:cubicBezTo>
                <a:lnTo>
                  <a:pt x="0" y="6280507"/>
                </a:lnTo>
                <a:close/>
              </a:path>
            </a:pathLst>
          </a:custGeom>
          <a:noFill/>
        </p:spPr>
        <p:txBody>
          <a:bodyPr wrap="square">
            <a:noAutofit/>
          </a:bodyPr>
          <a:lstStyle/>
          <a:p>
            <a:endParaRPr lang="en-US" dirty="0"/>
          </a:p>
        </p:txBody>
      </p:sp>
      <p:sp>
        <p:nvSpPr>
          <p:cNvPr id="24" name="Rectangle 23">
            <a:extLst>
              <a:ext uri="{FF2B5EF4-FFF2-40B4-BE49-F238E27FC236}">
                <a16:creationId xmlns:a16="http://schemas.microsoft.com/office/drawing/2014/main" id="{5E1277FC-3A22-1948-BBA0-F1BF347207A0}"/>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29B30E52-A0C8-AA47-9FED-0AA7E07368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
        <p:nvSpPr>
          <p:cNvPr id="26" name="Text Placeholder 17">
            <a:extLst>
              <a:ext uri="{FF2B5EF4-FFF2-40B4-BE49-F238E27FC236}">
                <a16:creationId xmlns:a16="http://schemas.microsoft.com/office/drawing/2014/main" id="{5DA2FD8A-191F-034F-A6CB-014403E790C6}"/>
              </a:ext>
            </a:extLst>
          </p:cNvPr>
          <p:cNvSpPr>
            <a:spLocks noGrp="1"/>
          </p:cNvSpPr>
          <p:nvPr>
            <p:ph type="body" sz="quarter" idx="18" hasCustomPrompt="1"/>
          </p:nvPr>
        </p:nvSpPr>
        <p:spPr>
          <a:xfrm>
            <a:off x="6096000" y="1676183"/>
            <a:ext cx="53509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C064D573-C023-524A-BA55-A79EAEBCCE52}"/>
              </a:ext>
            </a:extLst>
          </p:cNvPr>
          <p:cNvSpPr>
            <a:spLocks noGrp="1"/>
          </p:cNvSpPr>
          <p:nvPr>
            <p:ph type="body" sz="quarter" idx="16" hasCustomPrompt="1"/>
          </p:nvPr>
        </p:nvSpPr>
        <p:spPr>
          <a:xfrm>
            <a:off x="6096000" y="650633"/>
            <a:ext cx="5350934"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with photo 2">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4B053CF1-001A-CB41-BD2C-39FCC76B7501}"/>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a:p>
        </p:txBody>
      </p:sp>
      <p:sp>
        <p:nvSpPr>
          <p:cNvPr id="13" name="Text Placeholder 17">
            <a:extLst>
              <a:ext uri="{FF2B5EF4-FFF2-40B4-BE49-F238E27FC236}">
                <a16:creationId xmlns:a16="http://schemas.microsoft.com/office/drawing/2014/main" id="{B4400724-8644-0143-93FC-BDAEDE055A86}"/>
              </a:ext>
            </a:extLst>
          </p:cNvPr>
          <p:cNvSpPr>
            <a:spLocks noGrp="1"/>
          </p:cNvSpPr>
          <p:nvPr>
            <p:ph type="body" sz="quarter" idx="18" hasCustomPrompt="1"/>
          </p:nvPr>
        </p:nvSpPr>
        <p:spPr>
          <a:xfrm>
            <a:off x="880533" y="1845516"/>
            <a:ext cx="71797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4" name="Text Placeholder 23">
            <a:extLst>
              <a:ext uri="{FF2B5EF4-FFF2-40B4-BE49-F238E27FC236}">
                <a16:creationId xmlns:a16="http://schemas.microsoft.com/office/drawing/2014/main" id="{42FBE3CF-C9F4-F44B-ABC8-C2D51D5C0ADB}"/>
              </a:ext>
            </a:extLst>
          </p:cNvPr>
          <p:cNvSpPr>
            <a:spLocks noGrp="1"/>
          </p:cNvSpPr>
          <p:nvPr>
            <p:ph type="body" sz="quarter" idx="16" hasCustomPrompt="1"/>
          </p:nvPr>
        </p:nvSpPr>
        <p:spPr>
          <a:xfrm>
            <a:off x="880533" y="819966"/>
            <a:ext cx="7179734"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CB65922B-36F5-7540-A41B-F33A710F3A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62BE26B8-A4B5-B14A-9392-8F9882C1ABC9}"/>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5339404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8/9/2022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30" r:id="rId4"/>
    <p:sldLayoutId id="2147483842" r:id="rId5"/>
    <p:sldLayoutId id="2147483861" r:id="rId6"/>
    <p:sldLayoutId id="2147483866" r:id="rId7"/>
    <p:sldLayoutId id="2147483840" r:id="rId8"/>
    <p:sldLayoutId id="2147483862" r:id="rId9"/>
    <p:sldLayoutId id="2147483846" r:id="rId10"/>
    <p:sldLayoutId id="2147483887" r:id="rId11"/>
    <p:sldLayoutId id="2147483889" r:id="rId12"/>
    <p:sldLayoutId id="2147483878" r:id="rId13"/>
    <p:sldLayoutId id="2147483888" r:id="rId14"/>
    <p:sldLayoutId id="2147483834" r:id="rId15"/>
    <p:sldLayoutId id="2147483833" r:id="rId16"/>
    <p:sldLayoutId id="2147483847" r:id="rId17"/>
    <p:sldLayoutId id="2147483871" r:id="rId18"/>
    <p:sldLayoutId id="2147483870" r:id="rId19"/>
    <p:sldLayoutId id="2147483837" r:id="rId20"/>
    <p:sldLayoutId id="2147483838" r:id="rId21"/>
    <p:sldLayoutId id="2147483844" r:id="rId22"/>
    <p:sldLayoutId id="2147483848" r:id="rId23"/>
    <p:sldLayoutId id="2147483849" r:id="rId24"/>
    <p:sldLayoutId id="2147483851" r:id="rId25"/>
    <p:sldLayoutId id="2147483854" r:id="rId26"/>
    <p:sldLayoutId id="2147483855" r:id="rId27"/>
    <p:sldLayoutId id="2147483856" r:id="rId28"/>
    <p:sldLayoutId id="2147483857" r:id="rId29"/>
    <p:sldLayoutId id="2147483864" r:id="rId30"/>
    <p:sldLayoutId id="2147483852" r:id="rId31"/>
    <p:sldLayoutId id="2147483858" r:id="rId32"/>
    <p:sldLayoutId id="2147483859" r:id="rId33"/>
    <p:sldLayoutId id="2147483890" r:id="rId34"/>
    <p:sldLayoutId id="2147483860" r:id="rId35"/>
    <p:sldLayoutId id="2147483853" r:id="rId36"/>
    <p:sldLayoutId id="2147483891" r:id="rId37"/>
    <p:sldLayoutId id="2147483909" r:id="rId38"/>
    <p:sldLayoutId id="2147483901" r:id="rId39"/>
    <p:sldLayoutId id="2147484078"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9C07EC-C5E7-05BB-A59D-28485A685D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C76A17-E9C0-A603-9D4B-997511C29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1AE2B-B1E1-E52C-5616-37B355CD8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1364D-4C30-41AB-8BB0-A75880C0FC92}" type="datetimeFigureOut">
              <a:rPr lang="en-US" smtClean="0"/>
              <a:t>8/9/2022</a:t>
            </a:fld>
            <a:endParaRPr lang="en-US"/>
          </a:p>
        </p:txBody>
      </p:sp>
      <p:sp>
        <p:nvSpPr>
          <p:cNvPr id="5" name="Footer Placeholder 4">
            <a:extLst>
              <a:ext uri="{FF2B5EF4-FFF2-40B4-BE49-F238E27FC236}">
                <a16:creationId xmlns:a16="http://schemas.microsoft.com/office/drawing/2014/main" id="{2B7861F5-C73E-D60C-504A-BAB393834A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F95498-16C0-0A33-DD5A-72E8D8EA3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1E261-908E-4911-924F-89356A9E071A}" type="slidenum">
              <a:rPr lang="en-US" smtClean="0"/>
              <a:t>‹#›</a:t>
            </a:fld>
            <a:endParaRPr lang="en-US"/>
          </a:p>
        </p:txBody>
      </p:sp>
    </p:spTree>
    <p:extLst>
      <p:ext uri="{BB962C8B-B14F-4D97-AF65-F5344CB8AC3E}">
        <p14:creationId xmlns:p14="http://schemas.microsoft.com/office/powerpoint/2010/main" val="3087002288"/>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 id="2147484093" r:id="rId14"/>
    <p:sldLayoutId id="214748409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hyperlink" Target="https://courses.lumenlearning.com/wm-introductiontobusiness/chapter/alderfers-erg-theory/#:~:text=Alderfer's%20ERG%20theory%20suggests%20that,self%2Dactualization%20needs%2C%20respectively" TargetMode="Externa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hyperlink" Target="https://www.mindtools.com/pages/article/human-motivation-theory.htm#:~:text=McClelland's%20Human%20Motivation%20Theory%20states,solve%20problems%20and%20achieve%20goals" TargetMode="External"/><Relationship Id="rId2" Type="http://schemas.openxmlformats.org/officeDocument/2006/relationships/hyperlink" Target="https://courses.lumenlearning.com/wm-introductiontobusiness/chapter/alderfers-erg-theory/#:~:text=Alderfer's%20ERG%20theory%20suggests%20that,self%2Dactualization%20needs%2C%20respectively" TargetMode="Externa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hyperlink" Target="https://courses.lumenlearning.com/wm-introductiontobusiness/chapter/alderfers-erg-theory/#:~:text=Alderfer's%20ERG%20theory%20suggests%20that,self%2Dactualization%20needs%2C%20respectively"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hyperlink" Target="https://courses.lumenlearning.com/wmintrobusiness/chapter/reading-douglas-mcgregors-theory-x-and-theory-y-2/#:~:text=According%20to%20McGregor%2C%20Theory%20X,and%20prefer%20to%20be%20directe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vincenttriola.com/blogs/ten-years-of-academic-writing/the-four-forms-of-motivation-are-extrinsic-identified-intrinsic-introjected" TargetMode="External"/><Relationship Id="rId1" Type="http://schemas.openxmlformats.org/officeDocument/2006/relationships/slideLayout" Target="../slideLayouts/slideLayout3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www.shineproject.eu/"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H0_yKBitO8M&amp;t=1s"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humanmetrics.com/risk-taking/quiz" TargetMode="Externa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2" Type="http://schemas.openxmlformats.org/officeDocument/2006/relationships/hyperlink" Target="https://targetjobs.co.uk/careers-advice/skills-for-getting-a-job/problem-solving-mark-independent-employee" TargetMode="Externa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ted.com/talks/mark_sylvester_see_what_you_think_a_recipe_for_problem_solving" TargetMode="Externa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hyperlink" Target="https://www.waldenu.edu/programs/resource/the-benefits-of-determination" TargetMode="Externa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hyperlink" Target="https://www.waldenu.edu/programs/resource/the-benefits-of-determination" TargetMode="Externa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hyperlink" Target="https://www.waldenu.edu/programs/resource/the-benefits-of-determination" TargetMode="Externa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hyperlink" Target="https://www.waldenu.edu/programs/resource/the-benefits-of-determination" TargetMode="Externa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hyperlink" Target="https://www.thelashlounge.com/blog/4-ways-women-can-truly-empower-women/" TargetMode="Externa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8" Type="http://schemas.openxmlformats.org/officeDocument/2006/relationships/hyperlink" Target="https://online.maryville.edu/blog/self-empowerment/"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2" Type="http://schemas.openxmlformats.org/officeDocument/2006/relationships/hyperlink" Target="http://www.shineproject.eu/" TargetMode="Externa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hyperlink" Target="http://www.businessballs.com/delegationsmarttaskform.pdf" TargetMode="External"/><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99648" y="5713735"/>
            <a:ext cx="5278651" cy="697353"/>
          </a:xfrm>
        </p:spPr>
        <p:txBody>
          <a:bodyPr vert="horz" lIns="91440" tIns="45720" rIns="91440" bIns="45720" rtlCol="0" anchor="t">
            <a:noAutofit/>
          </a:bodyPr>
          <a:lstStyle/>
          <a:p>
            <a:r>
              <a:rPr lang="en-US" dirty="0"/>
              <a:t>M</a:t>
            </a:r>
            <a:r>
              <a:rPr lang="en-IE" dirty="0" err="1"/>
              <a:t>odule</a:t>
            </a:r>
            <a:r>
              <a:rPr lang="en-IE" dirty="0"/>
              <a:t> 5</a:t>
            </a:r>
            <a:endParaRPr lang="en-US"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499647" y="4084567"/>
            <a:ext cx="5278651" cy="1123699"/>
          </a:xfrm>
        </p:spPr>
        <p:txBody>
          <a:bodyPr>
            <a:normAutofit fontScale="85000" lnSpcReduction="20000"/>
          </a:bodyPr>
          <a:lstStyle/>
          <a:p>
            <a:r>
              <a:rPr lang="hr-BA" dirty="0"/>
              <a:t>Six </a:t>
            </a:r>
            <a:r>
              <a:rPr lang="en-US" dirty="0"/>
              <a:t>essential areas of implementing leadership in </a:t>
            </a:r>
            <a:r>
              <a:rPr lang="hr-BA" dirty="0"/>
              <a:t>the </a:t>
            </a:r>
            <a:r>
              <a:rPr lang="en-US" dirty="0"/>
              <a:t>third </a:t>
            </a:r>
            <a:r>
              <a:rPr lang="hr-BA" dirty="0"/>
              <a:t>sector</a:t>
            </a:r>
            <a:endParaRPr lang="en-US" dirty="0"/>
          </a:p>
        </p:txBody>
      </p:sp>
      <p:sp>
        <p:nvSpPr>
          <p:cNvPr id="4" name="Text Box 5">
            <a:extLst>
              <a:ext uri="{FF2B5EF4-FFF2-40B4-BE49-F238E27FC236}">
                <a16:creationId xmlns:a16="http://schemas.microsoft.com/office/drawing/2014/main" id="{D44CBC20-F61B-4F92-960D-FCB9D4AE7011}"/>
              </a:ext>
            </a:extLst>
          </p:cNvPr>
          <p:cNvSpPr txBox="1"/>
          <p:nvPr/>
        </p:nvSpPr>
        <p:spPr>
          <a:xfrm>
            <a:off x="9230059" y="6062412"/>
            <a:ext cx="2736029" cy="69735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chemeClr val="bg1">
                    <a:lumMod val="50000"/>
                  </a:schemeClr>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chemeClr val="bg1">
                  <a:lumMod val="50000"/>
                </a:schemeClr>
              </a:solidFill>
              <a:effectLst/>
              <a:ea typeface="Calibri" panose="020F0502020204030204" pitchFamily="34" charset="0"/>
              <a:cs typeface="Times New Roman" panose="02020603050405020304" pitchFamily="18" charset="0"/>
            </a:endParaRPr>
          </a:p>
          <a:p>
            <a:pPr algn="ctr"/>
            <a:r>
              <a:rPr lang="en-US" sz="800" dirty="0">
                <a:solidFill>
                  <a:schemeClr val="bg1">
                    <a:lumMod val="50000"/>
                  </a:schemeClr>
                </a:solidFill>
                <a:effectLst/>
                <a:ea typeface="Calibri" panose="020F0502020204030204" pitchFamily="34" charset="0"/>
                <a:cs typeface="Times New Roman" panose="02020603050405020304" pitchFamily="18" charset="0"/>
              </a:rPr>
              <a:t> </a:t>
            </a:r>
            <a:endParaRPr lang="en-IE" sz="1100" dirty="0">
              <a:solidFill>
                <a:schemeClr val="bg1">
                  <a:lumMod val="50000"/>
                </a:schemeClr>
              </a:solidFill>
              <a:effectLst/>
              <a:ea typeface="Calibri" panose="020F0502020204030204" pitchFamily="34"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979C87CB-8BDE-8643-BBE9-E43C703D3909}"/>
              </a:ext>
            </a:extLst>
          </p:cNvPr>
          <p:cNvCxnSpPr>
            <a:cxnSpLocks/>
          </p:cNvCxnSpPr>
          <p:nvPr/>
        </p:nvCxnSpPr>
        <p:spPr>
          <a:xfrm>
            <a:off x="0" y="5461000"/>
            <a:ext cx="4991100" cy="0"/>
          </a:xfrm>
          <a:prstGeom prst="line">
            <a:avLst/>
          </a:prstGeom>
          <a:ln w="38100">
            <a:solidFill>
              <a:srgbClr val="93C2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80318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3DBD62-BDD9-A131-3AFD-363D165D1F6D}"/>
              </a:ext>
            </a:extLst>
          </p:cNvPr>
          <p:cNvSpPr txBox="1"/>
          <p:nvPr/>
        </p:nvSpPr>
        <p:spPr>
          <a:xfrm>
            <a:off x="763929" y="1646956"/>
            <a:ext cx="11042248" cy="4524315"/>
          </a:xfrm>
          <a:prstGeom prst="rect">
            <a:avLst/>
          </a:prstGeom>
          <a:noFill/>
        </p:spPr>
        <p:txBody>
          <a:bodyPr wrap="square" rtlCol="0">
            <a:spAutoFit/>
          </a:bodyPr>
          <a:lstStyle/>
          <a:p>
            <a:pPr algn="ctr"/>
            <a:r>
              <a:rPr lang="hr-BA" sz="3200" i="1" dirty="0">
                <a:solidFill>
                  <a:schemeClr val="bg1"/>
                </a:solidFill>
              </a:rPr>
              <a:t>Motivation is not a completely universal thing. What motivates one, could not mean much to another person. However, there are some common grounds and theories that are addressing motivation and the way it functions in general.</a:t>
            </a:r>
          </a:p>
          <a:p>
            <a:pPr algn="ctr"/>
            <a:endParaRPr lang="hr-BA" sz="3200" i="1" dirty="0">
              <a:solidFill>
                <a:schemeClr val="bg1"/>
              </a:solidFill>
            </a:endParaRPr>
          </a:p>
          <a:p>
            <a:pPr algn="ctr"/>
            <a:r>
              <a:rPr lang="hr-BA" sz="3200" i="1" dirty="0">
                <a:solidFill>
                  <a:schemeClr val="bg1"/>
                </a:solidFill>
              </a:rPr>
              <a:t>When learning about the following views on motivation, try to spot the things you already know and find the things that are new to you. Try to think, about how would you use the following knowledge to motivate yourself and others.</a:t>
            </a:r>
            <a:endParaRPr lang="en-IE" sz="3200" i="1" dirty="0">
              <a:solidFill>
                <a:schemeClr val="bg1"/>
              </a:solidFill>
            </a:endParaRPr>
          </a:p>
        </p:txBody>
      </p:sp>
      <p:pic>
        <p:nvPicPr>
          <p:cNvPr id="4" name="Graphic 3" descr="Lightbulb and gear outline">
            <a:extLst>
              <a:ext uri="{FF2B5EF4-FFF2-40B4-BE49-F238E27FC236}">
                <a16:creationId xmlns:a16="http://schemas.microsoft.com/office/drawing/2014/main" id="{9F5C27A6-020C-E28E-8934-66983C25BB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800" y="393538"/>
            <a:ext cx="914400" cy="914400"/>
          </a:xfrm>
          <a:prstGeom prst="rect">
            <a:avLst/>
          </a:prstGeom>
        </p:spPr>
      </p:pic>
    </p:spTree>
    <p:extLst>
      <p:ext uri="{BB962C8B-B14F-4D97-AF65-F5344CB8AC3E}">
        <p14:creationId xmlns:p14="http://schemas.microsoft.com/office/powerpoint/2010/main" val="1953363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A91824A-6240-C949-8F4C-783029CD29F8}"/>
              </a:ext>
            </a:extLst>
          </p:cNvPr>
          <p:cNvSpPr>
            <a:spLocks noGrp="1"/>
          </p:cNvSpPr>
          <p:nvPr>
            <p:ph type="body" sz="quarter" idx="29"/>
          </p:nvPr>
        </p:nvSpPr>
        <p:spPr>
          <a:xfrm>
            <a:off x="10764" y="575665"/>
            <a:ext cx="12181236" cy="582221"/>
          </a:xfrm>
        </p:spPr>
        <p:txBody>
          <a:bodyPr>
            <a:normAutofit lnSpcReduction="10000"/>
          </a:bodyPr>
          <a:lstStyle/>
          <a:p>
            <a:r>
              <a:rPr lang="en-US" b="1" dirty="0">
                <a:solidFill>
                  <a:srgbClr val="93C23D"/>
                </a:solidFill>
              </a:rPr>
              <a:t>Let us introduce you to 5 key Motivational Theories</a:t>
            </a:r>
          </a:p>
        </p:txBody>
      </p:sp>
      <p:sp>
        <p:nvSpPr>
          <p:cNvPr id="3" name="Text Placeholder 2">
            <a:extLst>
              <a:ext uri="{FF2B5EF4-FFF2-40B4-BE49-F238E27FC236}">
                <a16:creationId xmlns:a16="http://schemas.microsoft.com/office/drawing/2014/main" id="{70CBFC5E-35FC-CD46-BEC4-B3090527EE15}"/>
              </a:ext>
            </a:extLst>
          </p:cNvPr>
          <p:cNvSpPr>
            <a:spLocks noGrp="1"/>
          </p:cNvSpPr>
          <p:nvPr>
            <p:ph type="body" sz="quarter" idx="31"/>
          </p:nvPr>
        </p:nvSpPr>
        <p:spPr>
          <a:xfrm>
            <a:off x="1333175" y="4343401"/>
            <a:ext cx="1935935" cy="1716220"/>
          </a:xfrm>
        </p:spPr>
        <p:txBody>
          <a:bodyPr>
            <a:normAutofit/>
          </a:bodyPr>
          <a:lstStyle/>
          <a:p>
            <a:pPr marL="0" indent="0"/>
            <a:r>
              <a:rPr lang="en-GB" sz="2200" dirty="0"/>
              <a:t>Hierarchy of Needs Theory</a:t>
            </a:r>
            <a:endParaRPr lang="en-US" sz="2200" dirty="0"/>
          </a:p>
        </p:txBody>
      </p:sp>
      <p:sp>
        <p:nvSpPr>
          <p:cNvPr id="5" name="Text Placeholder 4">
            <a:extLst>
              <a:ext uri="{FF2B5EF4-FFF2-40B4-BE49-F238E27FC236}">
                <a16:creationId xmlns:a16="http://schemas.microsoft.com/office/drawing/2014/main" id="{883AECD3-A23B-2A42-B17A-2999CC6D5DF8}"/>
              </a:ext>
            </a:extLst>
          </p:cNvPr>
          <p:cNvSpPr>
            <a:spLocks noGrp="1"/>
          </p:cNvSpPr>
          <p:nvPr>
            <p:ph type="body" sz="quarter" idx="30"/>
          </p:nvPr>
        </p:nvSpPr>
        <p:spPr>
          <a:xfrm>
            <a:off x="3269110" y="4343401"/>
            <a:ext cx="1732731" cy="1526461"/>
          </a:xfrm>
        </p:spPr>
        <p:txBody>
          <a:bodyPr>
            <a:normAutofit/>
          </a:bodyPr>
          <a:lstStyle/>
          <a:p>
            <a:pPr marL="0" indent="0" algn="r"/>
            <a:r>
              <a:rPr lang="en-GB" sz="2200" dirty="0"/>
              <a:t>ERG Theory</a:t>
            </a:r>
            <a:endParaRPr lang="en-US" sz="2200" dirty="0"/>
          </a:p>
        </p:txBody>
      </p:sp>
      <p:sp>
        <p:nvSpPr>
          <p:cNvPr id="14" name="Text Placeholder 13">
            <a:extLst>
              <a:ext uri="{FF2B5EF4-FFF2-40B4-BE49-F238E27FC236}">
                <a16:creationId xmlns:a16="http://schemas.microsoft.com/office/drawing/2014/main" id="{22582221-36C1-4E46-BE7B-5B654956DA0C}"/>
              </a:ext>
            </a:extLst>
          </p:cNvPr>
          <p:cNvSpPr>
            <a:spLocks noGrp="1"/>
          </p:cNvSpPr>
          <p:nvPr>
            <p:ph type="body" sz="quarter" idx="33"/>
          </p:nvPr>
        </p:nvSpPr>
        <p:spPr>
          <a:xfrm>
            <a:off x="5105400" y="4343401"/>
            <a:ext cx="1935935" cy="1647823"/>
          </a:xfrm>
        </p:spPr>
        <p:txBody>
          <a:bodyPr>
            <a:normAutofit/>
          </a:bodyPr>
          <a:lstStyle/>
          <a:p>
            <a:pPr marL="0" indent="0"/>
            <a:r>
              <a:rPr lang="en-GB" sz="2200" dirty="0"/>
              <a:t>Achievement Theory</a:t>
            </a:r>
            <a:endParaRPr lang="en-US" sz="2200" dirty="0"/>
          </a:p>
        </p:txBody>
      </p:sp>
      <p:sp>
        <p:nvSpPr>
          <p:cNvPr id="18" name="Text Placeholder 17">
            <a:extLst>
              <a:ext uri="{FF2B5EF4-FFF2-40B4-BE49-F238E27FC236}">
                <a16:creationId xmlns:a16="http://schemas.microsoft.com/office/drawing/2014/main" id="{422EB697-D56C-EE40-BFA4-1B682C692B47}"/>
              </a:ext>
            </a:extLst>
          </p:cNvPr>
          <p:cNvSpPr>
            <a:spLocks noGrp="1"/>
          </p:cNvSpPr>
          <p:nvPr>
            <p:ph type="body" sz="quarter" idx="32"/>
          </p:nvPr>
        </p:nvSpPr>
        <p:spPr>
          <a:xfrm>
            <a:off x="7144894" y="4343401"/>
            <a:ext cx="1732731" cy="1237497"/>
          </a:xfrm>
        </p:spPr>
        <p:txBody>
          <a:bodyPr>
            <a:normAutofit/>
          </a:bodyPr>
          <a:lstStyle/>
          <a:p>
            <a:pPr marL="0" indent="0"/>
            <a:r>
              <a:rPr lang="en-GB" sz="2200" dirty="0"/>
              <a:t>Theory X and Theory Y</a:t>
            </a:r>
            <a:endParaRPr lang="en-US" sz="2200" dirty="0"/>
          </a:p>
        </p:txBody>
      </p:sp>
      <p:sp>
        <p:nvSpPr>
          <p:cNvPr id="22" name="Text Placeholder 21">
            <a:extLst>
              <a:ext uri="{FF2B5EF4-FFF2-40B4-BE49-F238E27FC236}">
                <a16:creationId xmlns:a16="http://schemas.microsoft.com/office/drawing/2014/main" id="{CAB9D9AD-F2A6-D54F-9A45-5D99CEA4011D}"/>
              </a:ext>
            </a:extLst>
          </p:cNvPr>
          <p:cNvSpPr>
            <a:spLocks noGrp="1"/>
          </p:cNvSpPr>
          <p:nvPr>
            <p:ph type="body" sz="quarter" idx="34"/>
          </p:nvPr>
        </p:nvSpPr>
        <p:spPr>
          <a:xfrm>
            <a:off x="9101503" y="4343402"/>
            <a:ext cx="2136340" cy="1427256"/>
          </a:xfrm>
        </p:spPr>
        <p:txBody>
          <a:bodyPr>
            <a:normAutofit/>
          </a:bodyPr>
          <a:lstStyle/>
          <a:p>
            <a:pPr marL="0" indent="0"/>
            <a:r>
              <a:rPr lang="en-GB" sz="2200" dirty="0"/>
              <a:t>Two-Factor Theory</a:t>
            </a:r>
            <a:endParaRPr lang="en-US" sz="2200" dirty="0"/>
          </a:p>
        </p:txBody>
      </p:sp>
      <p:sp>
        <p:nvSpPr>
          <p:cNvPr id="15" name="TextBox 14">
            <a:extLst>
              <a:ext uri="{FF2B5EF4-FFF2-40B4-BE49-F238E27FC236}">
                <a16:creationId xmlns:a16="http://schemas.microsoft.com/office/drawing/2014/main" id="{5E6B7521-A452-43E5-AC94-5F288A062789}"/>
              </a:ext>
            </a:extLst>
          </p:cNvPr>
          <p:cNvSpPr txBox="1"/>
          <p:nvPr/>
        </p:nvSpPr>
        <p:spPr>
          <a:xfrm>
            <a:off x="1545229" y="2751579"/>
            <a:ext cx="1387742" cy="400110"/>
          </a:xfrm>
          <a:prstGeom prst="rect">
            <a:avLst/>
          </a:prstGeom>
          <a:noFill/>
        </p:spPr>
        <p:txBody>
          <a:bodyPr wrap="square">
            <a:spAutoFit/>
          </a:bodyPr>
          <a:lstStyle/>
          <a:p>
            <a:pPr algn="ctr"/>
            <a:r>
              <a:rPr lang="en-US" sz="2000" b="1" dirty="0">
                <a:solidFill>
                  <a:srgbClr val="80318E"/>
                </a:solidFill>
              </a:rPr>
              <a:t>Maslow’s</a:t>
            </a:r>
            <a:endParaRPr lang="en-US" sz="2000" dirty="0">
              <a:solidFill>
                <a:srgbClr val="80318E"/>
              </a:solidFill>
            </a:endParaRPr>
          </a:p>
        </p:txBody>
      </p:sp>
      <p:sp>
        <p:nvSpPr>
          <p:cNvPr id="16" name="TextBox 15">
            <a:extLst>
              <a:ext uri="{FF2B5EF4-FFF2-40B4-BE49-F238E27FC236}">
                <a16:creationId xmlns:a16="http://schemas.microsoft.com/office/drawing/2014/main" id="{22BE45BC-FC0C-4C83-8468-7BA37D34F22C}"/>
              </a:ext>
            </a:extLst>
          </p:cNvPr>
          <p:cNvSpPr txBox="1"/>
          <p:nvPr/>
        </p:nvSpPr>
        <p:spPr>
          <a:xfrm>
            <a:off x="3606540" y="2740251"/>
            <a:ext cx="1220677" cy="400110"/>
          </a:xfrm>
          <a:prstGeom prst="rect">
            <a:avLst/>
          </a:prstGeom>
          <a:noFill/>
        </p:spPr>
        <p:txBody>
          <a:bodyPr wrap="square">
            <a:spAutoFit/>
          </a:bodyPr>
          <a:lstStyle/>
          <a:p>
            <a:pPr algn="ctr"/>
            <a:r>
              <a:rPr lang="en-GB" sz="2000" b="1" dirty="0">
                <a:solidFill>
                  <a:srgbClr val="93C23D"/>
                </a:solidFill>
              </a:rPr>
              <a:t>Alderfer’s</a:t>
            </a:r>
            <a:endParaRPr lang="en-US" sz="2000" dirty="0">
              <a:solidFill>
                <a:srgbClr val="93C23D"/>
              </a:solidFill>
            </a:endParaRPr>
          </a:p>
        </p:txBody>
      </p:sp>
      <p:sp>
        <p:nvSpPr>
          <p:cNvPr id="17" name="TextBox 16">
            <a:extLst>
              <a:ext uri="{FF2B5EF4-FFF2-40B4-BE49-F238E27FC236}">
                <a16:creationId xmlns:a16="http://schemas.microsoft.com/office/drawing/2014/main" id="{362E34F8-8B7F-4B5E-9F88-85CEF1C1A061}"/>
              </a:ext>
            </a:extLst>
          </p:cNvPr>
          <p:cNvSpPr txBox="1"/>
          <p:nvPr/>
        </p:nvSpPr>
        <p:spPr>
          <a:xfrm>
            <a:off x="5357092" y="2795611"/>
            <a:ext cx="1585245" cy="400110"/>
          </a:xfrm>
          <a:prstGeom prst="rect">
            <a:avLst/>
          </a:prstGeom>
          <a:noFill/>
        </p:spPr>
        <p:txBody>
          <a:bodyPr wrap="square">
            <a:spAutoFit/>
          </a:bodyPr>
          <a:lstStyle/>
          <a:p>
            <a:pPr algn="ctr"/>
            <a:r>
              <a:rPr lang="en-GB" sz="2000" b="1" dirty="0">
                <a:solidFill>
                  <a:srgbClr val="452771"/>
                </a:solidFill>
              </a:rPr>
              <a:t>McClelland’s</a:t>
            </a:r>
            <a:endParaRPr lang="en-US" sz="2000" dirty="0">
              <a:solidFill>
                <a:srgbClr val="452771"/>
              </a:solidFill>
            </a:endParaRPr>
          </a:p>
        </p:txBody>
      </p:sp>
      <p:sp>
        <p:nvSpPr>
          <p:cNvPr id="19" name="TextBox 18">
            <a:extLst>
              <a:ext uri="{FF2B5EF4-FFF2-40B4-BE49-F238E27FC236}">
                <a16:creationId xmlns:a16="http://schemas.microsoft.com/office/drawing/2014/main" id="{CB002136-4A63-431E-B9B6-983AF821EDBD}"/>
              </a:ext>
            </a:extLst>
          </p:cNvPr>
          <p:cNvSpPr txBox="1"/>
          <p:nvPr/>
        </p:nvSpPr>
        <p:spPr>
          <a:xfrm>
            <a:off x="7165699" y="2763034"/>
            <a:ext cx="1732731" cy="400110"/>
          </a:xfrm>
          <a:prstGeom prst="rect">
            <a:avLst/>
          </a:prstGeom>
          <a:noFill/>
        </p:spPr>
        <p:txBody>
          <a:bodyPr wrap="square">
            <a:spAutoFit/>
          </a:bodyPr>
          <a:lstStyle/>
          <a:p>
            <a:pPr algn="ctr"/>
            <a:r>
              <a:rPr lang="en-GB" sz="2000" b="1" dirty="0">
                <a:solidFill>
                  <a:srgbClr val="38622F"/>
                </a:solidFill>
              </a:rPr>
              <a:t>McGregor’s</a:t>
            </a:r>
            <a:endParaRPr lang="en-US" sz="2000" dirty="0">
              <a:solidFill>
                <a:srgbClr val="38622F"/>
              </a:solidFill>
            </a:endParaRPr>
          </a:p>
        </p:txBody>
      </p:sp>
      <p:sp>
        <p:nvSpPr>
          <p:cNvPr id="20" name="TextBox 19">
            <a:extLst>
              <a:ext uri="{FF2B5EF4-FFF2-40B4-BE49-F238E27FC236}">
                <a16:creationId xmlns:a16="http://schemas.microsoft.com/office/drawing/2014/main" id="{36B80430-CD07-45F8-A49F-F258C2606ADC}"/>
              </a:ext>
            </a:extLst>
          </p:cNvPr>
          <p:cNvSpPr txBox="1"/>
          <p:nvPr/>
        </p:nvSpPr>
        <p:spPr>
          <a:xfrm>
            <a:off x="9315972" y="2796335"/>
            <a:ext cx="1330799" cy="400110"/>
          </a:xfrm>
          <a:prstGeom prst="rect">
            <a:avLst/>
          </a:prstGeom>
          <a:noFill/>
        </p:spPr>
        <p:txBody>
          <a:bodyPr wrap="square">
            <a:spAutoFit/>
          </a:bodyPr>
          <a:lstStyle/>
          <a:p>
            <a:pPr algn="ctr"/>
            <a:r>
              <a:rPr lang="en-GB" sz="2000" b="1" dirty="0">
                <a:solidFill>
                  <a:srgbClr val="853693"/>
                </a:solidFill>
              </a:rPr>
              <a:t>Herzberg’s</a:t>
            </a:r>
            <a:endParaRPr lang="en-US" sz="2000" dirty="0">
              <a:solidFill>
                <a:srgbClr val="853693"/>
              </a:solidFill>
            </a:endParaRPr>
          </a:p>
        </p:txBody>
      </p:sp>
    </p:spTree>
    <p:extLst>
      <p:ext uri="{BB962C8B-B14F-4D97-AF65-F5344CB8AC3E}">
        <p14:creationId xmlns:p14="http://schemas.microsoft.com/office/powerpoint/2010/main" val="3872978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50409F-D988-41BC-A909-246B0A58E1DF}"/>
              </a:ext>
            </a:extLst>
          </p:cNvPr>
          <p:cNvSpPr>
            <a:spLocks noGrp="1"/>
          </p:cNvSpPr>
          <p:nvPr>
            <p:ph type="body" sz="quarter" idx="13"/>
          </p:nvPr>
        </p:nvSpPr>
        <p:spPr>
          <a:xfrm>
            <a:off x="783177" y="736600"/>
            <a:ext cx="6691049" cy="1171713"/>
          </a:xfrm>
        </p:spPr>
        <p:txBody>
          <a:bodyPr>
            <a:normAutofit/>
          </a:bodyPr>
          <a:lstStyle/>
          <a:p>
            <a:pPr marL="0" indent="0"/>
            <a:r>
              <a:rPr lang="en-GB" b="1" dirty="0"/>
              <a:t>1.  Maslow’s Hierarchy of Needs</a:t>
            </a:r>
            <a:endParaRPr lang="en-US" sz="2800" b="1" dirty="0"/>
          </a:p>
          <a:p>
            <a:endParaRPr lang="en-US" b="1" dirty="0">
              <a:solidFill>
                <a:srgbClr val="93C23D"/>
              </a:solidFill>
            </a:endParaRPr>
          </a:p>
        </p:txBody>
      </p:sp>
      <p:pic>
        <p:nvPicPr>
          <p:cNvPr id="7" name="Picture 6">
            <a:extLst>
              <a:ext uri="{FF2B5EF4-FFF2-40B4-BE49-F238E27FC236}">
                <a16:creationId xmlns:a16="http://schemas.microsoft.com/office/drawing/2014/main" id="{F18A335E-939B-494B-A7CB-DE402AD36142}"/>
              </a:ext>
            </a:extLst>
          </p:cNvPr>
          <p:cNvPicPr>
            <a:picLocks noChangeAspect="1"/>
          </p:cNvPicPr>
          <p:nvPr/>
        </p:nvPicPr>
        <p:blipFill rotWithShape="1">
          <a:blip r:embed="rId3"/>
          <a:srcRect l="2589"/>
          <a:stretch/>
        </p:blipFill>
        <p:spPr>
          <a:xfrm>
            <a:off x="172995" y="2231948"/>
            <a:ext cx="6507824" cy="4275384"/>
          </a:xfrm>
          <a:prstGeom prst="rect">
            <a:avLst/>
          </a:prstGeom>
        </p:spPr>
      </p:pic>
      <p:sp>
        <p:nvSpPr>
          <p:cNvPr id="2" name="Text Placeholder 1">
            <a:extLst>
              <a:ext uri="{FF2B5EF4-FFF2-40B4-BE49-F238E27FC236}">
                <a16:creationId xmlns:a16="http://schemas.microsoft.com/office/drawing/2014/main" id="{441CA3B6-3F41-43DA-8686-F17B7C0E1E17}"/>
              </a:ext>
            </a:extLst>
          </p:cNvPr>
          <p:cNvSpPr>
            <a:spLocks noGrp="1"/>
          </p:cNvSpPr>
          <p:nvPr>
            <p:ph type="body" sz="quarter" idx="14"/>
          </p:nvPr>
        </p:nvSpPr>
        <p:spPr>
          <a:xfrm>
            <a:off x="6809910" y="2488395"/>
            <a:ext cx="4936567" cy="4275383"/>
          </a:xfrm>
        </p:spPr>
        <p:txBody>
          <a:bodyPr>
            <a:noAutofit/>
          </a:bodyPr>
          <a:lstStyle/>
          <a:p>
            <a:pPr marL="342900" indent="-342900" algn="just">
              <a:lnSpc>
                <a:spcPct val="100000"/>
              </a:lnSpc>
              <a:buFont typeface="Wingdings" panose="05000000000000000000" pitchFamily="2" charset="2"/>
              <a:buChar char="ü"/>
            </a:pPr>
            <a:r>
              <a:rPr lang="en-GB" sz="2200" b="1" dirty="0">
                <a:solidFill>
                  <a:srgbClr val="93C23D"/>
                </a:solidFill>
              </a:rPr>
              <a:t>Self Actualisation </a:t>
            </a:r>
            <a:r>
              <a:rPr lang="en-GB" sz="1600" dirty="0">
                <a:solidFill>
                  <a:srgbClr val="09446A"/>
                </a:solidFill>
              </a:rPr>
              <a:t>– </a:t>
            </a:r>
            <a:r>
              <a:rPr lang="en-GB" sz="2000" dirty="0">
                <a:solidFill>
                  <a:srgbClr val="09446A"/>
                </a:solidFill>
              </a:rPr>
              <a:t>Meetings ones full potential in life, different for every person</a:t>
            </a:r>
            <a:endParaRPr lang="en-GB" sz="1600" dirty="0">
              <a:solidFill>
                <a:srgbClr val="09446A"/>
              </a:solidFill>
            </a:endParaRPr>
          </a:p>
          <a:p>
            <a:pPr marL="342900" indent="-342900" algn="just">
              <a:lnSpc>
                <a:spcPct val="100000"/>
              </a:lnSpc>
              <a:buFont typeface="Wingdings" panose="05000000000000000000" pitchFamily="2" charset="2"/>
              <a:buChar char="ü"/>
            </a:pPr>
            <a:r>
              <a:rPr lang="en-GB" sz="2200" b="1" dirty="0">
                <a:solidFill>
                  <a:srgbClr val="93C23D"/>
                </a:solidFill>
              </a:rPr>
              <a:t>Esteem </a:t>
            </a:r>
            <a:r>
              <a:rPr lang="en-GB" sz="1600" dirty="0">
                <a:solidFill>
                  <a:srgbClr val="09446A"/>
                </a:solidFill>
              </a:rPr>
              <a:t>–</a:t>
            </a:r>
            <a:r>
              <a:rPr lang="en-GB" sz="2200" dirty="0">
                <a:solidFill>
                  <a:srgbClr val="09446A"/>
                </a:solidFill>
              </a:rPr>
              <a:t> </a:t>
            </a:r>
            <a:r>
              <a:rPr lang="en-GB" sz="2000" dirty="0">
                <a:solidFill>
                  <a:srgbClr val="09446A"/>
                </a:solidFill>
              </a:rPr>
              <a:t>Respect, status, recognition, strength, self-esteem</a:t>
            </a:r>
          </a:p>
          <a:p>
            <a:pPr marL="342900" indent="-342900" algn="just">
              <a:lnSpc>
                <a:spcPct val="100000"/>
              </a:lnSpc>
              <a:buFont typeface="Wingdings" panose="05000000000000000000" pitchFamily="2" charset="2"/>
              <a:buChar char="ü"/>
            </a:pPr>
            <a:r>
              <a:rPr lang="en-GB" sz="2200" b="1" dirty="0">
                <a:solidFill>
                  <a:srgbClr val="93C23D"/>
                </a:solidFill>
              </a:rPr>
              <a:t>Love/Belonging </a:t>
            </a:r>
            <a:r>
              <a:rPr lang="en-GB" sz="1600" dirty="0">
                <a:solidFill>
                  <a:srgbClr val="09446A"/>
                </a:solidFill>
              </a:rPr>
              <a:t>– </a:t>
            </a:r>
            <a:r>
              <a:rPr lang="en-GB" sz="2000" dirty="0">
                <a:solidFill>
                  <a:srgbClr val="09446A"/>
                </a:solidFill>
              </a:rPr>
              <a:t>Friendship, intimacy, family, connections</a:t>
            </a:r>
          </a:p>
          <a:p>
            <a:pPr marL="342900" indent="-342900" algn="just">
              <a:lnSpc>
                <a:spcPct val="100000"/>
              </a:lnSpc>
              <a:buFont typeface="Wingdings" panose="05000000000000000000" pitchFamily="2" charset="2"/>
              <a:buChar char="ü"/>
            </a:pPr>
            <a:r>
              <a:rPr lang="en-GB" sz="2200" b="1" dirty="0">
                <a:solidFill>
                  <a:srgbClr val="93C23D"/>
                </a:solidFill>
              </a:rPr>
              <a:t>Safety </a:t>
            </a:r>
            <a:r>
              <a:rPr lang="en-GB" sz="1600" dirty="0">
                <a:solidFill>
                  <a:srgbClr val="09446A"/>
                </a:solidFill>
              </a:rPr>
              <a:t>–</a:t>
            </a:r>
            <a:r>
              <a:rPr lang="en-GB" sz="1600" b="1" dirty="0">
                <a:solidFill>
                  <a:srgbClr val="09446A"/>
                </a:solidFill>
              </a:rPr>
              <a:t> </a:t>
            </a:r>
            <a:r>
              <a:rPr lang="en-GB" sz="2000" dirty="0">
                <a:solidFill>
                  <a:srgbClr val="09446A"/>
                </a:solidFill>
              </a:rPr>
              <a:t>Security, health, finances</a:t>
            </a:r>
            <a:endParaRPr lang="en-GB" sz="1600" dirty="0">
              <a:solidFill>
                <a:srgbClr val="09446A"/>
              </a:solidFill>
            </a:endParaRPr>
          </a:p>
          <a:p>
            <a:pPr marL="342900" indent="-342900" algn="just">
              <a:lnSpc>
                <a:spcPct val="100000"/>
              </a:lnSpc>
              <a:buFont typeface="Wingdings" panose="05000000000000000000" pitchFamily="2" charset="2"/>
              <a:buChar char="ü"/>
            </a:pPr>
            <a:r>
              <a:rPr lang="en-GB" sz="2200" b="1" dirty="0">
                <a:solidFill>
                  <a:srgbClr val="93C23D"/>
                </a:solidFill>
              </a:rPr>
              <a:t>Biological &amp; Physiological</a:t>
            </a:r>
            <a:r>
              <a:rPr lang="en-GB" sz="2200" b="1" dirty="0">
                <a:solidFill>
                  <a:srgbClr val="09446A"/>
                </a:solidFill>
              </a:rPr>
              <a:t> </a:t>
            </a:r>
            <a:r>
              <a:rPr lang="en-GB" sz="1600" dirty="0">
                <a:solidFill>
                  <a:srgbClr val="09446A"/>
                </a:solidFill>
              </a:rPr>
              <a:t>– </a:t>
            </a:r>
            <a:r>
              <a:rPr lang="en-GB" sz="2000" dirty="0">
                <a:solidFill>
                  <a:srgbClr val="09446A"/>
                </a:solidFill>
              </a:rPr>
              <a:t>Food, sleep, water</a:t>
            </a:r>
            <a:endParaRPr lang="en-GB" sz="2000" b="1" dirty="0">
              <a:solidFill>
                <a:srgbClr val="09446A"/>
              </a:solidFill>
            </a:endParaRPr>
          </a:p>
        </p:txBody>
      </p:sp>
    </p:spTree>
    <p:extLst>
      <p:ext uri="{BB962C8B-B14F-4D97-AF65-F5344CB8AC3E}">
        <p14:creationId xmlns:p14="http://schemas.microsoft.com/office/powerpoint/2010/main" val="1189579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50409F-D988-41BC-A909-246B0A58E1DF}"/>
              </a:ext>
            </a:extLst>
          </p:cNvPr>
          <p:cNvSpPr>
            <a:spLocks noGrp="1"/>
          </p:cNvSpPr>
          <p:nvPr>
            <p:ph type="body" sz="quarter" idx="13"/>
          </p:nvPr>
        </p:nvSpPr>
        <p:spPr>
          <a:xfrm>
            <a:off x="783177" y="456523"/>
            <a:ext cx="10678804" cy="1296386"/>
          </a:xfrm>
        </p:spPr>
        <p:txBody>
          <a:bodyPr>
            <a:normAutofit fontScale="25000" lnSpcReduction="20000"/>
          </a:bodyPr>
          <a:lstStyle/>
          <a:p>
            <a:pPr marL="0" indent="0"/>
            <a:r>
              <a:rPr lang="en-GB" sz="14400" b="1" dirty="0"/>
              <a:t>2. Alderfer’s ERG Theory</a:t>
            </a:r>
          </a:p>
          <a:p>
            <a:r>
              <a:rPr lang="en-GB" sz="9600" dirty="0">
                <a:solidFill>
                  <a:srgbClr val="93C23D"/>
                </a:solidFill>
              </a:rPr>
              <a:t>Alderfer’s ERG theory suggests that there are three groups of core needs: Existence (E), Relatedness (R), and Growth (G)—hence the acronym ERG. These groups align with Maslow’s levels of physiological needs.</a:t>
            </a:r>
          </a:p>
          <a:p>
            <a:endParaRPr lang="en-US" b="1" dirty="0">
              <a:solidFill>
                <a:srgbClr val="93C23D"/>
              </a:solidFill>
            </a:endParaRPr>
          </a:p>
        </p:txBody>
      </p:sp>
      <p:sp>
        <p:nvSpPr>
          <p:cNvPr id="2" name="Text Placeholder 1">
            <a:extLst>
              <a:ext uri="{FF2B5EF4-FFF2-40B4-BE49-F238E27FC236}">
                <a16:creationId xmlns:a16="http://schemas.microsoft.com/office/drawing/2014/main" id="{441CA3B6-3F41-43DA-8686-F17B7C0E1E17}"/>
              </a:ext>
            </a:extLst>
          </p:cNvPr>
          <p:cNvSpPr>
            <a:spLocks noGrp="1"/>
          </p:cNvSpPr>
          <p:nvPr>
            <p:ph type="body" sz="quarter" idx="14"/>
          </p:nvPr>
        </p:nvSpPr>
        <p:spPr>
          <a:xfrm>
            <a:off x="514866" y="2189649"/>
            <a:ext cx="10947115" cy="3820142"/>
          </a:xfrm>
        </p:spPr>
        <p:txBody>
          <a:bodyPr>
            <a:noAutofit/>
          </a:bodyPr>
          <a:lstStyle/>
          <a:p>
            <a:pPr marL="0" indent="0" algn="just">
              <a:lnSpc>
                <a:spcPct val="100000"/>
              </a:lnSpc>
            </a:pPr>
            <a:r>
              <a:rPr lang="en-GB" sz="2200" b="1" dirty="0">
                <a:solidFill>
                  <a:srgbClr val="80318E"/>
                </a:solidFill>
              </a:rPr>
              <a:t>Growth</a:t>
            </a:r>
            <a:r>
              <a:rPr lang="en-GB" sz="2200" b="1" dirty="0">
                <a:solidFill>
                  <a:srgbClr val="93C23D"/>
                </a:solidFill>
              </a:rPr>
              <a:t> </a:t>
            </a:r>
            <a:r>
              <a:rPr lang="en-GB" sz="2200" dirty="0">
                <a:solidFill>
                  <a:srgbClr val="09446A"/>
                </a:solidFill>
              </a:rPr>
              <a:t>needs describe our intrinsic desire for personal development. These needs align with the other portion of Maslow’s esteem-related needs (self-esteem, self-confidence, and achievement) and self-actualization needs (such as morality, creativity, problem-solving, and discovery).</a:t>
            </a:r>
          </a:p>
          <a:p>
            <a:pPr marL="0" indent="0" algn="just">
              <a:lnSpc>
                <a:spcPct val="100000"/>
              </a:lnSpc>
            </a:pPr>
            <a:r>
              <a:rPr lang="en-GB" sz="2200" b="1" dirty="0">
                <a:solidFill>
                  <a:srgbClr val="80318E"/>
                </a:solidFill>
              </a:rPr>
              <a:t>Relatedness</a:t>
            </a:r>
            <a:r>
              <a:rPr lang="en-GB" sz="2200" dirty="0">
                <a:solidFill>
                  <a:srgbClr val="93C23D"/>
                </a:solidFill>
              </a:rPr>
              <a:t> </a:t>
            </a:r>
            <a:r>
              <a:rPr lang="en-GB" sz="2200" dirty="0">
                <a:solidFill>
                  <a:srgbClr val="09446A"/>
                </a:solidFill>
              </a:rPr>
              <a:t>needs have to do with the importance of maintaining interpersonal relationships. These needs are based in social interactions with others and align with Maslow’s levels of love/belonging-related needs (such as friendship, family, and sexual intimacy) and esteem-related needs (gaining the respect of others).</a:t>
            </a:r>
          </a:p>
          <a:p>
            <a:pPr algn="just">
              <a:lnSpc>
                <a:spcPct val="100000"/>
              </a:lnSpc>
            </a:pPr>
            <a:r>
              <a:rPr lang="en-GB" sz="2200" b="1" dirty="0">
                <a:solidFill>
                  <a:srgbClr val="80318E"/>
                </a:solidFill>
              </a:rPr>
              <a:t>Existence</a:t>
            </a:r>
            <a:r>
              <a:rPr lang="en-GB" sz="2200" dirty="0">
                <a:solidFill>
                  <a:srgbClr val="93C23D"/>
                </a:solidFill>
              </a:rPr>
              <a:t> </a:t>
            </a:r>
            <a:r>
              <a:rPr lang="en-GB" sz="2200" dirty="0">
                <a:solidFill>
                  <a:srgbClr val="09446A"/>
                </a:solidFill>
              </a:rPr>
              <a:t>needs concern our basic material requirements for living. These include what Maslow categorized as physiological needs (such as air, food, water, and shelter) and safety-related needs (such as health, secure employment, and property).</a:t>
            </a:r>
          </a:p>
        </p:txBody>
      </p:sp>
      <p:sp>
        <p:nvSpPr>
          <p:cNvPr id="4" name="TextBox 3">
            <a:extLst>
              <a:ext uri="{FF2B5EF4-FFF2-40B4-BE49-F238E27FC236}">
                <a16:creationId xmlns:a16="http://schemas.microsoft.com/office/drawing/2014/main" id="{7114ABB3-CBE2-414F-89C6-87213C4648B8}"/>
              </a:ext>
            </a:extLst>
          </p:cNvPr>
          <p:cNvSpPr txBox="1"/>
          <p:nvPr/>
        </p:nvSpPr>
        <p:spPr>
          <a:xfrm>
            <a:off x="262353" y="6446531"/>
            <a:ext cx="7924216" cy="400110"/>
          </a:xfrm>
          <a:prstGeom prst="rect">
            <a:avLst/>
          </a:prstGeom>
          <a:noFill/>
        </p:spPr>
        <p:txBody>
          <a:bodyPr wrap="square" rtlCol="0">
            <a:spAutoFit/>
          </a:bodyPr>
          <a:lstStyle/>
          <a:p>
            <a:r>
              <a:rPr lang="en-GB" sz="1000" b="1" u="sng" dirty="0">
                <a:solidFill>
                  <a:srgbClr val="93C23D"/>
                </a:solidFill>
                <a:hlinkClick r:id="rId2"/>
              </a:rPr>
              <a:t>Source - </a:t>
            </a:r>
            <a:r>
              <a:rPr lang="en-GB" sz="1000" dirty="0">
                <a:solidFill>
                  <a:srgbClr val="93C23D"/>
                </a:solidFill>
                <a:hlinkClick r:id="rId2"/>
              </a:rPr>
              <a:t>https://courses.lumenlearning.com/wm-introductiontobusiness/chapter/alderfers-erg-theory/#:~:text=Alderfer's%20ERG%20theory%20suggests%20that,self%2Dactualization%20needs%2C%20respectively</a:t>
            </a:r>
            <a:r>
              <a:rPr lang="en-GB" sz="1000" dirty="0">
                <a:solidFill>
                  <a:srgbClr val="93C23D"/>
                </a:solidFill>
              </a:rPr>
              <a:t>. </a:t>
            </a:r>
          </a:p>
        </p:txBody>
      </p:sp>
    </p:spTree>
    <p:extLst>
      <p:ext uri="{BB962C8B-B14F-4D97-AF65-F5344CB8AC3E}">
        <p14:creationId xmlns:p14="http://schemas.microsoft.com/office/powerpoint/2010/main" val="2429085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50409F-D988-41BC-A909-246B0A58E1DF}"/>
              </a:ext>
            </a:extLst>
          </p:cNvPr>
          <p:cNvSpPr>
            <a:spLocks noGrp="1"/>
          </p:cNvSpPr>
          <p:nvPr>
            <p:ph type="body" sz="quarter" idx="13"/>
          </p:nvPr>
        </p:nvSpPr>
        <p:spPr>
          <a:xfrm>
            <a:off x="2922406" y="410089"/>
            <a:ext cx="6737962" cy="532893"/>
          </a:xfrm>
        </p:spPr>
        <p:txBody>
          <a:bodyPr>
            <a:normAutofit fontScale="92500" lnSpcReduction="10000"/>
          </a:bodyPr>
          <a:lstStyle/>
          <a:p>
            <a:pPr marL="0" indent="0"/>
            <a:r>
              <a:rPr lang="en-GB" b="1" dirty="0"/>
              <a:t>3.  McClelland’s</a:t>
            </a:r>
            <a:r>
              <a:rPr lang="hr-BA" b="1" dirty="0"/>
              <a:t> </a:t>
            </a:r>
            <a:r>
              <a:rPr lang="en-US" b="1" dirty="0">
                <a:solidFill>
                  <a:srgbClr val="93C23D"/>
                </a:solidFill>
              </a:rPr>
              <a:t>Achievement theory</a:t>
            </a:r>
          </a:p>
        </p:txBody>
      </p:sp>
      <p:sp>
        <p:nvSpPr>
          <p:cNvPr id="2" name="Text Placeholder 1">
            <a:extLst>
              <a:ext uri="{FF2B5EF4-FFF2-40B4-BE49-F238E27FC236}">
                <a16:creationId xmlns:a16="http://schemas.microsoft.com/office/drawing/2014/main" id="{441CA3B6-3F41-43DA-8686-F17B7C0E1E17}"/>
              </a:ext>
            </a:extLst>
          </p:cNvPr>
          <p:cNvSpPr>
            <a:spLocks noGrp="1"/>
          </p:cNvSpPr>
          <p:nvPr>
            <p:ph type="body" sz="quarter" idx="14"/>
          </p:nvPr>
        </p:nvSpPr>
        <p:spPr>
          <a:xfrm>
            <a:off x="483402" y="943741"/>
            <a:ext cx="11615969" cy="400110"/>
          </a:xfrm>
        </p:spPr>
        <p:txBody>
          <a:bodyPr>
            <a:noAutofit/>
          </a:bodyPr>
          <a:lstStyle/>
          <a:p>
            <a:pPr marL="0" indent="0" algn="ctr">
              <a:lnSpc>
                <a:spcPct val="100000"/>
              </a:lnSpc>
            </a:pPr>
            <a:r>
              <a:rPr lang="en-GB" dirty="0">
                <a:solidFill>
                  <a:schemeClr val="bg1"/>
                </a:solidFill>
              </a:rPr>
              <a:t>According to McClelland's theory, regardless of our gender, culture or age we all have                      three motivating drivers:</a:t>
            </a:r>
          </a:p>
          <a:p>
            <a:pPr marL="0" indent="0" algn="ctr">
              <a:lnSpc>
                <a:spcPct val="100000"/>
              </a:lnSpc>
            </a:pPr>
            <a:endParaRPr lang="en-GB" sz="1800" dirty="0">
              <a:solidFill>
                <a:schemeClr val="bg1"/>
              </a:solidFill>
            </a:endParaRPr>
          </a:p>
        </p:txBody>
      </p:sp>
      <p:sp>
        <p:nvSpPr>
          <p:cNvPr id="4" name="TextBox 3">
            <a:extLst>
              <a:ext uri="{FF2B5EF4-FFF2-40B4-BE49-F238E27FC236}">
                <a16:creationId xmlns:a16="http://schemas.microsoft.com/office/drawing/2014/main" id="{7114ABB3-CBE2-414F-89C6-87213C4648B8}"/>
              </a:ext>
            </a:extLst>
          </p:cNvPr>
          <p:cNvSpPr txBox="1"/>
          <p:nvPr/>
        </p:nvSpPr>
        <p:spPr>
          <a:xfrm>
            <a:off x="396536" y="6512078"/>
            <a:ext cx="7353670" cy="400110"/>
          </a:xfrm>
          <a:prstGeom prst="rect">
            <a:avLst/>
          </a:prstGeom>
          <a:noFill/>
        </p:spPr>
        <p:txBody>
          <a:bodyPr wrap="square" rtlCol="0">
            <a:spAutoFit/>
          </a:bodyPr>
          <a:lstStyle/>
          <a:p>
            <a:r>
              <a:rPr lang="en-GB" sz="1000" b="1" u="sng" dirty="0">
                <a:solidFill>
                  <a:srgbClr val="09446A"/>
                </a:solidFill>
                <a:hlinkClick r:id="rId2">
                  <a:extLst>
                    <a:ext uri="{A12FA001-AC4F-418D-AE19-62706E023703}">
                      <ahyp:hlinkClr xmlns:ahyp="http://schemas.microsoft.com/office/drawing/2018/hyperlinkcolor" val="tx"/>
                    </a:ext>
                  </a:extLst>
                </a:hlinkClick>
              </a:rPr>
              <a:t>Source - </a:t>
            </a:r>
            <a:r>
              <a:rPr lang="en-GB" sz="1000" dirty="0">
                <a:solidFill>
                  <a:srgbClr val="09446A"/>
                </a:solidFill>
                <a:hlinkClick r:id="rId3">
                  <a:extLst>
                    <a:ext uri="{A12FA001-AC4F-418D-AE19-62706E023703}">
                      <ahyp:hlinkClr xmlns:ahyp="http://schemas.microsoft.com/office/drawing/2018/hyperlinkcolor" val="tx"/>
                    </a:ext>
                  </a:extLst>
                </a:hlinkClick>
              </a:rPr>
              <a:t>https://www.mindtools.com/pages/article/human-motivation-theory.htm#:~:text=McClelland's%20Human%20Motivation%20Theory%20states,solve%20problems%20and%20achieve%20goals</a:t>
            </a:r>
            <a:r>
              <a:rPr lang="en-GB" sz="1000" dirty="0">
                <a:solidFill>
                  <a:srgbClr val="09446A"/>
                </a:solidFill>
              </a:rPr>
              <a:t>. </a:t>
            </a:r>
          </a:p>
        </p:txBody>
      </p:sp>
      <p:graphicFrame>
        <p:nvGraphicFramePr>
          <p:cNvPr id="7" name="Table 7">
            <a:extLst>
              <a:ext uri="{FF2B5EF4-FFF2-40B4-BE49-F238E27FC236}">
                <a16:creationId xmlns:a16="http://schemas.microsoft.com/office/drawing/2014/main" id="{E2C076A8-CEFC-411E-BB16-768663E57FEA}"/>
              </a:ext>
            </a:extLst>
          </p:cNvPr>
          <p:cNvGraphicFramePr>
            <a:graphicFrameLocks noGrp="1"/>
          </p:cNvGraphicFramePr>
          <p:nvPr>
            <p:extLst>
              <p:ext uri="{D42A27DB-BD31-4B8C-83A1-F6EECF244321}">
                <p14:modId xmlns:p14="http://schemas.microsoft.com/office/powerpoint/2010/main" val="2575103724"/>
              </p:ext>
            </p:extLst>
          </p:nvPr>
        </p:nvGraphicFramePr>
        <p:xfrm>
          <a:off x="646344" y="1879803"/>
          <a:ext cx="10899311" cy="4348907"/>
        </p:xfrm>
        <a:graphic>
          <a:graphicData uri="http://schemas.openxmlformats.org/drawingml/2006/table">
            <a:tbl>
              <a:tblPr firstRow="1" bandRow="1">
                <a:tableStyleId>{5C22544A-7EE6-4342-B048-85BDC9FD1C3A}</a:tableStyleId>
              </a:tblPr>
              <a:tblGrid>
                <a:gridCol w="2060817">
                  <a:extLst>
                    <a:ext uri="{9D8B030D-6E8A-4147-A177-3AD203B41FA5}">
                      <a16:colId xmlns:a16="http://schemas.microsoft.com/office/drawing/2014/main" val="2273645396"/>
                    </a:ext>
                  </a:extLst>
                </a:gridCol>
                <a:gridCol w="8838494">
                  <a:extLst>
                    <a:ext uri="{9D8B030D-6E8A-4147-A177-3AD203B41FA5}">
                      <a16:colId xmlns:a16="http://schemas.microsoft.com/office/drawing/2014/main" val="2260294422"/>
                    </a:ext>
                  </a:extLst>
                </a:gridCol>
              </a:tblGrid>
              <a:tr h="490547">
                <a:tc>
                  <a:txBody>
                    <a:bodyPr/>
                    <a:lstStyle/>
                    <a:p>
                      <a:pPr algn="ctr"/>
                      <a:r>
                        <a:rPr lang="en-GB" sz="2400" dirty="0"/>
                        <a:t>Motivator</a:t>
                      </a:r>
                    </a:p>
                  </a:txBody>
                  <a:tcPr/>
                </a:tc>
                <a:tc>
                  <a:txBody>
                    <a:bodyPr/>
                    <a:lstStyle/>
                    <a:p>
                      <a:pPr algn="ctr"/>
                      <a:r>
                        <a:rPr lang="en-GB" sz="2400" dirty="0"/>
                        <a:t>Characteristics</a:t>
                      </a:r>
                    </a:p>
                  </a:txBody>
                  <a:tcPr/>
                </a:tc>
                <a:extLst>
                  <a:ext uri="{0D108BD9-81ED-4DB2-BD59-A6C34878D82A}">
                    <a16:rowId xmlns:a16="http://schemas.microsoft.com/office/drawing/2014/main" val="3597854277"/>
                  </a:ext>
                </a:extLst>
              </a:tr>
              <a:tr h="1366522">
                <a:tc>
                  <a:txBody>
                    <a:bodyPr/>
                    <a:lstStyle/>
                    <a:p>
                      <a:pPr algn="ctr"/>
                      <a:endParaRPr lang="en-GB" sz="2400" dirty="0">
                        <a:solidFill>
                          <a:srgbClr val="09446A"/>
                        </a:solidFill>
                      </a:endParaRPr>
                    </a:p>
                    <a:p>
                      <a:pPr algn="ctr"/>
                      <a:r>
                        <a:rPr lang="en-GB" sz="2400" dirty="0">
                          <a:solidFill>
                            <a:srgbClr val="09446A"/>
                          </a:solidFill>
                        </a:rPr>
                        <a:t>Achievement</a:t>
                      </a:r>
                    </a:p>
                  </a:txBody>
                  <a:tcPr/>
                </a:tc>
                <a:tc>
                  <a:txBody>
                    <a:bodyPr/>
                    <a:lstStyle/>
                    <a:p>
                      <a:pPr marL="285750" indent="-285750">
                        <a:buFontTx/>
                        <a:buChar char="-"/>
                      </a:pPr>
                      <a:r>
                        <a:rPr lang="en-GB" sz="2000" dirty="0">
                          <a:solidFill>
                            <a:srgbClr val="09446A"/>
                          </a:solidFill>
                        </a:rPr>
                        <a:t>Has a strong need to set and accomplish challenging goals</a:t>
                      </a:r>
                    </a:p>
                    <a:p>
                      <a:pPr marL="285750" indent="-285750">
                        <a:buFontTx/>
                        <a:buChar char="-"/>
                      </a:pPr>
                      <a:r>
                        <a:rPr lang="en-GB" sz="2000" dirty="0">
                          <a:solidFill>
                            <a:srgbClr val="09446A"/>
                          </a:solidFill>
                        </a:rPr>
                        <a:t>Takes calculated risks to accomplish their goals</a:t>
                      </a:r>
                    </a:p>
                    <a:p>
                      <a:pPr marL="285750" indent="-285750">
                        <a:buFontTx/>
                        <a:buChar char="-"/>
                      </a:pPr>
                      <a:r>
                        <a:rPr lang="en-GB" sz="2000" dirty="0">
                          <a:solidFill>
                            <a:srgbClr val="09446A"/>
                          </a:solidFill>
                        </a:rPr>
                        <a:t>Likes to receive regular feedback on their progress and achievements</a:t>
                      </a:r>
                    </a:p>
                    <a:p>
                      <a:pPr marL="285750" indent="-285750">
                        <a:buFontTx/>
                        <a:buChar char="-"/>
                      </a:pPr>
                      <a:r>
                        <a:rPr lang="en-GB" sz="2000" dirty="0">
                          <a:solidFill>
                            <a:srgbClr val="09446A"/>
                          </a:solidFill>
                        </a:rPr>
                        <a:t>Often likes to work alone</a:t>
                      </a:r>
                    </a:p>
                  </a:txBody>
                  <a:tcPr/>
                </a:tc>
                <a:extLst>
                  <a:ext uri="{0D108BD9-81ED-4DB2-BD59-A6C34878D82A}">
                    <a16:rowId xmlns:a16="http://schemas.microsoft.com/office/drawing/2014/main" val="2487230544"/>
                  </a:ext>
                </a:extLst>
              </a:tr>
              <a:tr h="1052425">
                <a:tc>
                  <a:txBody>
                    <a:bodyPr/>
                    <a:lstStyle/>
                    <a:p>
                      <a:pPr algn="ctr"/>
                      <a:endParaRPr lang="en-GB" sz="2400" dirty="0">
                        <a:solidFill>
                          <a:srgbClr val="09446A"/>
                        </a:solidFill>
                      </a:endParaRPr>
                    </a:p>
                    <a:p>
                      <a:pPr algn="ctr"/>
                      <a:r>
                        <a:rPr lang="en-GB" sz="2400" dirty="0">
                          <a:solidFill>
                            <a:srgbClr val="09446A"/>
                          </a:solidFill>
                        </a:rPr>
                        <a:t>Affiliation</a:t>
                      </a:r>
                    </a:p>
                  </a:txBody>
                  <a:tcPr/>
                </a:tc>
                <a:tc>
                  <a:txBody>
                    <a:bodyPr/>
                    <a:lstStyle/>
                    <a:p>
                      <a:pPr marL="285750" indent="-285750">
                        <a:buFontTx/>
                        <a:buChar char="-"/>
                      </a:pPr>
                      <a:r>
                        <a:rPr lang="en-GB" sz="2000" dirty="0">
                          <a:solidFill>
                            <a:srgbClr val="09446A"/>
                          </a:solidFill>
                        </a:rPr>
                        <a:t>Wants to belong to the group</a:t>
                      </a:r>
                    </a:p>
                    <a:p>
                      <a:pPr marL="285750" indent="-285750">
                        <a:buFontTx/>
                        <a:buChar char="-"/>
                      </a:pPr>
                      <a:r>
                        <a:rPr lang="en-GB" sz="2000" dirty="0">
                          <a:solidFill>
                            <a:srgbClr val="09446A"/>
                          </a:solidFill>
                        </a:rPr>
                        <a:t>Wants to be liked, and will often go along with whatever the rest of the group wants to do</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2000" dirty="0">
                          <a:solidFill>
                            <a:srgbClr val="09446A"/>
                          </a:solidFill>
                        </a:rPr>
                        <a:t>Favours collaboration over competition, and Doesn’t like high risk or uncertainty</a:t>
                      </a:r>
                    </a:p>
                  </a:txBody>
                  <a:tcPr/>
                </a:tc>
                <a:extLst>
                  <a:ext uri="{0D108BD9-81ED-4DB2-BD59-A6C34878D82A}">
                    <a16:rowId xmlns:a16="http://schemas.microsoft.com/office/drawing/2014/main" val="1408441453"/>
                  </a:ext>
                </a:extLst>
              </a:tr>
              <a:tr h="1181198">
                <a:tc>
                  <a:txBody>
                    <a:bodyPr/>
                    <a:lstStyle/>
                    <a:p>
                      <a:pPr algn="ctr"/>
                      <a:endParaRPr lang="en-GB" sz="2400" dirty="0">
                        <a:solidFill>
                          <a:srgbClr val="09446A"/>
                        </a:solidFill>
                      </a:endParaRPr>
                    </a:p>
                    <a:p>
                      <a:pPr algn="ctr"/>
                      <a:r>
                        <a:rPr lang="en-GB" sz="2400" dirty="0">
                          <a:solidFill>
                            <a:srgbClr val="09446A"/>
                          </a:solidFill>
                        </a:rPr>
                        <a:t>Power</a:t>
                      </a:r>
                    </a:p>
                  </a:txBody>
                  <a:tcPr/>
                </a:tc>
                <a:tc>
                  <a:txBody>
                    <a:bodyPr/>
                    <a:lstStyle/>
                    <a:p>
                      <a:pPr marL="285750" indent="-285750">
                        <a:buFontTx/>
                        <a:buChar char="-"/>
                      </a:pPr>
                      <a:r>
                        <a:rPr lang="en-GB" sz="2000" dirty="0">
                          <a:solidFill>
                            <a:srgbClr val="09446A"/>
                          </a:solidFill>
                        </a:rPr>
                        <a:t>Wants to control and influence others</a:t>
                      </a:r>
                    </a:p>
                    <a:p>
                      <a:pPr marL="285750" indent="-285750">
                        <a:buFontTx/>
                        <a:buChar char="-"/>
                      </a:pPr>
                      <a:r>
                        <a:rPr lang="en-GB" sz="2000" dirty="0">
                          <a:solidFill>
                            <a:srgbClr val="09446A"/>
                          </a:solidFill>
                        </a:rPr>
                        <a:t>Likes to win arguments</a:t>
                      </a:r>
                    </a:p>
                    <a:p>
                      <a:pPr marL="285750" indent="-285750">
                        <a:buFontTx/>
                        <a:buChar char="-"/>
                      </a:pPr>
                      <a:r>
                        <a:rPr lang="en-GB" sz="2000" dirty="0">
                          <a:solidFill>
                            <a:srgbClr val="09446A"/>
                          </a:solidFill>
                        </a:rPr>
                        <a:t>Enjoys competition, winning, status and recognition</a:t>
                      </a:r>
                    </a:p>
                  </a:txBody>
                  <a:tcPr/>
                </a:tc>
                <a:extLst>
                  <a:ext uri="{0D108BD9-81ED-4DB2-BD59-A6C34878D82A}">
                    <a16:rowId xmlns:a16="http://schemas.microsoft.com/office/drawing/2014/main" val="165884769"/>
                  </a:ext>
                </a:extLst>
              </a:tr>
            </a:tbl>
          </a:graphicData>
        </a:graphic>
      </p:graphicFrame>
    </p:spTree>
    <p:extLst>
      <p:ext uri="{BB962C8B-B14F-4D97-AF65-F5344CB8AC3E}">
        <p14:creationId xmlns:p14="http://schemas.microsoft.com/office/powerpoint/2010/main" val="3371366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50409F-D988-41BC-A909-246B0A58E1DF}"/>
              </a:ext>
            </a:extLst>
          </p:cNvPr>
          <p:cNvSpPr>
            <a:spLocks noGrp="1"/>
          </p:cNvSpPr>
          <p:nvPr>
            <p:ph type="body" sz="quarter" idx="13"/>
          </p:nvPr>
        </p:nvSpPr>
        <p:spPr>
          <a:xfrm>
            <a:off x="2923948" y="330349"/>
            <a:ext cx="7930517" cy="812501"/>
          </a:xfrm>
        </p:spPr>
        <p:txBody>
          <a:bodyPr>
            <a:normAutofit/>
          </a:bodyPr>
          <a:lstStyle/>
          <a:p>
            <a:pPr marL="0" indent="0"/>
            <a:r>
              <a:rPr lang="en-GB" sz="4500" b="1" dirty="0"/>
              <a:t>4.  McGregor’s</a:t>
            </a:r>
            <a:r>
              <a:rPr lang="hr-BA" sz="4500" b="1" dirty="0"/>
              <a:t> </a:t>
            </a:r>
            <a:r>
              <a:rPr lang="en-US" b="1" dirty="0">
                <a:solidFill>
                  <a:srgbClr val="93C23D"/>
                </a:solidFill>
              </a:rPr>
              <a:t>Theory X &amp; Y</a:t>
            </a:r>
          </a:p>
        </p:txBody>
      </p:sp>
      <p:sp>
        <p:nvSpPr>
          <p:cNvPr id="2" name="Text Placeholder 1">
            <a:extLst>
              <a:ext uri="{FF2B5EF4-FFF2-40B4-BE49-F238E27FC236}">
                <a16:creationId xmlns:a16="http://schemas.microsoft.com/office/drawing/2014/main" id="{441CA3B6-3F41-43DA-8686-F17B7C0E1E17}"/>
              </a:ext>
            </a:extLst>
          </p:cNvPr>
          <p:cNvSpPr>
            <a:spLocks noGrp="1"/>
          </p:cNvSpPr>
          <p:nvPr>
            <p:ph type="body" sz="quarter" idx="14"/>
          </p:nvPr>
        </p:nvSpPr>
        <p:spPr>
          <a:xfrm>
            <a:off x="537882" y="1010384"/>
            <a:ext cx="11100839" cy="704925"/>
          </a:xfrm>
        </p:spPr>
        <p:txBody>
          <a:bodyPr>
            <a:noAutofit/>
          </a:bodyPr>
          <a:lstStyle/>
          <a:p>
            <a:pPr marL="0" indent="0" algn="ctr">
              <a:lnSpc>
                <a:spcPct val="100000"/>
              </a:lnSpc>
            </a:pPr>
            <a:r>
              <a:rPr lang="hr-BA" dirty="0">
                <a:solidFill>
                  <a:schemeClr val="bg1"/>
                </a:solidFill>
              </a:rPr>
              <a:t>- p</a:t>
            </a:r>
            <a:r>
              <a:rPr lang="en-GB" dirty="0" err="1">
                <a:solidFill>
                  <a:schemeClr val="bg1"/>
                </a:solidFill>
              </a:rPr>
              <a:t>roposed</a:t>
            </a:r>
            <a:r>
              <a:rPr lang="en-GB" dirty="0">
                <a:solidFill>
                  <a:schemeClr val="bg1"/>
                </a:solidFill>
              </a:rPr>
              <a:t> two theories by which managers perceive and address employee motivation:</a:t>
            </a:r>
          </a:p>
          <a:p>
            <a:pPr marL="0" indent="0" algn="ctr">
              <a:lnSpc>
                <a:spcPct val="100000"/>
              </a:lnSpc>
            </a:pPr>
            <a:endParaRPr lang="en-GB" dirty="0">
              <a:solidFill>
                <a:schemeClr val="bg1"/>
              </a:solidFill>
            </a:endParaRPr>
          </a:p>
        </p:txBody>
      </p:sp>
      <p:sp>
        <p:nvSpPr>
          <p:cNvPr id="4" name="TextBox 3">
            <a:extLst>
              <a:ext uri="{FF2B5EF4-FFF2-40B4-BE49-F238E27FC236}">
                <a16:creationId xmlns:a16="http://schemas.microsoft.com/office/drawing/2014/main" id="{7114ABB3-CBE2-414F-89C6-87213C4648B8}"/>
              </a:ext>
            </a:extLst>
          </p:cNvPr>
          <p:cNvSpPr txBox="1"/>
          <p:nvPr/>
        </p:nvSpPr>
        <p:spPr>
          <a:xfrm>
            <a:off x="262352" y="6512078"/>
            <a:ext cx="7353670" cy="400110"/>
          </a:xfrm>
          <a:prstGeom prst="rect">
            <a:avLst/>
          </a:prstGeom>
          <a:noFill/>
        </p:spPr>
        <p:txBody>
          <a:bodyPr wrap="square" rtlCol="0">
            <a:spAutoFit/>
          </a:bodyPr>
          <a:lstStyle/>
          <a:p>
            <a:r>
              <a:rPr lang="en-GB" sz="1000" b="1" u="sng" dirty="0">
                <a:solidFill>
                  <a:srgbClr val="09446A"/>
                </a:solidFill>
                <a:hlinkClick r:id="rId3">
                  <a:extLst>
                    <a:ext uri="{A12FA001-AC4F-418D-AE19-62706E023703}">
                      <ahyp:hlinkClr xmlns:ahyp="http://schemas.microsoft.com/office/drawing/2018/hyperlinkcolor" val="tx"/>
                    </a:ext>
                  </a:extLst>
                </a:hlinkClick>
              </a:rPr>
              <a:t>Source - </a:t>
            </a:r>
            <a:r>
              <a:rPr lang="en-GB" sz="1000" dirty="0">
                <a:solidFill>
                  <a:srgbClr val="09446A"/>
                </a:solidFill>
                <a:hlinkClick r:id="rId4">
                  <a:extLst>
                    <a:ext uri="{A12FA001-AC4F-418D-AE19-62706E023703}">
                      <ahyp:hlinkClr xmlns:ahyp="http://schemas.microsoft.com/office/drawing/2018/hyperlinkcolor" val="tx"/>
                    </a:ext>
                  </a:extLst>
                </a:hlinkClick>
              </a:rPr>
              <a:t>https://courses.lumenlearning.com/wmintrobusiness/chapter/reading-douglas-mcgregors-theory-x-and-theory-y-2/#:~:text=According%20to%20McGregor%2C%20Theory%20X,and%20prefer%20to%20be%20directed</a:t>
            </a:r>
            <a:r>
              <a:rPr lang="en-GB" sz="1000" dirty="0">
                <a:solidFill>
                  <a:srgbClr val="09446A"/>
                </a:solidFill>
              </a:rPr>
              <a:t>. </a:t>
            </a:r>
          </a:p>
        </p:txBody>
      </p:sp>
      <p:graphicFrame>
        <p:nvGraphicFramePr>
          <p:cNvPr id="5" name="Table 5">
            <a:extLst>
              <a:ext uri="{FF2B5EF4-FFF2-40B4-BE49-F238E27FC236}">
                <a16:creationId xmlns:a16="http://schemas.microsoft.com/office/drawing/2014/main" id="{4916E4F6-D434-4E82-BE3B-8DC93B61BE9F}"/>
              </a:ext>
            </a:extLst>
          </p:cNvPr>
          <p:cNvGraphicFramePr>
            <a:graphicFrameLocks noGrp="1"/>
          </p:cNvGraphicFramePr>
          <p:nvPr>
            <p:extLst>
              <p:ext uri="{D42A27DB-BD31-4B8C-83A1-F6EECF244321}">
                <p14:modId xmlns:p14="http://schemas.microsoft.com/office/powerpoint/2010/main" val="621323624"/>
              </p:ext>
            </p:extLst>
          </p:nvPr>
        </p:nvGraphicFramePr>
        <p:xfrm>
          <a:off x="262352" y="1601248"/>
          <a:ext cx="11581818" cy="4849801"/>
        </p:xfrm>
        <a:graphic>
          <a:graphicData uri="http://schemas.openxmlformats.org/drawingml/2006/table">
            <a:tbl>
              <a:tblPr firstRow="1" bandRow="1">
                <a:tableStyleId>{5C22544A-7EE6-4342-B048-85BDC9FD1C3A}</a:tableStyleId>
              </a:tblPr>
              <a:tblGrid>
                <a:gridCol w="5790909">
                  <a:extLst>
                    <a:ext uri="{9D8B030D-6E8A-4147-A177-3AD203B41FA5}">
                      <a16:colId xmlns:a16="http://schemas.microsoft.com/office/drawing/2014/main" val="465168872"/>
                    </a:ext>
                  </a:extLst>
                </a:gridCol>
                <a:gridCol w="5790909">
                  <a:extLst>
                    <a:ext uri="{9D8B030D-6E8A-4147-A177-3AD203B41FA5}">
                      <a16:colId xmlns:a16="http://schemas.microsoft.com/office/drawing/2014/main" val="914073048"/>
                    </a:ext>
                  </a:extLst>
                </a:gridCol>
              </a:tblGrid>
              <a:tr h="491161">
                <a:tc>
                  <a:txBody>
                    <a:bodyPr/>
                    <a:lstStyle/>
                    <a:p>
                      <a:pPr algn="ctr"/>
                      <a:r>
                        <a:rPr lang="en-GB" sz="2200" dirty="0"/>
                        <a:t>X Theory</a:t>
                      </a:r>
                    </a:p>
                  </a:txBody>
                  <a:tcPr/>
                </a:tc>
                <a:tc>
                  <a:txBody>
                    <a:bodyPr/>
                    <a:lstStyle/>
                    <a:p>
                      <a:pPr algn="ctr"/>
                      <a:r>
                        <a:rPr lang="en-GB" sz="2200" dirty="0"/>
                        <a:t>Y Theory</a:t>
                      </a:r>
                    </a:p>
                  </a:txBody>
                  <a:tcPr/>
                </a:tc>
                <a:extLst>
                  <a:ext uri="{0D108BD9-81ED-4DB2-BD59-A6C34878D82A}">
                    <a16:rowId xmlns:a16="http://schemas.microsoft.com/office/drawing/2014/main" val="3623451738"/>
                  </a:ext>
                </a:extLst>
              </a:tr>
              <a:tr h="4233086">
                <a:tc>
                  <a:txBody>
                    <a:bodyPr/>
                    <a:lstStyle/>
                    <a:p>
                      <a:pPr marL="342900" indent="-342900">
                        <a:buFont typeface="Arial" panose="020B0604020202020204" pitchFamily="34" charset="0"/>
                        <a:buChar char="•"/>
                      </a:pPr>
                      <a:r>
                        <a:rPr lang="en-GB" sz="2000" dirty="0">
                          <a:solidFill>
                            <a:srgbClr val="09446A"/>
                          </a:solidFill>
                        </a:rPr>
                        <a:t>Work is inherently distasteful to most people, and they will attempt to avoid work whenever possible.</a:t>
                      </a:r>
                    </a:p>
                    <a:p>
                      <a:pPr marL="342900" indent="-342900">
                        <a:buFont typeface="Arial" panose="020B0604020202020204" pitchFamily="34" charset="0"/>
                        <a:buChar char="•"/>
                      </a:pPr>
                      <a:r>
                        <a:rPr lang="en-GB" sz="2000" dirty="0">
                          <a:solidFill>
                            <a:srgbClr val="09446A"/>
                          </a:solidFill>
                        </a:rPr>
                        <a:t>Most people are not ambitious, have little desire for responsibility, and prefer to be directed.</a:t>
                      </a:r>
                    </a:p>
                    <a:p>
                      <a:pPr marL="342900" indent="-342900">
                        <a:buFont typeface="Arial" panose="020B0604020202020204" pitchFamily="34" charset="0"/>
                        <a:buChar char="•"/>
                      </a:pPr>
                      <a:r>
                        <a:rPr lang="en-GB" sz="2000" dirty="0">
                          <a:solidFill>
                            <a:srgbClr val="09446A"/>
                          </a:solidFill>
                        </a:rPr>
                        <a:t>Most people have little aptitude for creativity in solving organizational problems.</a:t>
                      </a:r>
                    </a:p>
                    <a:p>
                      <a:pPr marL="342900" indent="-342900">
                        <a:buFont typeface="Arial" panose="020B0604020202020204" pitchFamily="34" charset="0"/>
                        <a:buChar char="•"/>
                      </a:pPr>
                      <a:r>
                        <a:rPr lang="en-GB" sz="2000" dirty="0">
                          <a:solidFill>
                            <a:srgbClr val="09446A"/>
                          </a:solidFill>
                        </a:rPr>
                        <a:t>Motivation occurs only at the physiological and security levels of Maslow’s hierarchy of needs.</a:t>
                      </a:r>
                    </a:p>
                    <a:p>
                      <a:pPr marL="342900" indent="-342900">
                        <a:buFont typeface="Arial" panose="020B0604020202020204" pitchFamily="34" charset="0"/>
                        <a:buChar char="•"/>
                      </a:pPr>
                      <a:r>
                        <a:rPr lang="en-GB" sz="2000" dirty="0">
                          <a:solidFill>
                            <a:srgbClr val="09446A"/>
                          </a:solidFill>
                        </a:rPr>
                        <a:t>Most people are self-centred. As a result, they must be closely controlled and often coerced to achieve organizational objectives.</a:t>
                      </a:r>
                    </a:p>
                    <a:p>
                      <a:pPr marL="342900" indent="-342900">
                        <a:buFont typeface="Arial" panose="020B0604020202020204" pitchFamily="34" charset="0"/>
                        <a:buChar char="•"/>
                      </a:pPr>
                      <a:r>
                        <a:rPr lang="en-GB" sz="2000" dirty="0">
                          <a:solidFill>
                            <a:srgbClr val="09446A"/>
                          </a:solidFill>
                        </a:rPr>
                        <a:t>Most people resist change and are gullible and unintelligent.</a:t>
                      </a:r>
                    </a:p>
                  </a:txBody>
                  <a:tcPr/>
                </a:tc>
                <a:tc>
                  <a:txBody>
                    <a:bodyPr/>
                    <a:lstStyle/>
                    <a:p>
                      <a:pPr marL="342900" indent="-342900">
                        <a:buFont typeface="Arial" panose="020B0604020202020204" pitchFamily="34" charset="0"/>
                        <a:buChar char="•"/>
                      </a:pPr>
                      <a:r>
                        <a:rPr lang="en-GB" sz="2000" dirty="0">
                          <a:solidFill>
                            <a:srgbClr val="09446A"/>
                          </a:solidFill>
                        </a:rPr>
                        <a:t>Work can be as natural as play if the conditions are favourable.</a:t>
                      </a:r>
                    </a:p>
                    <a:p>
                      <a:pPr marL="342900" indent="-342900">
                        <a:buFont typeface="Arial" panose="020B0604020202020204" pitchFamily="34" charset="0"/>
                        <a:buChar char="•"/>
                      </a:pPr>
                      <a:r>
                        <a:rPr lang="en-GB" sz="2000" dirty="0">
                          <a:solidFill>
                            <a:srgbClr val="09446A"/>
                          </a:solidFill>
                        </a:rPr>
                        <a:t>People will be self-directed and creative to meet their work and organizational objectives if they are committed to them.</a:t>
                      </a:r>
                    </a:p>
                    <a:p>
                      <a:pPr marL="342900" indent="-342900">
                        <a:buFont typeface="Arial" panose="020B0604020202020204" pitchFamily="34" charset="0"/>
                        <a:buChar char="•"/>
                      </a:pPr>
                      <a:r>
                        <a:rPr lang="en-GB" sz="2000" dirty="0">
                          <a:solidFill>
                            <a:srgbClr val="09446A"/>
                          </a:solidFill>
                        </a:rPr>
                        <a:t>People will be committed to their quality and productivity objectives if rewards are in place that address higher needs such as self-fulfilment.</a:t>
                      </a:r>
                    </a:p>
                    <a:p>
                      <a:pPr marL="342900" indent="-342900">
                        <a:buFont typeface="Arial" panose="020B0604020202020204" pitchFamily="34" charset="0"/>
                        <a:buChar char="•"/>
                      </a:pPr>
                      <a:r>
                        <a:rPr lang="en-GB" sz="2000" dirty="0">
                          <a:solidFill>
                            <a:srgbClr val="09446A"/>
                          </a:solidFill>
                        </a:rPr>
                        <a:t>The capacity for creativity spreads throughout organizations.</a:t>
                      </a:r>
                    </a:p>
                    <a:p>
                      <a:pPr marL="342900" indent="-342900">
                        <a:buFont typeface="Arial" panose="020B0604020202020204" pitchFamily="34" charset="0"/>
                        <a:buChar char="•"/>
                      </a:pPr>
                      <a:r>
                        <a:rPr lang="en-GB" sz="2000" dirty="0">
                          <a:solidFill>
                            <a:srgbClr val="09446A"/>
                          </a:solidFill>
                        </a:rPr>
                        <a:t>Most people can handle responsibility because creativity and ingenuity are common in the population.</a:t>
                      </a:r>
                    </a:p>
                    <a:p>
                      <a:pPr marL="342900" indent="-342900">
                        <a:buFont typeface="Arial" panose="020B0604020202020204" pitchFamily="34" charset="0"/>
                        <a:buChar char="•"/>
                      </a:pPr>
                      <a:r>
                        <a:rPr lang="en-GB" sz="2000" dirty="0">
                          <a:solidFill>
                            <a:srgbClr val="09446A"/>
                          </a:solidFill>
                        </a:rPr>
                        <a:t>People will seek responsibility.</a:t>
                      </a:r>
                    </a:p>
                  </a:txBody>
                  <a:tcPr/>
                </a:tc>
                <a:extLst>
                  <a:ext uri="{0D108BD9-81ED-4DB2-BD59-A6C34878D82A}">
                    <a16:rowId xmlns:a16="http://schemas.microsoft.com/office/drawing/2014/main" val="686297340"/>
                  </a:ext>
                </a:extLst>
              </a:tr>
            </a:tbl>
          </a:graphicData>
        </a:graphic>
      </p:graphicFrame>
    </p:spTree>
    <p:extLst>
      <p:ext uri="{BB962C8B-B14F-4D97-AF65-F5344CB8AC3E}">
        <p14:creationId xmlns:p14="http://schemas.microsoft.com/office/powerpoint/2010/main" val="3803516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50409F-D988-41BC-A909-246B0A58E1DF}"/>
              </a:ext>
            </a:extLst>
          </p:cNvPr>
          <p:cNvSpPr>
            <a:spLocks noGrp="1"/>
          </p:cNvSpPr>
          <p:nvPr>
            <p:ph type="body" sz="quarter" idx="13"/>
          </p:nvPr>
        </p:nvSpPr>
        <p:spPr>
          <a:xfrm>
            <a:off x="1076739" y="320257"/>
            <a:ext cx="9607303" cy="1296386"/>
          </a:xfrm>
        </p:spPr>
        <p:txBody>
          <a:bodyPr>
            <a:normAutofit/>
          </a:bodyPr>
          <a:lstStyle/>
          <a:p>
            <a:pPr marL="0" indent="0"/>
            <a:r>
              <a:rPr lang="en-GB" sz="4500" dirty="0"/>
              <a:t>5.  Herzberg’s</a:t>
            </a:r>
            <a:r>
              <a:rPr lang="hr-BA" sz="4500" dirty="0"/>
              <a:t> </a:t>
            </a:r>
            <a:r>
              <a:rPr lang="en-US" b="1" dirty="0">
                <a:solidFill>
                  <a:srgbClr val="93C23D"/>
                </a:solidFill>
              </a:rPr>
              <a:t>Two Factor theory</a:t>
            </a:r>
          </a:p>
        </p:txBody>
      </p:sp>
      <p:sp>
        <p:nvSpPr>
          <p:cNvPr id="2" name="Text Placeholder 1">
            <a:extLst>
              <a:ext uri="{FF2B5EF4-FFF2-40B4-BE49-F238E27FC236}">
                <a16:creationId xmlns:a16="http://schemas.microsoft.com/office/drawing/2014/main" id="{441CA3B6-3F41-43DA-8686-F17B7C0E1E17}"/>
              </a:ext>
            </a:extLst>
          </p:cNvPr>
          <p:cNvSpPr>
            <a:spLocks noGrp="1"/>
          </p:cNvSpPr>
          <p:nvPr>
            <p:ph type="body" sz="quarter" idx="14"/>
          </p:nvPr>
        </p:nvSpPr>
        <p:spPr>
          <a:xfrm>
            <a:off x="783175" y="987596"/>
            <a:ext cx="11615969" cy="400110"/>
          </a:xfrm>
        </p:spPr>
        <p:txBody>
          <a:bodyPr>
            <a:noAutofit/>
          </a:bodyPr>
          <a:lstStyle/>
          <a:p>
            <a:pPr marL="0" indent="0" algn="just">
              <a:lnSpc>
                <a:spcPct val="100000"/>
              </a:lnSpc>
            </a:pPr>
            <a:r>
              <a:rPr lang="en-GB" sz="2000" b="1" dirty="0">
                <a:solidFill>
                  <a:schemeClr val="bg1"/>
                </a:solidFill>
              </a:rPr>
              <a:t>Herzberg’s puts forward two factors to motivate employees: Job Satisfaction and Job Dissatisfaction</a:t>
            </a:r>
          </a:p>
          <a:p>
            <a:pPr marL="0" indent="0" algn="just">
              <a:lnSpc>
                <a:spcPct val="100000"/>
              </a:lnSpc>
            </a:pPr>
            <a:endParaRPr lang="en-GB" sz="1600" dirty="0">
              <a:solidFill>
                <a:schemeClr val="bg1"/>
              </a:solidFill>
            </a:endParaRPr>
          </a:p>
        </p:txBody>
      </p:sp>
      <p:graphicFrame>
        <p:nvGraphicFramePr>
          <p:cNvPr id="5" name="Table 5">
            <a:extLst>
              <a:ext uri="{FF2B5EF4-FFF2-40B4-BE49-F238E27FC236}">
                <a16:creationId xmlns:a16="http://schemas.microsoft.com/office/drawing/2014/main" id="{29393FD2-1E9F-483A-AE15-8D3F73299621}"/>
              </a:ext>
            </a:extLst>
          </p:cNvPr>
          <p:cNvGraphicFramePr>
            <a:graphicFrameLocks noGrp="1"/>
          </p:cNvGraphicFramePr>
          <p:nvPr>
            <p:extLst>
              <p:ext uri="{D42A27DB-BD31-4B8C-83A1-F6EECF244321}">
                <p14:modId xmlns:p14="http://schemas.microsoft.com/office/powerpoint/2010/main" val="4221859662"/>
              </p:ext>
            </p:extLst>
          </p:nvPr>
        </p:nvGraphicFramePr>
        <p:xfrm>
          <a:off x="783175" y="1541935"/>
          <a:ext cx="10332086" cy="5181600"/>
        </p:xfrm>
        <a:graphic>
          <a:graphicData uri="http://schemas.openxmlformats.org/drawingml/2006/table">
            <a:tbl>
              <a:tblPr firstRow="1" bandRow="1">
                <a:tableStyleId>{5C22544A-7EE6-4342-B048-85BDC9FD1C3A}</a:tableStyleId>
              </a:tblPr>
              <a:tblGrid>
                <a:gridCol w="5166043">
                  <a:extLst>
                    <a:ext uri="{9D8B030D-6E8A-4147-A177-3AD203B41FA5}">
                      <a16:colId xmlns:a16="http://schemas.microsoft.com/office/drawing/2014/main" val="3603242256"/>
                    </a:ext>
                  </a:extLst>
                </a:gridCol>
                <a:gridCol w="5166043">
                  <a:extLst>
                    <a:ext uri="{9D8B030D-6E8A-4147-A177-3AD203B41FA5}">
                      <a16:colId xmlns:a16="http://schemas.microsoft.com/office/drawing/2014/main" val="4227397129"/>
                    </a:ext>
                  </a:extLst>
                </a:gridCol>
              </a:tblGrid>
              <a:tr h="486214">
                <a:tc>
                  <a:txBody>
                    <a:bodyPr/>
                    <a:lstStyle/>
                    <a:p>
                      <a:pPr algn="ctr"/>
                      <a:r>
                        <a:rPr lang="hr-BA" sz="2800" dirty="0"/>
                        <a:t>Dissatisfiers</a:t>
                      </a:r>
                      <a:endParaRPr lang="en-GB" sz="2800" dirty="0"/>
                    </a:p>
                  </a:txBody>
                  <a:tcPr/>
                </a:tc>
                <a:tc>
                  <a:txBody>
                    <a:bodyPr/>
                    <a:lstStyle/>
                    <a:p>
                      <a:pPr algn="ctr"/>
                      <a:r>
                        <a:rPr lang="en-GB" sz="2800" dirty="0"/>
                        <a:t>Motivator</a:t>
                      </a:r>
                      <a:r>
                        <a:rPr lang="hr-BA" sz="2800" dirty="0"/>
                        <a:t>s</a:t>
                      </a:r>
                      <a:endParaRPr lang="en-GB" sz="2800" dirty="0"/>
                    </a:p>
                  </a:txBody>
                  <a:tcPr/>
                </a:tc>
                <a:extLst>
                  <a:ext uri="{0D108BD9-81ED-4DB2-BD59-A6C34878D82A}">
                    <a16:rowId xmlns:a16="http://schemas.microsoft.com/office/drawing/2014/main" val="2154309312"/>
                  </a:ext>
                </a:extLst>
              </a:tr>
              <a:tr h="2805081">
                <a:tc>
                  <a:txBody>
                    <a:bodyPr/>
                    <a:lstStyle/>
                    <a:p>
                      <a:pPr marL="342900" indent="-342900" algn="l">
                        <a:buFont typeface="Arial" panose="020B0604020202020204" pitchFamily="34" charset="0"/>
                        <a:buChar char="•"/>
                      </a:pPr>
                      <a:r>
                        <a:rPr lang="en-GB" sz="2400" dirty="0">
                          <a:solidFill>
                            <a:srgbClr val="09446A"/>
                          </a:solidFill>
                        </a:rPr>
                        <a:t>Salaries, wages &amp; other benefits</a:t>
                      </a:r>
                    </a:p>
                    <a:p>
                      <a:pPr marL="342900" indent="-342900" algn="l">
                        <a:buFont typeface="Arial" panose="020B0604020202020204" pitchFamily="34" charset="0"/>
                        <a:buChar char="•"/>
                      </a:pPr>
                      <a:r>
                        <a:rPr lang="en-GB" sz="2400" dirty="0">
                          <a:solidFill>
                            <a:srgbClr val="09446A"/>
                          </a:solidFill>
                        </a:rPr>
                        <a:t>Company Policy &amp; Admin</a:t>
                      </a:r>
                    </a:p>
                    <a:p>
                      <a:pPr marL="342900" indent="-342900" algn="l">
                        <a:buFont typeface="Arial" panose="020B0604020202020204" pitchFamily="34" charset="0"/>
                        <a:buChar char="•"/>
                      </a:pPr>
                      <a:r>
                        <a:rPr lang="en-GB" sz="2400" dirty="0">
                          <a:solidFill>
                            <a:srgbClr val="09446A"/>
                          </a:solidFill>
                        </a:rPr>
                        <a:t>Good Inter-personal Relationships</a:t>
                      </a:r>
                    </a:p>
                    <a:p>
                      <a:pPr marL="342900" indent="-342900" algn="l">
                        <a:buFont typeface="Arial" panose="020B0604020202020204" pitchFamily="34" charset="0"/>
                        <a:buChar char="•"/>
                      </a:pPr>
                      <a:r>
                        <a:rPr lang="en-GB" sz="2400" dirty="0">
                          <a:solidFill>
                            <a:srgbClr val="09446A"/>
                          </a:solidFill>
                        </a:rPr>
                        <a:t>Quality of Supervision</a:t>
                      </a:r>
                    </a:p>
                    <a:p>
                      <a:pPr marL="342900" indent="-342900" algn="l">
                        <a:buFont typeface="Arial" panose="020B0604020202020204" pitchFamily="34" charset="0"/>
                        <a:buChar char="•"/>
                      </a:pPr>
                      <a:r>
                        <a:rPr lang="en-GB" sz="2400" dirty="0">
                          <a:solidFill>
                            <a:srgbClr val="09446A"/>
                          </a:solidFill>
                        </a:rPr>
                        <a:t>Job Security</a:t>
                      </a:r>
                    </a:p>
                    <a:p>
                      <a:pPr marL="342900" indent="-342900" algn="l">
                        <a:buFont typeface="Arial" panose="020B0604020202020204" pitchFamily="34" charset="0"/>
                        <a:buChar char="•"/>
                      </a:pPr>
                      <a:r>
                        <a:rPr lang="en-GB" sz="2400" dirty="0">
                          <a:solidFill>
                            <a:srgbClr val="09446A"/>
                          </a:solidFill>
                        </a:rPr>
                        <a:t>Working Conditions</a:t>
                      </a:r>
                    </a:p>
                    <a:p>
                      <a:pPr marL="342900" indent="-342900" algn="l">
                        <a:buFont typeface="Arial" panose="020B0604020202020204" pitchFamily="34" charset="0"/>
                        <a:buChar char="•"/>
                      </a:pPr>
                      <a:r>
                        <a:rPr lang="en-GB" sz="2400" dirty="0">
                          <a:solidFill>
                            <a:srgbClr val="09446A"/>
                          </a:solidFill>
                        </a:rPr>
                        <a:t>Work/Life Balance</a:t>
                      </a:r>
                    </a:p>
                    <a:p>
                      <a:pPr algn="l"/>
                      <a:endParaRPr lang="en-GB" sz="2400" dirty="0"/>
                    </a:p>
                  </a:txBody>
                  <a:tcPr/>
                </a:tc>
                <a:tc>
                  <a:txBody>
                    <a:bodyPr/>
                    <a:lstStyle/>
                    <a:p>
                      <a:pPr marL="342900" indent="-342900" algn="l">
                        <a:buFont typeface="Arial" panose="020B0604020202020204" pitchFamily="34" charset="0"/>
                        <a:buChar char="•"/>
                      </a:pPr>
                      <a:r>
                        <a:rPr lang="en-GB" sz="2400" dirty="0">
                          <a:solidFill>
                            <a:srgbClr val="09446A"/>
                          </a:solidFill>
                        </a:rPr>
                        <a:t>Sense of Personal Achievement</a:t>
                      </a:r>
                    </a:p>
                    <a:p>
                      <a:pPr marL="342900" indent="-342900" algn="l">
                        <a:buFont typeface="Arial" panose="020B0604020202020204" pitchFamily="34" charset="0"/>
                        <a:buChar char="•"/>
                      </a:pPr>
                      <a:r>
                        <a:rPr lang="en-GB" sz="2400" dirty="0">
                          <a:solidFill>
                            <a:srgbClr val="09446A"/>
                          </a:solidFill>
                        </a:rPr>
                        <a:t>Status</a:t>
                      </a:r>
                    </a:p>
                    <a:p>
                      <a:pPr marL="342900" indent="-342900" algn="l">
                        <a:buFont typeface="Arial" panose="020B0604020202020204" pitchFamily="34" charset="0"/>
                        <a:buChar char="•"/>
                      </a:pPr>
                      <a:r>
                        <a:rPr lang="en-GB" sz="2400" dirty="0">
                          <a:solidFill>
                            <a:srgbClr val="09446A"/>
                          </a:solidFill>
                        </a:rPr>
                        <a:t>Recognition</a:t>
                      </a:r>
                    </a:p>
                    <a:p>
                      <a:pPr marL="342900" indent="-342900" algn="l">
                        <a:buFont typeface="Arial" panose="020B0604020202020204" pitchFamily="34" charset="0"/>
                        <a:buChar char="•"/>
                      </a:pPr>
                      <a:r>
                        <a:rPr lang="en-GB" sz="2400" dirty="0">
                          <a:solidFill>
                            <a:srgbClr val="09446A"/>
                          </a:solidFill>
                        </a:rPr>
                        <a:t>Challenging/stimulating Work</a:t>
                      </a:r>
                    </a:p>
                    <a:p>
                      <a:pPr marL="342900" indent="-342900" algn="l">
                        <a:buFont typeface="Arial" panose="020B0604020202020204" pitchFamily="34" charset="0"/>
                        <a:buChar char="•"/>
                      </a:pPr>
                      <a:r>
                        <a:rPr lang="en-GB" sz="2400" dirty="0">
                          <a:solidFill>
                            <a:srgbClr val="09446A"/>
                          </a:solidFill>
                        </a:rPr>
                        <a:t>Responsibility</a:t>
                      </a:r>
                    </a:p>
                    <a:p>
                      <a:pPr marL="342900" indent="-342900" algn="l">
                        <a:buFont typeface="Arial" panose="020B0604020202020204" pitchFamily="34" charset="0"/>
                        <a:buChar char="•"/>
                      </a:pPr>
                      <a:r>
                        <a:rPr lang="en-GB" sz="2400" dirty="0">
                          <a:solidFill>
                            <a:srgbClr val="09446A"/>
                          </a:solidFill>
                        </a:rPr>
                        <a:t>Opportunity for Advancement</a:t>
                      </a:r>
                    </a:p>
                    <a:p>
                      <a:pPr marL="342900" indent="-342900" algn="l">
                        <a:buFont typeface="Arial" panose="020B0604020202020204" pitchFamily="34" charset="0"/>
                        <a:buChar char="•"/>
                      </a:pPr>
                      <a:r>
                        <a:rPr lang="en-GB" sz="2400" dirty="0">
                          <a:solidFill>
                            <a:srgbClr val="09446A"/>
                          </a:solidFill>
                        </a:rPr>
                        <a:t>Promotion &amp; Growth</a:t>
                      </a:r>
                    </a:p>
                  </a:txBody>
                  <a:tcPr/>
                </a:tc>
                <a:extLst>
                  <a:ext uri="{0D108BD9-81ED-4DB2-BD59-A6C34878D82A}">
                    <a16:rowId xmlns:a16="http://schemas.microsoft.com/office/drawing/2014/main" val="1680358695"/>
                  </a:ext>
                </a:extLst>
              </a:tr>
              <a:tr h="448813">
                <a:tc>
                  <a:txBody>
                    <a:bodyPr/>
                    <a:lstStyle/>
                    <a:p>
                      <a:pPr algn="ctr"/>
                      <a:r>
                        <a:rPr lang="en-GB" sz="2400" dirty="0">
                          <a:solidFill>
                            <a:srgbClr val="09446A"/>
                          </a:solidFill>
                        </a:rPr>
                        <a:t>When in place, these factors result in: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9446A"/>
                          </a:solidFill>
                        </a:rPr>
                        <a:t>When in place, these factors result in:</a:t>
                      </a:r>
                    </a:p>
                  </a:txBody>
                  <a:tcPr/>
                </a:tc>
                <a:extLst>
                  <a:ext uri="{0D108BD9-81ED-4DB2-BD59-A6C34878D82A}">
                    <a16:rowId xmlns:a16="http://schemas.microsoft.com/office/drawing/2014/main" val="2357999102"/>
                  </a:ext>
                </a:extLst>
              </a:tr>
              <a:tr h="1139735">
                <a:tc>
                  <a:txBody>
                    <a:bodyPr/>
                    <a:lstStyle/>
                    <a:p>
                      <a:pPr marL="285750" indent="-285750" algn="ctr">
                        <a:buFont typeface="Wingdings" panose="05000000000000000000" pitchFamily="2" charset="2"/>
                        <a:buChar char="ü"/>
                      </a:pPr>
                      <a:r>
                        <a:rPr lang="en-GB" sz="2400" dirty="0">
                          <a:solidFill>
                            <a:srgbClr val="80318E"/>
                          </a:solidFill>
                        </a:rPr>
                        <a:t>General Satisfaction</a:t>
                      </a:r>
                    </a:p>
                    <a:p>
                      <a:pPr marL="285750" indent="-285750" algn="ctr">
                        <a:buFont typeface="Wingdings" panose="05000000000000000000" pitchFamily="2" charset="2"/>
                        <a:buChar char="ü"/>
                      </a:pPr>
                      <a:r>
                        <a:rPr lang="en-GB" sz="2400" dirty="0">
                          <a:solidFill>
                            <a:srgbClr val="80318E"/>
                          </a:solidFill>
                        </a:rPr>
                        <a:t>Prevention of Dissatisfaction</a:t>
                      </a:r>
                    </a:p>
                  </a:txBody>
                  <a:tcPr/>
                </a:tc>
                <a:tc>
                  <a:txBody>
                    <a:bodyPr/>
                    <a:lstStyle/>
                    <a:p>
                      <a:pPr marL="285750" indent="-285750" algn="ctr">
                        <a:buFont typeface="Wingdings" panose="05000000000000000000" pitchFamily="2" charset="2"/>
                        <a:buChar char="ü"/>
                      </a:pPr>
                      <a:r>
                        <a:rPr lang="en-GB" sz="2400" dirty="0">
                          <a:solidFill>
                            <a:srgbClr val="80318E"/>
                          </a:solidFill>
                        </a:rPr>
                        <a:t>High Motivation</a:t>
                      </a:r>
                    </a:p>
                    <a:p>
                      <a:pPr marL="285750" indent="-285750" algn="ctr">
                        <a:buFont typeface="Wingdings" panose="05000000000000000000" pitchFamily="2" charset="2"/>
                        <a:buChar char="ü"/>
                      </a:pPr>
                      <a:r>
                        <a:rPr lang="en-GB" sz="2400" dirty="0">
                          <a:solidFill>
                            <a:srgbClr val="80318E"/>
                          </a:solidFill>
                        </a:rPr>
                        <a:t>High Satisfaction</a:t>
                      </a:r>
                    </a:p>
                    <a:p>
                      <a:pPr marL="285750" indent="-285750" algn="ctr">
                        <a:buFont typeface="Wingdings" panose="05000000000000000000" pitchFamily="2" charset="2"/>
                        <a:buChar char="ü"/>
                      </a:pPr>
                      <a:r>
                        <a:rPr lang="en-GB" sz="2400" dirty="0">
                          <a:solidFill>
                            <a:srgbClr val="80318E"/>
                          </a:solidFill>
                        </a:rPr>
                        <a:t>Strong Communication</a:t>
                      </a:r>
                    </a:p>
                  </a:txBody>
                  <a:tcPr/>
                </a:tc>
                <a:extLst>
                  <a:ext uri="{0D108BD9-81ED-4DB2-BD59-A6C34878D82A}">
                    <a16:rowId xmlns:a16="http://schemas.microsoft.com/office/drawing/2014/main" val="4102352096"/>
                  </a:ext>
                </a:extLst>
              </a:tr>
            </a:tbl>
          </a:graphicData>
        </a:graphic>
      </p:graphicFrame>
    </p:spTree>
    <p:extLst>
      <p:ext uri="{BB962C8B-B14F-4D97-AF65-F5344CB8AC3E}">
        <p14:creationId xmlns:p14="http://schemas.microsoft.com/office/powerpoint/2010/main" val="3288330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944">
            <a:extLst>
              <a:ext uri="{FF2B5EF4-FFF2-40B4-BE49-F238E27FC236}">
                <a16:creationId xmlns:a16="http://schemas.microsoft.com/office/drawing/2014/main" id="{69B5FCBB-9F36-CE4A-A11D-3641597DE4DD}"/>
              </a:ext>
            </a:extLst>
          </p:cNvPr>
          <p:cNvSpPr/>
          <p:nvPr/>
        </p:nvSpPr>
        <p:spPr>
          <a:xfrm>
            <a:off x="8169101" y="1244999"/>
            <a:ext cx="482219" cy="482219"/>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 name="Text Placeholder 5">
            <a:extLst>
              <a:ext uri="{FF2B5EF4-FFF2-40B4-BE49-F238E27FC236}">
                <a16:creationId xmlns:a16="http://schemas.microsoft.com/office/drawing/2014/main" id="{72D33046-B132-3C42-9CB7-CB725C93CA34}"/>
              </a:ext>
            </a:extLst>
          </p:cNvPr>
          <p:cNvSpPr>
            <a:spLocks noGrp="1"/>
          </p:cNvSpPr>
          <p:nvPr>
            <p:ph type="body" sz="quarter" idx="31"/>
          </p:nvPr>
        </p:nvSpPr>
        <p:spPr>
          <a:xfrm>
            <a:off x="1793710" y="3334788"/>
            <a:ext cx="3489490" cy="1917464"/>
          </a:xfrm>
        </p:spPr>
        <p:txBody>
          <a:bodyPr>
            <a:normAutofit/>
          </a:bodyPr>
          <a:lstStyle/>
          <a:p>
            <a:pPr marL="0" indent="0"/>
            <a:r>
              <a:rPr lang="en-GB" sz="2000" dirty="0"/>
              <a:t>Extrinsic motivation is an external influence that impels people to act or behave in a specific way such as accomplishing a task or job.</a:t>
            </a:r>
            <a:endParaRPr lang="en-US" sz="2000" dirty="0"/>
          </a:p>
        </p:txBody>
      </p:sp>
      <p:sp>
        <p:nvSpPr>
          <p:cNvPr id="7" name="Text Placeholder 6">
            <a:extLst>
              <a:ext uri="{FF2B5EF4-FFF2-40B4-BE49-F238E27FC236}">
                <a16:creationId xmlns:a16="http://schemas.microsoft.com/office/drawing/2014/main" id="{B5F2BEA0-0553-3740-AF7D-14EB49387A54}"/>
              </a:ext>
            </a:extLst>
          </p:cNvPr>
          <p:cNvSpPr>
            <a:spLocks noGrp="1"/>
          </p:cNvSpPr>
          <p:nvPr>
            <p:ph type="body" sz="quarter" idx="32"/>
          </p:nvPr>
        </p:nvSpPr>
        <p:spPr>
          <a:xfrm>
            <a:off x="6908801" y="3428999"/>
            <a:ext cx="2950816" cy="2545804"/>
          </a:xfrm>
        </p:spPr>
        <p:txBody>
          <a:bodyPr>
            <a:normAutofit fontScale="85000" lnSpcReduction="10000"/>
          </a:bodyPr>
          <a:lstStyle/>
          <a:p>
            <a:pPr marL="0" indent="0"/>
            <a:r>
              <a:rPr lang="en-GB" dirty="0"/>
              <a:t>Introjected motivation is an internalized motivation like intrinsic motivation, but it is a form of motivation resulting from the feeling pressured to perform in order to gain appreciation from individuals of importance such as parents or bosses.</a:t>
            </a:r>
            <a:endParaRPr lang="en-US" dirty="0"/>
          </a:p>
        </p:txBody>
      </p:sp>
      <p:sp>
        <p:nvSpPr>
          <p:cNvPr id="8" name="Text Placeholder 7">
            <a:extLst>
              <a:ext uri="{FF2B5EF4-FFF2-40B4-BE49-F238E27FC236}">
                <a16:creationId xmlns:a16="http://schemas.microsoft.com/office/drawing/2014/main" id="{23FD14E2-3C5B-AE42-A3E0-AABCB728B0C8}"/>
              </a:ext>
            </a:extLst>
          </p:cNvPr>
          <p:cNvSpPr>
            <a:spLocks noGrp="1"/>
          </p:cNvSpPr>
          <p:nvPr>
            <p:ph type="body" sz="quarter" idx="33"/>
          </p:nvPr>
        </p:nvSpPr>
        <p:spPr>
          <a:xfrm>
            <a:off x="4556116" y="92828"/>
            <a:ext cx="3268231" cy="1681652"/>
          </a:xfrm>
        </p:spPr>
        <p:txBody>
          <a:bodyPr>
            <a:noAutofit/>
          </a:bodyPr>
          <a:lstStyle/>
          <a:p>
            <a:pPr marL="0" indent="0"/>
            <a:r>
              <a:rPr lang="en-GB" sz="2000" dirty="0"/>
              <a:t>Intrinsic motivation refers to an internal subjective motivation believed to occur as a result of actions aligning with values or with pleasure for performing a task.</a:t>
            </a:r>
            <a:endParaRPr lang="en-US" sz="2000" dirty="0"/>
          </a:p>
        </p:txBody>
      </p:sp>
      <p:sp>
        <p:nvSpPr>
          <p:cNvPr id="9" name="Text Placeholder 8">
            <a:extLst>
              <a:ext uri="{FF2B5EF4-FFF2-40B4-BE49-F238E27FC236}">
                <a16:creationId xmlns:a16="http://schemas.microsoft.com/office/drawing/2014/main" id="{172815E2-BBBF-4246-8836-03686B570260}"/>
              </a:ext>
            </a:extLst>
          </p:cNvPr>
          <p:cNvSpPr>
            <a:spLocks noGrp="1"/>
          </p:cNvSpPr>
          <p:nvPr>
            <p:ph type="body" sz="quarter" idx="34"/>
          </p:nvPr>
        </p:nvSpPr>
        <p:spPr>
          <a:xfrm>
            <a:off x="9115132" y="126378"/>
            <a:ext cx="3062227" cy="1852462"/>
          </a:xfrm>
        </p:spPr>
        <p:txBody>
          <a:bodyPr>
            <a:normAutofit fontScale="85000" lnSpcReduction="10000"/>
          </a:bodyPr>
          <a:lstStyle/>
          <a:p>
            <a:pPr marL="0" indent="0"/>
            <a:r>
              <a:rPr lang="en-GB" dirty="0"/>
              <a:t>Identified motivation refers to a form of motivation which occurs as understanding or feeling the need to perform or accomplish some task but not yet acting on this need.</a:t>
            </a:r>
            <a:r>
              <a:rPr lang="en-US" dirty="0"/>
              <a:t> </a:t>
            </a:r>
          </a:p>
        </p:txBody>
      </p:sp>
      <p:sp>
        <p:nvSpPr>
          <p:cNvPr id="11" name="TextBox 10">
            <a:extLst>
              <a:ext uri="{FF2B5EF4-FFF2-40B4-BE49-F238E27FC236}">
                <a16:creationId xmlns:a16="http://schemas.microsoft.com/office/drawing/2014/main" id="{6CD1287E-5AA8-4083-9CAE-D6486C0E0634}"/>
              </a:ext>
            </a:extLst>
          </p:cNvPr>
          <p:cNvSpPr txBox="1"/>
          <p:nvPr/>
        </p:nvSpPr>
        <p:spPr>
          <a:xfrm>
            <a:off x="271463" y="201716"/>
            <a:ext cx="2614612" cy="1384995"/>
          </a:xfrm>
          <a:prstGeom prst="rect">
            <a:avLst/>
          </a:prstGeom>
          <a:noFill/>
          <a:effectLst/>
        </p:spPr>
        <p:txBody>
          <a:bodyPr wrap="square">
            <a:spAutoFit/>
          </a:bodyPr>
          <a:lstStyle/>
          <a:p>
            <a:r>
              <a:rPr lang="en-US" sz="2800" dirty="0">
                <a:solidFill>
                  <a:srgbClr val="853693"/>
                </a:solidFill>
                <a:effectLst>
                  <a:outerShdw blurRad="38100" dist="38100" dir="2700000" algn="tl">
                    <a:srgbClr val="000000">
                      <a:alpha val="43137"/>
                    </a:srgbClr>
                  </a:outerShdw>
                </a:effectLst>
              </a:rPr>
              <a:t>Let’s learn about the 4 Forms of Motivation</a:t>
            </a:r>
          </a:p>
        </p:txBody>
      </p:sp>
      <p:sp>
        <p:nvSpPr>
          <p:cNvPr id="13" name="TextBox 12">
            <a:extLst>
              <a:ext uri="{FF2B5EF4-FFF2-40B4-BE49-F238E27FC236}">
                <a16:creationId xmlns:a16="http://schemas.microsoft.com/office/drawing/2014/main" id="{9E058371-99AF-40C2-A83A-0D57EEACB6CC}"/>
              </a:ext>
            </a:extLst>
          </p:cNvPr>
          <p:cNvSpPr txBox="1"/>
          <p:nvPr/>
        </p:nvSpPr>
        <p:spPr>
          <a:xfrm>
            <a:off x="2441153" y="2834220"/>
            <a:ext cx="3133606" cy="461665"/>
          </a:xfrm>
          <a:prstGeom prst="rect">
            <a:avLst/>
          </a:prstGeom>
          <a:noFill/>
        </p:spPr>
        <p:txBody>
          <a:bodyPr wrap="square">
            <a:spAutoFit/>
          </a:bodyPr>
          <a:lstStyle/>
          <a:p>
            <a:r>
              <a:rPr lang="en-GB" sz="2400" b="1" dirty="0">
                <a:solidFill>
                  <a:srgbClr val="853693"/>
                </a:solidFill>
              </a:rPr>
              <a:t>Extrinsic Motivation</a:t>
            </a:r>
            <a:endParaRPr lang="en-US" sz="2400" b="1" dirty="0">
              <a:solidFill>
                <a:srgbClr val="853693"/>
              </a:solidFill>
            </a:endParaRPr>
          </a:p>
        </p:txBody>
      </p:sp>
      <p:sp>
        <p:nvSpPr>
          <p:cNvPr id="14" name="TextBox 13">
            <a:extLst>
              <a:ext uri="{FF2B5EF4-FFF2-40B4-BE49-F238E27FC236}">
                <a16:creationId xmlns:a16="http://schemas.microsoft.com/office/drawing/2014/main" id="{1A8DCFBD-0E9D-4D9D-AB15-9944BEE7B352}"/>
              </a:ext>
            </a:extLst>
          </p:cNvPr>
          <p:cNvSpPr txBox="1"/>
          <p:nvPr/>
        </p:nvSpPr>
        <p:spPr>
          <a:xfrm>
            <a:off x="4774778" y="1904662"/>
            <a:ext cx="3133606" cy="461665"/>
          </a:xfrm>
          <a:prstGeom prst="rect">
            <a:avLst/>
          </a:prstGeom>
          <a:noFill/>
        </p:spPr>
        <p:txBody>
          <a:bodyPr wrap="square">
            <a:spAutoFit/>
          </a:bodyPr>
          <a:lstStyle/>
          <a:p>
            <a:r>
              <a:rPr lang="en-US" sz="2400" b="1" dirty="0">
                <a:solidFill>
                  <a:srgbClr val="93C23D"/>
                </a:solidFill>
              </a:rPr>
              <a:t>Intrinsic Motivation</a:t>
            </a:r>
          </a:p>
        </p:txBody>
      </p:sp>
      <p:sp>
        <p:nvSpPr>
          <p:cNvPr id="15" name="Shape 2617">
            <a:extLst>
              <a:ext uri="{FF2B5EF4-FFF2-40B4-BE49-F238E27FC236}">
                <a16:creationId xmlns:a16="http://schemas.microsoft.com/office/drawing/2014/main" id="{D0BE5AB3-ED82-446C-9B71-8D63474B6F72}"/>
              </a:ext>
            </a:extLst>
          </p:cNvPr>
          <p:cNvSpPr/>
          <p:nvPr/>
        </p:nvSpPr>
        <p:spPr>
          <a:xfrm>
            <a:off x="3706707" y="1313571"/>
            <a:ext cx="602497" cy="394587"/>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16" name="TextBox 15">
            <a:extLst>
              <a:ext uri="{FF2B5EF4-FFF2-40B4-BE49-F238E27FC236}">
                <a16:creationId xmlns:a16="http://schemas.microsoft.com/office/drawing/2014/main" id="{E03C9539-CA41-4287-86AF-91170ACA416F}"/>
              </a:ext>
            </a:extLst>
          </p:cNvPr>
          <p:cNvSpPr txBox="1"/>
          <p:nvPr/>
        </p:nvSpPr>
        <p:spPr>
          <a:xfrm>
            <a:off x="6656393" y="2785764"/>
            <a:ext cx="3989853" cy="461665"/>
          </a:xfrm>
          <a:prstGeom prst="rect">
            <a:avLst/>
          </a:prstGeom>
          <a:noFill/>
        </p:spPr>
        <p:txBody>
          <a:bodyPr wrap="square">
            <a:spAutoFit/>
          </a:bodyPr>
          <a:lstStyle/>
          <a:p>
            <a:r>
              <a:rPr lang="en-GB" sz="2400" b="1" dirty="0">
                <a:solidFill>
                  <a:srgbClr val="452771"/>
                </a:solidFill>
              </a:rPr>
              <a:t>Introjected Motivation</a:t>
            </a:r>
            <a:endParaRPr lang="en-US" sz="2400" b="1" dirty="0">
              <a:solidFill>
                <a:srgbClr val="452771"/>
              </a:solidFill>
            </a:endParaRPr>
          </a:p>
        </p:txBody>
      </p:sp>
      <p:sp>
        <p:nvSpPr>
          <p:cNvPr id="17" name="TextBox 16">
            <a:extLst>
              <a:ext uri="{FF2B5EF4-FFF2-40B4-BE49-F238E27FC236}">
                <a16:creationId xmlns:a16="http://schemas.microsoft.com/office/drawing/2014/main" id="{E49125C9-D246-40AC-93EE-086D853A688B}"/>
              </a:ext>
            </a:extLst>
          </p:cNvPr>
          <p:cNvSpPr txBox="1"/>
          <p:nvPr/>
        </p:nvSpPr>
        <p:spPr>
          <a:xfrm>
            <a:off x="9356684" y="1945566"/>
            <a:ext cx="2979878" cy="461665"/>
          </a:xfrm>
          <a:prstGeom prst="rect">
            <a:avLst/>
          </a:prstGeom>
          <a:noFill/>
        </p:spPr>
        <p:txBody>
          <a:bodyPr wrap="square">
            <a:spAutoFit/>
          </a:bodyPr>
          <a:lstStyle/>
          <a:p>
            <a:r>
              <a:rPr lang="en-GB" sz="2400" b="1" dirty="0">
                <a:solidFill>
                  <a:srgbClr val="452771"/>
                </a:solidFill>
              </a:rPr>
              <a:t>Identified Motivation</a:t>
            </a:r>
            <a:endParaRPr lang="en-US" sz="2400" b="1" dirty="0">
              <a:solidFill>
                <a:srgbClr val="452771"/>
              </a:solidFill>
            </a:endParaRPr>
          </a:p>
        </p:txBody>
      </p:sp>
      <p:sp>
        <p:nvSpPr>
          <p:cNvPr id="4" name="TextBox 3">
            <a:extLst>
              <a:ext uri="{FF2B5EF4-FFF2-40B4-BE49-F238E27FC236}">
                <a16:creationId xmlns:a16="http://schemas.microsoft.com/office/drawing/2014/main" id="{D7187CDC-20A6-4E5C-9556-A5D80913BE82}"/>
              </a:ext>
            </a:extLst>
          </p:cNvPr>
          <p:cNvSpPr txBox="1"/>
          <p:nvPr/>
        </p:nvSpPr>
        <p:spPr>
          <a:xfrm>
            <a:off x="150838" y="6286952"/>
            <a:ext cx="7757546" cy="369332"/>
          </a:xfrm>
          <a:prstGeom prst="rect">
            <a:avLst/>
          </a:prstGeom>
          <a:noFill/>
        </p:spPr>
        <p:txBody>
          <a:bodyPr wrap="square" rtlCol="0">
            <a:spAutoFit/>
          </a:bodyPr>
          <a:lstStyle/>
          <a:p>
            <a:r>
              <a:rPr lang="hr-BA" sz="900" b="1" dirty="0">
                <a:solidFill>
                  <a:srgbClr val="09446A"/>
                </a:solidFill>
              </a:rPr>
              <a:t>SOURCE</a:t>
            </a:r>
            <a:r>
              <a:rPr lang="en-GB" sz="900" b="1" dirty="0">
                <a:solidFill>
                  <a:srgbClr val="09446A"/>
                </a:solidFill>
              </a:rPr>
              <a:t>-</a:t>
            </a:r>
            <a:r>
              <a:rPr lang="hr-BA" sz="900" dirty="0">
                <a:solidFill>
                  <a:srgbClr val="09446A"/>
                </a:solidFill>
              </a:rPr>
              <a:t> </a:t>
            </a:r>
            <a:r>
              <a:rPr lang="en-GB" sz="900" b="1" dirty="0">
                <a:solidFill>
                  <a:srgbClr val="09446A"/>
                </a:solidFill>
              </a:rPr>
              <a:t>Vincent </a:t>
            </a:r>
            <a:r>
              <a:rPr lang="en-GB" sz="900" b="1" dirty="0" err="1">
                <a:solidFill>
                  <a:srgbClr val="09446A"/>
                </a:solidFill>
              </a:rPr>
              <a:t>Triola</a:t>
            </a:r>
            <a:r>
              <a:rPr lang="en-GB" sz="900" b="1" dirty="0">
                <a:solidFill>
                  <a:srgbClr val="09446A"/>
                </a:solidFill>
              </a:rPr>
              <a:t>. Sat, Jan 02, 2021. The Four Forms of Motivation are Extrinsic, Identified, Intrinsic, &amp; Introjected Retrieved from </a:t>
            </a:r>
            <a:r>
              <a:rPr lang="en-GB" sz="900" dirty="0">
                <a:solidFill>
                  <a:srgbClr val="09446A"/>
                </a:solidFill>
                <a:hlinkClick r:id="rId2">
                  <a:extLst>
                    <a:ext uri="{A12FA001-AC4F-418D-AE19-62706E023703}">
                      <ahyp:hlinkClr xmlns:ahyp="http://schemas.microsoft.com/office/drawing/2018/hyperlinkcolor" val="tx"/>
                    </a:ext>
                  </a:extLst>
                </a:hlinkClick>
              </a:rPr>
              <a:t>https://vincenttriola.com/blogs/ten-years-of-academic-writing/the-four-forms-of-motivation-are-extrinsic-identified-intrinsic-introjected</a:t>
            </a:r>
            <a:r>
              <a:rPr lang="en-GB" sz="900" dirty="0">
                <a:solidFill>
                  <a:srgbClr val="09446A"/>
                </a:solidFill>
              </a:rPr>
              <a:t> </a:t>
            </a:r>
            <a:endParaRPr lang="en-US" sz="900" dirty="0">
              <a:solidFill>
                <a:srgbClr val="09446A"/>
              </a:solidFill>
            </a:endParaRPr>
          </a:p>
        </p:txBody>
      </p:sp>
      <p:pic>
        <p:nvPicPr>
          <p:cNvPr id="10" name="Graphic 9" descr="Two Hearts outline">
            <a:extLst>
              <a:ext uri="{FF2B5EF4-FFF2-40B4-BE49-F238E27FC236}">
                <a16:creationId xmlns:a16="http://schemas.microsoft.com/office/drawing/2014/main" id="{54079E0E-206F-4101-8FA3-C0DCB4BAF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6910" y="3334788"/>
            <a:ext cx="818672" cy="818672"/>
          </a:xfrm>
          <a:prstGeom prst="rect">
            <a:avLst/>
          </a:prstGeom>
        </p:spPr>
      </p:pic>
      <p:pic>
        <p:nvPicPr>
          <p:cNvPr id="18" name="Graphic 17" descr="Stacked Rocks with solid fill">
            <a:extLst>
              <a:ext uri="{FF2B5EF4-FFF2-40B4-BE49-F238E27FC236}">
                <a16:creationId xmlns:a16="http://schemas.microsoft.com/office/drawing/2014/main" id="{2885FB7D-F7D0-45F7-9C69-8128FB0A5B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2094" y="3383505"/>
            <a:ext cx="721238" cy="721238"/>
          </a:xfrm>
          <a:prstGeom prst="rect">
            <a:avLst/>
          </a:prstGeom>
        </p:spPr>
      </p:pic>
    </p:spTree>
    <p:extLst>
      <p:ext uri="{BB962C8B-B14F-4D97-AF65-F5344CB8AC3E}">
        <p14:creationId xmlns:p14="http://schemas.microsoft.com/office/powerpoint/2010/main" val="90334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6">
            <a:extLst>
              <a:ext uri="{FF2B5EF4-FFF2-40B4-BE49-F238E27FC236}">
                <a16:creationId xmlns:a16="http://schemas.microsoft.com/office/drawing/2014/main" id="{72A847ED-0E97-49CC-833A-C3F365DA69AF}"/>
              </a:ext>
            </a:extLst>
          </p:cNvPr>
          <p:cNvSpPr>
            <a:spLocks noGrp="1"/>
          </p:cNvSpPr>
          <p:nvPr>
            <p:ph type="body" sz="quarter" idx="16"/>
          </p:nvPr>
        </p:nvSpPr>
        <p:spPr>
          <a:xfrm>
            <a:off x="411246" y="429619"/>
            <a:ext cx="11780754" cy="1115096"/>
          </a:xfrm>
        </p:spPr>
        <p:txBody>
          <a:bodyPr>
            <a:noAutofit/>
          </a:bodyPr>
          <a:lstStyle/>
          <a:p>
            <a:r>
              <a:rPr lang="en-US" b="1" dirty="0"/>
              <a:t>We can learn from the 5 Stages of Team Development</a:t>
            </a:r>
          </a:p>
        </p:txBody>
      </p:sp>
      <p:sp>
        <p:nvSpPr>
          <p:cNvPr id="3" name="Text Placeholder 2">
            <a:extLst>
              <a:ext uri="{FF2B5EF4-FFF2-40B4-BE49-F238E27FC236}">
                <a16:creationId xmlns:a16="http://schemas.microsoft.com/office/drawing/2014/main" id="{18B2F3CF-C268-465B-8F6F-DB52B4BE9FEC}"/>
              </a:ext>
            </a:extLst>
          </p:cNvPr>
          <p:cNvSpPr>
            <a:spLocks noGrp="1"/>
          </p:cNvSpPr>
          <p:nvPr>
            <p:ph type="body" sz="quarter" idx="34"/>
          </p:nvPr>
        </p:nvSpPr>
        <p:spPr>
          <a:xfrm>
            <a:off x="2414927" y="2160937"/>
            <a:ext cx="1040058" cy="855535"/>
          </a:xfrm>
        </p:spPr>
        <p:txBody>
          <a:bodyPr>
            <a:normAutofit/>
          </a:bodyPr>
          <a:lstStyle/>
          <a:p>
            <a:r>
              <a:rPr lang="en-US" b="1" dirty="0"/>
              <a:t>02</a:t>
            </a:r>
            <a:endParaRPr lang="en-IE" b="1" dirty="0"/>
          </a:p>
        </p:txBody>
      </p:sp>
      <p:sp>
        <p:nvSpPr>
          <p:cNvPr id="4" name="Text Placeholder 3">
            <a:extLst>
              <a:ext uri="{FF2B5EF4-FFF2-40B4-BE49-F238E27FC236}">
                <a16:creationId xmlns:a16="http://schemas.microsoft.com/office/drawing/2014/main" id="{98403FC0-5005-470B-BFD2-2EC935889F62}"/>
              </a:ext>
            </a:extLst>
          </p:cNvPr>
          <p:cNvSpPr>
            <a:spLocks noGrp="1"/>
          </p:cNvSpPr>
          <p:nvPr>
            <p:ph type="body" sz="quarter" idx="35"/>
          </p:nvPr>
        </p:nvSpPr>
        <p:spPr>
          <a:xfrm>
            <a:off x="5298147" y="2916160"/>
            <a:ext cx="1040058" cy="855535"/>
          </a:xfrm>
        </p:spPr>
        <p:txBody>
          <a:bodyPr>
            <a:normAutofit/>
          </a:bodyPr>
          <a:lstStyle/>
          <a:p>
            <a:r>
              <a:rPr lang="en-US" b="1" dirty="0"/>
              <a:t>03</a:t>
            </a:r>
            <a:endParaRPr lang="en-IE" b="1" dirty="0"/>
          </a:p>
        </p:txBody>
      </p:sp>
      <p:sp>
        <p:nvSpPr>
          <p:cNvPr id="5" name="Text Placeholder 4">
            <a:extLst>
              <a:ext uri="{FF2B5EF4-FFF2-40B4-BE49-F238E27FC236}">
                <a16:creationId xmlns:a16="http://schemas.microsoft.com/office/drawing/2014/main" id="{71A38DD3-E00E-41BE-9F91-D72A0A4359E6}"/>
              </a:ext>
            </a:extLst>
          </p:cNvPr>
          <p:cNvSpPr>
            <a:spLocks noGrp="1"/>
          </p:cNvSpPr>
          <p:nvPr>
            <p:ph type="body" sz="quarter" idx="36"/>
          </p:nvPr>
        </p:nvSpPr>
        <p:spPr>
          <a:xfrm>
            <a:off x="6759511" y="1810130"/>
            <a:ext cx="1040058" cy="855535"/>
          </a:xfrm>
        </p:spPr>
        <p:txBody>
          <a:bodyPr>
            <a:normAutofit/>
          </a:bodyPr>
          <a:lstStyle/>
          <a:p>
            <a:r>
              <a:rPr lang="en-US" b="1" dirty="0"/>
              <a:t>04</a:t>
            </a:r>
            <a:endParaRPr lang="en-IE" b="1" dirty="0"/>
          </a:p>
        </p:txBody>
      </p:sp>
      <p:sp>
        <p:nvSpPr>
          <p:cNvPr id="6" name="Text Placeholder 5">
            <a:extLst>
              <a:ext uri="{FF2B5EF4-FFF2-40B4-BE49-F238E27FC236}">
                <a16:creationId xmlns:a16="http://schemas.microsoft.com/office/drawing/2014/main" id="{9C8089B4-A352-493B-9EFA-7A84AC2C746D}"/>
              </a:ext>
            </a:extLst>
          </p:cNvPr>
          <p:cNvSpPr>
            <a:spLocks noGrp="1"/>
          </p:cNvSpPr>
          <p:nvPr>
            <p:ph type="body" sz="quarter" idx="37"/>
          </p:nvPr>
        </p:nvSpPr>
        <p:spPr>
          <a:xfrm>
            <a:off x="9588862" y="2652171"/>
            <a:ext cx="1040058" cy="855535"/>
          </a:xfrm>
        </p:spPr>
        <p:txBody>
          <a:bodyPr>
            <a:normAutofit/>
          </a:bodyPr>
          <a:lstStyle/>
          <a:p>
            <a:r>
              <a:rPr lang="en-US" b="1" dirty="0"/>
              <a:t>05</a:t>
            </a:r>
            <a:endParaRPr lang="en-IE" b="1" dirty="0"/>
          </a:p>
        </p:txBody>
      </p:sp>
      <p:sp>
        <p:nvSpPr>
          <p:cNvPr id="17" name="Text Placeholder 22">
            <a:extLst>
              <a:ext uri="{FF2B5EF4-FFF2-40B4-BE49-F238E27FC236}">
                <a16:creationId xmlns:a16="http://schemas.microsoft.com/office/drawing/2014/main" id="{4FB89C39-7633-453F-A2E8-14752EC218F8}"/>
              </a:ext>
            </a:extLst>
          </p:cNvPr>
          <p:cNvSpPr>
            <a:spLocks noGrp="1"/>
          </p:cNvSpPr>
          <p:nvPr>
            <p:ph type="body" sz="quarter" idx="21"/>
          </p:nvPr>
        </p:nvSpPr>
        <p:spPr>
          <a:xfrm>
            <a:off x="2392032" y="3445268"/>
            <a:ext cx="2507542" cy="1202080"/>
          </a:xfrm>
        </p:spPr>
        <p:txBody>
          <a:bodyPr/>
          <a:lstStyle/>
          <a:p>
            <a:r>
              <a:rPr lang="en-US" dirty="0"/>
              <a:t>Storming</a:t>
            </a:r>
          </a:p>
        </p:txBody>
      </p:sp>
      <p:sp>
        <p:nvSpPr>
          <p:cNvPr id="19" name="Text Placeholder 24">
            <a:extLst>
              <a:ext uri="{FF2B5EF4-FFF2-40B4-BE49-F238E27FC236}">
                <a16:creationId xmlns:a16="http://schemas.microsoft.com/office/drawing/2014/main" id="{B77AD904-390A-42D1-877D-C04D5E3E3FC9}"/>
              </a:ext>
            </a:extLst>
          </p:cNvPr>
          <p:cNvSpPr>
            <a:spLocks noGrp="1"/>
          </p:cNvSpPr>
          <p:nvPr>
            <p:ph type="body" sz="quarter" idx="39"/>
          </p:nvPr>
        </p:nvSpPr>
        <p:spPr>
          <a:xfrm>
            <a:off x="6886815" y="3016472"/>
            <a:ext cx="2093228" cy="1202080"/>
          </a:xfrm>
        </p:spPr>
        <p:txBody>
          <a:bodyPr/>
          <a:lstStyle/>
          <a:p>
            <a:r>
              <a:rPr lang="en-US" dirty="0"/>
              <a:t>Performing</a:t>
            </a:r>
          </a:p>
        </p:txBody>
      </p:sp>
      <p:sp>
        <p:nvSpPr>
          <p:cNvPr id="9" name="Text Placeholder 8">
            <a:extLst>
              <a:ext uri="{FF2B5EF4-FFF2-40B4-BE49-F238E27FC236}">
                <a16:creationId xmlns:a16="http://schemas.microsoft.com/office/drawing/2014/main" id="{F84F2995-3EC8-4912-B427-0E526F30219A}"/>
              </a:ext>
            </a:extLst>
          </p:cNvPr>
          <p:cNvSpPr>
            <a:spLocks noGrp="1"/>
          </p:cNvSpPr>
          <p:nvPr>
            <p:ph type="body" sz="quarter" idx="40"/>
          </p:nvPr>
        </p:nvSpPr>
        <p:spPr>
          <a:xfrm>
            <a:off x="8980043" y="4284531"/>
            <a:ext cx="2093228" cy="1202080"/>
          </a:xfrm>
        </p:spPr>
        <p:txBody>
          <a:bodyPr/>
          <a:lstStyle/>
          <a:p>
            <a:r>
              <a:rPr lang="en-US" dirty="0" err="1"/>
              <a:t>Dorming</a:t>
            </a:r>
            <a:r>
              <a:rPr lang="en-US" dirty="0"/>
              <a:t> </a:t>
            </a:r>
            <a:endParaRPr lang="en-IE" dirty="0"/>
          </a:p>
        </p:txBody>
      </p:sp>
      <p:sp>
        <p:nvSpPr>
          <p:cNvPr id="18" name="Text Placeholder 23">
            <a:extLst>
              <a:ext uri="{FF2B5EF4-FFF2-40B4-BE49-F238E27FC236}">
                <a16:creationId xmlns:a16="http://schemas.microsoft.com/office/drawing/2014/main" id="{F438187A-E9FD-4FA1-9CCB-3CB8F4A494A2}"/>
              </a:ext>
            </a:extLst>
          </p:cNvPr>
          <p:cNvSpPr>
            <a:spLocks noGrp="1"/>
          </p:cNvSpPr>
          <p:nvPr>
            <p:ph type="body" sz="quarter" idx="38"/>
          </p:nvPr>
        </p:nvSpPr>
        <p:spPr>
          <a:xfrm>
            <a:off x="4922197" y="4487016"/>
            <a:ext cx="2093228" cy="1202080"/>
          </a:xfrm>
        </p:spPr>
        <p:txBody>
          <a:bodyPr/>
          <a:lstStyle/>
          <a:p>
            <a:r>
              <a:rPr lang="en-US" dirty="0"/>
              <a:t>Norming</a:t>
            </a:r>
          </a:p>
        </p:txBody>
      </p:sp>
      <p:sp>
        <p:nvSpPr>
          <p:cNvPr id="11" name="Text Placeholder 10">
            <a:extLst>
              <a:ext uri="{FF2B5EF4-FFF2-40B4-BE49-F238E27FC236}">
                <a16:creationId xmlns:a16="http://schemas.microsoft.com/office/drawing/2014/main" id="{3DE83C33-78F4-4A93-BD21-45F5937B00B3}"/>
              </a:ext>
            </a:extLst>
          </p:cNvPr>
          <p:cNvSpPr>
            <a:spLocks noGrp="1"/>
          </p:cNvSpPr>
          <p:nvPr>
            <p:ph type="body" sz="quarter" idx="41"/>
          </p:nvPr>
        </p:nvSpPr>
        <p:spPr>
          <a:xfrm>
            <a:off x="541316" y="2984944"/>
            <a:ext cx="1040058" cy="855535"/>
          </a:xfrm>
        </p:spPr>
        <p:txBody>
          <a:bodyPr>
            <a:normAutofit/>
          </a:bodyPr>
          <a:lstStyle/>
          <a:p>
            <a:r>
              <a:rPr lang="en-US" b="1" dirty="0"/>
              <a:t>01</a:t>
            </a:r>
            <a:endParaRPr lang="en-IE" b="1" dirty="0"/>
          </a:p>
        </p:txBody>
      </p:sp>
      <p:sp>
        <p:nvSpPr>
          <p:cNvPr id="16" name="Text Placeholder 17">
            <a:extLst>
              <a:ext uri="{FF2B5EF4-FFF2-40B4-BE49-F238E27FC236}">
                <a16:creationId xmlns:a16="http://schemas.microsoft.com/office/drawing/2014/main" id="{E79EB54B-E645-418A-9451-02EFC24159AB}"/>
              </a:ext>
            </a:extLst>
          </p:cNvPr>
          <p:cNvSpPr>
            <a:spLocks noGrp="1"/>
          </p:cNvSpPr>
          <p:nvPr>
            <p:ph type="body" sz="quarter" idx="43"/>
          </p:nvPr>
        </p:nvSpPr>
        <p:spPr>
          <a:xfrm>
            <a:off x="541316" y="4594365"/>
            <a:ext cx="2393640" cy="1202080"/>
          </a:xfrm>
        </p:spPr>
        <p:txBody>
          <a:bodyPr/>
          <a:lstStyle/>
          <a:p>
            <a:r>
              <a:rPr lang="en-US" dirty="0"/>
              <a:t>Forming</a:t>
            </a:r>
          </a:p>
        </p:txBody>
      </p:sp>
    </p:spTree>
    <p:extLst>
      <p:ext uri="{BB962C8B-B14F-4D97-AF65-F5344CB8AC3E}">
        <p14:creationId xmlns:p14="http://schemas.microsoft.com/office/powerpoint/2010/main" val="4192393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F0C1F9C-351F-024B-9EF6-D50E1F90E691}"/>
              </a:ext>
            </a:extLst>
          </p:cNvPr>
          <p:cNvSpPr>
            <a:spLocks noGrp="1"/>
          </p:cNvSpPr>
          <p:nvPr>
            <p:ph type="body" sz="quarter" idx="18"/>
          </p:nvPr>
        </p:nvSpPr>
        <p:spPr>
          <a:xfrm>
            <a:off x="556592" y="1723844"/>
            <a:ext cx="7131588" cy="5025872"/>
          </a:xfrm>
        </p:spPr>
        <p:txBody>
          <a:bodyPr>
            <a:normAutofit/>
          </a:bodyPr>
          <a:lstStyle/>
          <a:p>
            <a:pPr marL="0" indent="0">
              <a:lnSpc>
                <a:spcPct val="100000"/>
              </a:lnSpc>
              <a:spcBef>
                <a:spcPts val="0"/>
              </a:spcBef>
            </a:pPr>
            <a:r>
              <a:rPr lang="en-GB" dirty="0"/>
              <a:t>This is the earliest stage before people start to view themselves as a team. People tend to  feel anxious and cautious and will readily accept your authority as a leader. They are eager to find out what is expected of them as well as the boundaries within which they can act. They will be more concerned with membership issues than about what they need to achieve. They may also compare your team with other teams that they have been part of – and the comparison will probably not be in your favour.</a:t>
            </a:r>
          </a:p>
          <a:p>
            <a:pPr marL="0" indent="0">
              <a:lnSpc>
                <a:spcPct val="100000"/>
              </a:lnSpc>
              <a:spcBef>
                <a:spcPts val="0"/>
              </a:spcBef>
            </a:pPr>
            <a:endParaRPr lang="en-US" sz="1800" dirty="0"/>
          </a:p>
        </p:txBody>
      </p:sp>
      <p:sp>
        <p:nvSpPr>
          <p:cNvPr id="5" name="Text Placeholder 4">
            <a:extLst>
              <a:ext uri="{FF2B5EF4-FFF2-40B4-BE49-F238E27FC236}">
                <a16:creationId xmlns:a16="http://schemas.microsoft.com/office/drawing/2014/main" id="{3EA317FF-1004-634A-809F-7D62AAF2CFE2}"/>
              </a:ext>
            </a:extLst>
          </p:cNvPr>
          <p:cNvSpPr>
            <a:spLocks noGrp="1"/>
          </p:cNvSpPr>
          <p:nvPr>
            <p:ph type="body" sz="quarter" idx="16"/>
          </p:nvPr>
        </p:nvSpPr>
        <p:spPr>
          <a:xfrm>
            <a:off x="695544" y="819966"/>
            <a:ext cx="6992635" cy="580518"/>
          </a:xfrm>
          <a:solidFill>
            <a:srgbClr val="93C23D"/>
          </a:solidFill>
        </p:spPr>
        <p:txBody>
          <a:bodyPr anchor="ctr">
            <a:normAutofit lnSpcReduction="10000"/>
          </a:bodyPr>
          <a:lstStyle/>
          <a:p>
            <a:pPr marL="927100"/>
            <a:r>
              <a:rPr lang="en-US" dirty="0">
                <a:solidFill>
                  <a:schemeClr val="bg1"/>
                </a:solidFill>
              </a:rPr>
              <a:t>Forming </a:t>
            </a:r>
          </a:p>
        </p:txBody>
      </p:sp>
      <p:pic>
        <p:nvPicPr>
          <p:cNvPr id="14" name="Picture Placeholder 13" descr="Old woman holding books">
            <a:extLst>
              <a:ext uri="{FF2B5EF4-FFF2-40B4-BE49-F238E27FC236}">
                <a16:creationId xmlns:a16="http://schemas.microsoft.com/office/drawing/2014/main" id="{553E2047-F47B-F648-B0F5-DD7BDE89747B}"/>
              </a:ext>
            </a:extLst>
          </p:cNvPr>
          <p:cNvPicPr>
            <a:picLocks noGrp="1" noChangeAspect="1"/>
          </p:cNvPicPr>
          <p:nvPr>
            <p:ph type="pic" sz="quarter" idx="10"/>
          </p:nvPr>
        </p:nvPicPr>
        <p:blipFill>
          <a:blip r:embed="rId3"/>
          <a:srcRect l="33333" r="33333"/>
          <a:stretch/>
        </p:blipFill>
        <p:spPr>
          <a:xfrm>
            <a:off x="8755811" y="0"/>
            <a:ext cx="3436189" cy="6872292"/>
          </a:xfrm>
        </p:spPr>
      </p:pic>
      <p:sp>
        <p:nvSpPr>
          <p:cNvPr id="7" name="Oval 6">
            <a:extLst>
              <a:ext uri="{FF2B5EF4-FFF2-40B4-BE49-F238E27FC236}">
                <a16:creationId xmlns:a16="http://schemas.microsoft.com/office/drawing/2014/main" id="{D5B81E9F-AB8B-2544-886A-CC6D199E3E3D}"/>
              </a:ext>
            </a:extLst>
          </p:cNvPr>
          <p:cNvSpPr/>
          <p:nvPr/>
        </p:nvSpPr>
        <p:spPr>
          <a:xfrm>
            <a:off x="-16252" y="53738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01</a:t>
            </a:r>
          </a:p>
        </p:txBody>
      </p:sp>
    </p:spTree>
    <p:extLst>
      <p:ext uri="{BB962C8B-B14F-4D97-AF65-F5344CB8AC3E}">
        <p14:creationId xmlns:p14="http://schemas.microsoft.com/office/powerpoint/2010/main" val="1948680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8F5816-E535-4F39-8ABC-1827E7587C5B}"/>
              </a:ext>
            </a:extLst>
          </p:cNvPr>
          <p:cNvSpPr>
            <a:spLocks noGrp="1"/>
          </p:cNvSpPr>
          <p:nvPr>
            <p:ph type="body" sz="quarter" idx="18"/>
          </p:nvPr>
        </p:nvSpPr>
        <p:spPr/>
        <p:txBody>
          <a:bodyPr>
            <a:normAutofit fontScale="92500"/>
          </a:bodyPr>
          <a:lstStyle/>
          <a:p>
            <a:pPr marL="0" indent="0"/>
            <a:r>
              <a:rPr lang="en-US" dirty="0"/>
              <a:t>The SHINE </a:t>
            </a:r>
            <a:r>
              <a:rPr lang="hr-BA" dirty="0"/>
              <a:t>project </a:t>
            </a:r>
            <a:r>
              <a:rPr lang="en-US" sz="2400" dirty="0">
                <a:solidFill>
                  <a:srgbClr val="93C23D"/>
                </a:solidFill>
                <a:hlinkClick r:id="rId2">
                  <a:extLst>
                    <a:ext uri="{A12FA001-AC4F-418D-AE19-62706E023703}">
                      <ahyp:hlinkClr xmlns:ahyp="http://schemas.microsoft.com/office/drawing/2018/hyperlinkcolor" val="tx"/>
                    </a:ext>
                  </a:extLst>
                </a:hlinkClick>
              </a:rPr>
              <a:t>www.shineproject.eu</a:t>
            </a:r>
            <a:r>
              <a:rPr lang="hr-BA" sz="2400" dirty="0">
                <a:solidFill>
                  <a:srgbClr val="93C23D"/>
                </a:solidFill>
              </a:rPr>
              <a:t> </a:t>
            </a:r>
            <a:r>
              <a:rPr lang="en-US" dirty="0"/>
              <a:t>upskill</a:t>
            </a:r>
            <a:r>
              <a:rPr lang="hr-BA" dirty="0"/>
              <a:t>s</a:t>
            </a:r>
            <a:r>
              <a:rPr lang="en-US" dirty="0"/>
              <a:t> women with the knowledge and behaviours necessary to confidently and successfully transition into leadership roles in their third sector /community workplace.</a:t>
            </a:r>
            <a:endParaRPr lang="hr-BA" dirty="0"/>
          </a:p>
          <a:p>
            <a:pPr marL="0" indent="0"/>
            <a:endParaRPr lang="hr-BA" dirty="0"/>
          </a:p>
          <a:p>
            <a:pPr marL="0" indent="0"/>
            <a:r>
              <a:rPr lang="en-US" dirty="0">
                <a:solidFill>
                  <a:srgbClr val="80318E"/>
                </a:solidFill>
              </a:rPr>
              <a:t>The SHINE Strengthening Female Community Leaders Open Education Resources </a:t>
            </a:r>
            <a:r>
              <a:rPr lang="en-IE" dirty="0">
                <a:solidFill>
                  <a:srgbClr val="80318E"/>
                </a:solidFill>
              </a:rPr>
              <a:t>have been carefully designed </a:t>
            </a:r>
            <a:r>
              <a:rPr lang="hr-BA" dirty="0">
                <a:solidFill>
                  <a:srgbClr val="80318E"/>
                </a:solidFill>
              </a:rPr>
              <a:t>to be used by VET organisations across Europe and delivered to the women in the </a:t>
            </a:r>
            <a:r>
              <a:rPr lang="en-IE" dirty="0">
                <a:solidFill>
                  <a:srgbClr val="80318E"/>
                </a:solidFill>
              </a:rPr>
              <a:t>third</a:t>
            </a:r>
            <a:r>
              <a:rPr lang="hr-BA" dirty="0">
                <a:solidFill>
                  <a:srgbClr val="80318E"/>
                </a:solidFill>
              </a:rPr>
              <a:t> sector.</a:t>
            </a:r>
            <a:endParaRPr lang="en-US" dirty="0">
              <a:solidFill>
                <a:srgbClr val="80318E"/>
              </a:solidFill>
            </a:endParaRPr>
          </a:p>
        </p:txBody>
      </p:sp>
      <p:sp>
        <p:nvSpPr>
          <p:cNvPr id="4" name="Text Placeholder 3">
            <a:extLst>
              <a:ext uri="{FF2B5EF4-FFF2-40B4-BE49-F238E27FC236}">
                <a16:creationId xmlns:a16="http://schemas.microsoft.com/office/drawing/2014/main" id="{D8CA2207-7792-41B0-B498-228C3DAF7236}"/>
              </a:ext>
            </a:extLst>
          </p:cNvPr>
          <p:cNvSpPr>
            <a:spLocks noGrp="1"/>
          </p:cNvSpPr>
          <p:nvPr>
            <p:ph type="body" sz="quarter" idx="16"/>
          </p:nvPr>
        </p:nvSpPr>
        <p:spPr/>
        <p:txBody>
          <a:bodyPr>
            <a:normAutofit lnSpcReduction="10000"/>
          </a:bodyPr>
          <a:lstStyle/>
          <a:p>
            <a:r>
              <a:rPr lang="hr-BA" dirty="0">
                <a:solidFill>
                  <a:srgbClr val="93C23D"/>
                </a:solidFill>
              </a:rPr>
              <a:t>WELCOME TO SHINE</a:t>
            </a:r>
            <a:endParaRPr lang="en-US" dirty="0">
              <a:solidFill>
                <a:srgbClr val="93C23D"/>
              </a:solidFill>
            </a:endParaRPr>
          </a:p>
        </p:txBody>
      </p:sp>
      <p:pic>
        <p:nvPicPr>
          <p:cNvPr id="8" name="Picture Placeholder 7">
            <a:extLst>
              <a:ext uri="{FF2B5EF4-FFF2-40B4-BE49-F238E27FC236}">
                <a16:creationId xmlns:a16="http://schemas.microsoft.com/office/drawing/2014/main" id="{93D2A664-F8EC-E447-9C2D-A8AE083445B2}"/>
              </a:ext>
            </a:extLst>
          </p:cNvPr>
          <p:cNvPicPr>
            <a:picLocks noGrp="1" noChangeAspect="1"/>
          </p:cNvPicPr>
          <p:nvPr>
            <p:ph type="pic" sz="quarter" idx="17"/>
          </p:nvPr>
        </p:nvPicPr>
        <p:blipFill rotWithShape="1">
          <a:blip r:embed="rId3"/>
          <a:srcRect t="135" r="45554" b="-135"/>
          <a:stretch/>
        </p:blipFill>
        <p:spPr>
          <a:xfrm>
            <a:off x="0" y="8806"/>
            <a:ext cx="5276115" cy="6505415"/>
          </a:xfrm>
        </p:spPr>
      </p:pic>
    </p:spTree>
    <p:extLst>
      <p:ext uri="{BB962C8B-B14F-4D97-AF65-F5344CB8AC3E}">
        <p14:creationId xmlns:p14="http://schemas.microsoft.com/office/powerpoint/2010/main" val="298798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F0C1F9C-351F-024B-9EF6-D50E1F90E691}"/>
              </a:ext>
            </a:extLst>
          </p:cNvPr>
          <p:cNvSpPr>
            <a:spLocks noGrp="1"/>
          </p:cNvSpPr>
          <p:nvPr>
            <p:ph type="body" sz="quarter" idx="18"/>
          </p:nvPr>
        </p:nvSpPr>
        <p:spPr>
          <a:xfrm>
            <a:off x="556591" y="1723844"/>
            <a:ext cx="8515220" cy="5025872"/>
          </a:xfrm>
        </p:spPr>
        <p:txBody>
          <a:bodyPr>
            <a:normAutofit/>
          </a:bodyPr>
          <a:lstStyle/>
          <a:p>
            <a:pPr marL="0" indent="0">
              <a:lnSpc>
                <a:spcPct val="120000"/>
              </a:lnSpc>
            </a:pPr>
            <a:r>
              <a:rPr lang="en-GB" b="1" dirty="0">
                <a:solidFill>
                  <a:srgbClr val="80318E"/>
                </a:solidFill>
              </a:rPr>
              <a:t>Team Leader actions at this stage:</a:t>
            </a:r>
          </a:p>
          <a:p>
            <a:pPr marL="342900" indent="-342900">
              <a:lnSpc>
                <a:spcPct val="120000"/>
              </a:lnSpc>
              <a:buClr>
                <a:srgbClr val="93C23D"/>
              </a:buClr>
              <a:buFont typeface="Wingdings" panose="05000000000000000000" pitchFamily="2" charset="2"/>
              <a:buChar char="Ø"/>
            </a:pPr>
            <a:r>
              <a:rPr lang="en-GB" dirty="0"/>
              <a:t>Give new team members a sense of identity</a:t>
            </a:r>
          </a:p>
          <a:p>
            <a:pPr marL="342900" indent="-342900">
              <a:lnSpc>
                <a:spcPct val="120000"/>
              </a:lnSpc>
              <a:buClr>
                <a:srgbClr val="93C23D"/>
              </a:buClr>
              <a:buFont typeface="Wingdings" panose="05000000000000000000" pitchFamily="2" charset="2"/>
              <a:buChar char="Ø"/>
            </a:pPr>
            <a:r>
              <a:rPr lang="en-GB" dirty="0"/>
              <a:t>Develop the team's vision, clarify goals and purpose</a:t>
            </a:r>
          </a:p>
          <a:p>
            <a:pPr marL="342900" indent="-342900">
              <a:lnSpc>
                <a:spcPct val="120000"/>
              </a:lnSpc>
              <a:buClr>
                <a:srgbClr val="93C23D"/>
              </a:buClr>
              <a:buFont typeface="Wingdings" panose="05000000000000000000" pitchFamily="2" charset="2"/>
              <a:buChar char="Ø"/>
            </a:pPr>
            <a:r>
              <a:rPr lang="en-GB" dirty="0"/>
              <a:t>Establish guidelines, define roles, find resources</a:t>
            </a:r>
          </a:p>
          <a:p>
            <a:pPr marL="342900" indent="-342900">
              <a:lnSpc>
                <a:spcPct val="120000"/>
              </a:lnSpc>
              <a:buClr>
                <a:srgbClr val="93C23D"/>
              </a:buClr>
              <a:buFont typeface="Wingdings" panose="05000000000000000000" pitchFamily="2" charset="2"/>
              <a:buChar char="Ø"/>
            </a:pPr>
            <a:r>
              <a:rPr lang="en-GB" dirty="0"/>
              <a:t>Help people define their objectives – both team &amp; individuals</a:t>
            </a:r>
          </a:p>
          <a:p>
            <a:pPr marL="342900" indent="-342900">
              <a:lnSpc>
                <a:spcPct val="120000"/>
              </a:lnSpc>
              <a:buClr>
                <a:srgbClr val="93C23D"/>
              </a:buClr>
              <a:buFont typeface="Wingdings" panose="05000000000000000000" pitchFamily="2" charset="2"/>
              <a:buChar char="Ø"/>
            </a:pPr>
            <a:r>
              <a:rPr lang="en-GB" dirty="0"/>
              <a:t>If you don’t work hard to get people through this phase, it can last a very long time.</a:t>
            </a:r>
          </a:p>
          <a:p>
            <a:pPr marL="0" indent="0"/>
            <a:endParaRPr lang="en-US" dirty="0"/>
          </a:p>
        </p:txBody>
      </p:sp>
      <p:sp>
        <p:nvSpPr>
          <p:cNvPr id="5" name="Text Placeholder 4">
            <a:extLst>
              <a:ext uri="{FF2B5EF4-FFF2-40B4-BE49-F238E27FC236}">
                <a16:creationId xmlns:a16="http://schemas.microsoft.com/office/drawing/2014/main" id="{3EA317FF-1004-634A-809F-7D62AAF2CFE2}"/>
              </a:ext>
            </a:extLst>
          </p:cNvPr>
          <p:cNvSpPr>
            <a:spLocks noGrp="1"/>
          </p:cNvSpPr>
          <p:nvPr>
            <p:ph type="body" sz="quarter" idx="16"/>
          </p:nvPr>
        </p:nvSpPr>
        <p:spPr>
          <a:xfrm>
            <a:off x="695544" y="819966"/>
            <a:ext cx="6992635" cy="580518"/>
          </a:xfrm>
          <a:solidFill>
            <a:srgbClr val="93C23D"/>
          </a:solidFill>
        </p:spPr>
        <p:txBody>
          <a:bodyPr anchor="ctr">
            <a:normAutofit lnSpcReduction="10000"/>
          </a:bodyPr>
          <a:lstStyle/>
          <a:p>
            <a:pPr marL="927100"/>
            <a:r>
              <a:rPr lang="en-US" dirty="0">
                <a:solidFill>
                  <a:schemeClr val="bg1"/>
                </a:solidFill>
              </a:rPr>
              <a:t>Forming </a:t>
            </a:r>
            <a:r>
              <a:rPr lang="hr-BA" dirty="0">
                <a:solidFill>
                  <a:schemeClr val="bg1"/>
                </a:solidFill>
              </a:rPr>
              <a:t>- continued</a:t>
            </a:r>
            <a:endParaRPr lang="en-US" dirty="0">
              <a:solidFill>
                <a:schemeClr val="bg1"/>
              </a:solidFill>
            </a:endParaRPr>
          </a:p>
        </p:txBody>
      </p:sp>
      <p:pic>
        <p:nvPicPr>
          <p:cNvPr id="14" name="Picture Placeholder 13" descr="Old woman holding books">
            <a:extLst>
              <a:ext uri="{FF2B5EF4-FFF2-40B4-BE49-F238E27FC236}">
                <a16:creationId xmlns:a16="http://schemas.microsoft.com/office/drawing/2014/main" id="{553E2047-F47B-F648-B0F5-DD7BDE89747B}"/>
              </a:ext>
            </a:extLst>
          </p:cNvPr>
          <p:cNvPicPr>
            <a:picLocks noGrp="1" noChangeAspect="1"/>
          </p:cNvPicPr>
          <p:nvPr>
            <p:ph type="pic" sz="quarter" idx="10"/>
          </p:nvPr>
        </p:nvPicPr>
        <p:blipFill>
          <a:blip r:embed="rId3"/>
          <a:srcRect l="33333" r="33333"/>
          <a:stretch/>
        </p:blipFill>
        <p:spPr>
          <a:xfrm>
            <a:off x="8755811" y="0"/>
            <a:ext cx="3436189" cy="6872292"/>
          </a:xfrm>
        </p:spPr>
      </p:pic>
      <p:sp>
        <p:nvSpPr>
          <p:cNvPr id="7" name="Oval 6">
            <a:extLst>
              <a:ext uri="{FF2B5EF4-FFF2-40B4-BE49-F238E27FC236}">
                <a16:creationId xmlns:a16="http://schemas.microsoft.com/office/drawing/2014/main" id="{D5B81E9F-AB8B-2544-886A-CC6D199E3E3D}"/>
              </a:ext>
            </a:extLst>
          </p:cNvPr>
          <p:cNvSpPr/>
          <p:nvPr/>
        </p:nvSpPr>
        <p:spPr>
          <a:xfrm>
            <a:off x="-16252" y="53738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01</a:t>
            </a:r>
          </a:p>
        </p:txBody>
      </p:sp>
    </p:spTree>
    <p:extLst>
      <p:ext uri="{BB962C8B-B14F-4D97-AF65-F5344CB8AC3E}">
        <p14:creationId xmlns:p14="http://schemas.microsoft.com/office/powerpoint/2010/main" val="3053189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128AFB-292A-4485-A0BD-2E209BA592F9}"/>
              </a:ext>
            </a:extLst>
          </p:cNvPr>
          <p:cNvSpPr>
            <a:spLocks noGrp="1"/>
          </p:cNvSpPr>
          <p:nvPr>
            <p:ph type="body" sz="quarter" idx="13"/>
          </p:nvPr>
        </p:nvSpPr>
        <p:spPr/>
        <p:txBody>
          <a:bodyPr>
            <a:normAutofit lnSpcReduction="10000"/>
          </a:bodyPr>
          <a:lstStyle/>
          <a:p>
            <a:r>
              <a:rPr lang="en-US" dirty="0"/>
              <a:t>‘Everyone has inside of her a piece of good news. The good news is that you don’t know how great you can be, how much you can love, what you can accomplish, and what your potential is.’</a:t>
            </a:r>
          </a:p>
          <a:p>
            <a:r>
              <a:rPr lang="en-US" dirty="0"/>
              <a:t>- Anne Frank</a:t>
            </a:r>
          </a:p>
        </p:txBody>
      </p:sp>
    </p:spTree>
    <p:extLst>
      <p:ext uri="{BB962C8B-B14F-4D97-AF65-F5344CB8AC3E}">
        <p14:creationId xmlns:p14="http://schemas.microsoft.com/office/powerpoint/2010/main" val="3503557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ople clapping">
            <a:extLst>
              <a:ext uri="{FF2B5EF4-FFF2-40B4-BE49-F238E27FC236}">
                <a16:creationId xmlns:a16="http://schemas.microsoft.com/office/drawing/2014/main" id="{6B1E0937-8CDF-4295-9D36-FBEA83EA307E}"/>
              </a:ext>
            </a:extLst>
          </p:cNvPr>
          <p:cNvPicPr>
            <a:picLocks noGrp="1" noChangeAspect="1"/>
          </p:cNvPicPr>
          <p:nvPr>
            <p:ph type="pic" sz="quarter" idx="10"/>
          </p:nvPr>
        </p:nvPicPr>
        <p:blipFill>
          <a:blip r:embed="rId2"/>
          <a:srcRect l="33333" r="33333"/>
          <a:stretch/>
        </p:blipFill>
        <p:spPr>
          <a:xfrm>
            <a:off x="8755811" y="0"/>
            <a:ext cx="3436189" cy="6872292"/>
          </a:xfrm>
        </p:spPr>
      </p:pic>
      <p:sp>
        <p:nvSpPr>
          <p:cNvPr id="3" name="Text Placeholder 2">
            <a:extLst>
              <a:ext uri="{FF2B5EF4-FFF2-40B4-BE49-F238E27FC236}">
                <a16:creationId xmlns:a16="http://schemas.microsoft.com/office/drawing/2014/main" id="{707D349F-663E-4EF9-886E-D722B2B6FE7F}"/>
              </a:ext>
            </a:extLst>
          </p:cNvPr>
          <p:cNvSpPr>
            <a:spLocks noGrp="1"/>
          </p:cNvSpPr>
          <p:nvPr>
            <p:ph type="body" sz="quarter" idx="18"/>
          </p:nvPr>
        </p:nvSpPr>
        <p:spPr>
          <a:xfrm>
            <a:off x="623944" y="1551226"/>
            <a:ext cx="7971415" cy="5321065"/>
          </a:xfrm>
        </p:spPr>
        <p:txBody>
          <a:bodyPr>
            <a:normAutofit/>
          </a:bodyPr>
          <a:lstStyle/>
          <a:p>
            <a:pPr marL="0" indent="0">
              <a:lnSpc>
                <a:spcPct val="120000"/>
              </a:lnSpc>
              <a:tabLst>
                <a:tab pos="0" algn="l"/>
              </a:tabLst>
            </a:pPr>
            <a:r>
              <a:rPr lang="en-IE" dirty="0"/>
              <a:t>As people understand their role and purpose they become more confident and begin to see themselves as a team, sorting out how they will work together. As they begin to see themselves as a team they may start to exert their right to contribute. They might begin to question what they are doing and may even begin to question your authority at this stage. However, conflicts can begin to emerge and sub-groups start to form. This can be based on friendships or, more likely, on common roles and interests.</a:t>
            </a:r>
          </a:p>
        </p:txBody>
      </p:sp>
      <p:sp>
        <p:nvSpPr>
          <p:cNvPr id="4" name="Text Placeholder 3">
            <a:extLst>
              <a:ext uri="{FF2B5EF4-FFF2-40B4-BE49-F238E27FC236}">
                <a16:creationId xmlns:a16="http://schemas.microsoft.com/office/drawing/2014/main" id="{072CCEC6-E9C6-4071-A5B3-8D3A418A9C3A}"/>
              </a:ext>
            </a:extLst>
          </p:cNvPr>
          <p:cNvSpPr>
            <a:spLocks noGrp="1"/>
          </p:cNvSpPr>
          <p:nvPr>
            <p:ph type="body" sz="quarter" idx="16"/>
          </p:nvPr>
        </p:nvSpPr>
        <p:spPr>
          <a:xfrm>
            <a:off x="535092" y="666966"/>
            <a:ext cx="6623697" cy="580518"/>
          </a:xfrm>
          <a:solidFill>
            <a:srgbClr val="93C23D"/>
          </a:solidFill>
        </p:spPr>
        <p:txBody>
          <a:bodyPr anchor="ctr">
            <a:normAutofit lnSpcReduction="10000"/>
          </a:bodyPr>
          <a:lstStyle/>
          <a:p>
            <a:pPr marL="977900"/>
            <a:r>
              <a:rPr lang="en-US" dirty="0">
                <a:solidFill>
                  <a:schemeClr val="bg1"/>
                </a:solidFill>
              </a:rPr>
              <a:t>Storming </a:t>
            </a:r>
          </a:p>
        </p:txBody>
      </p:sp>
      <p:sp>
        <p:nvSpPr>
          <p:cNvPr id="5" name="Oval 4">
            <a:extLst>
              <a:ext uri="{FF2B5EF4-FFF2-40B4-BE49-F238E27FC236}">
                <a16:creationId xmlns:a16="http://schemas.microsoft.com/office/drawing/2014/main" id="{C1BC5B2C-3A96-D242-962F-F1BD715EFF11}"/>
              </a:ext>
            </a:extLst>
          </p:cNvPr>
          <p:cNvSpPr/>
          <p:nvPr/>
        </p:nvSpPr>
        <p:spPr>
          <a:xfrm>
            <a:off x="0" y="40554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02</a:t>
            </a:r>
          </a:p>
        </p:txBody>
      </p:sp>
    </p:spTree>
    <p:extLst>
      <p:ext uri="{BB962C8B-B14F-4D97-AF65-F5344CB8AC3E}">
        <p14:creationId xmlns:p14="http://schemas.microsoft.com/office/powerpoint/2010/main" val="2052469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ople clapping">
            <a:extLst>
              <a:ext uri="{FF2B5EF4-FFF2-40B4-BE49-F238E27FC236}">
                <a16:creationId xmlns:a16="http://schemas.microsoft.com/office/drawing/2014/main" id="{6B1E0937-8CDF-4295-9D36-FBEA83EA307E}"/>
              </a:ext>
            </a:extLst>
          </p:cNvPr>
          <p:cNvPicPr>
            <a:picLocks noGrp="1" noChangeAspect="1"/>
          </p:cNvPicPr>
          <p:nvPr>
            <p:ph type="pic" sz="quarter" idx="10"/>
          </p:nvPr>
        </p:nvPicPr>
        <p:blipFill>
          <a:blip r:embed="rId2"/>
          <a:srcRect l="33333" r="33333"/>
          <a:stretch/>
        </p:blipFill>
        <p:spPr>
          <a:xfrm>
            <a:off x="8755811" y="0"/>
            <a:ext cx="3436189" cy="6872292"/>
          </a:xfrm>
        </p:spPr>
      </p:pic>
      <p:sp>
        <p:nvSpPr>
          <p:cNvPr id="3" name="Text Placeholder 2">
            <a:extLst>
              <a:ext uri="{FF2B5EF4-FFF2-40B4-BE49-F238E27FC236}">
                <a16:creationId xmlns:a16="http://schemas.microsoft.com/office/drawing/2014/main" id="{707D349F-663E-4EF9-886E-D722B2B6FE7F}"/>
              </a:ext>
            </a:extLst>
          </p:cNvPr>
          <p:cNvSpPr>
            <a:spLocks noGrp="1"/>
          </p:cNvSpPr>
          <p:nvPr>
            <p:ph type="body" sz="quarter" idx="18"/>
          </p:nvPr>
        </p:nvSpPr>
        <p:spPr>
          <a:xfrm>
            <a:off x="623944" y="1551226"/>
            <a:ext cx="7971415" cy="5321065"/>
          </a:xfrm>
        </p:spPr>
        <p:txBody>
          <a:bodyPr>
            <a:normAutofit/>
          </a:bodyPr>
          <a:lstStyle/>
          <a:p>
            <a:pPr marL="0" indent="0">
              <a:lnSpc>
                <a:spcPct val="120000"/>
              </a:lnSpc>
              <a:tabLst>
                <a:tab pos="0" algn="l"/>
              </a:tabLst>
            </a:pPr>
            <a:r>
              <a:rPr lang="en-IE" b="1" dirty="0">
                <a:solidFill>
                  <a:srgbClr val="80318E"/>
                </a:solidFill>
              </a:rPr>
              <a:t>Team Leader actions at this stage:</a:t>
            </a:r>
          </a:p>
          <a:p>
            <a:pPr marL="342900" indent="-342900">
              <a:lnSpc>
                <a:spcPct val="120000"/>
              </a:lnSpc>
              <a:buClr>
                <a:srgbClr val="93C23D"/>
              </a:buClr>
              <a:buFont typeface="Wingdings" panose="05000000000000000000" pitchFamily="2" charset="2"/>
              <a:buChar char="Ø"/>
              <a:tabLst>
                <a:tab pos="0" algn="l"/>
              </a:tabLst>
            </a:pPr>
            <a:r>
              <a:rPr lang="en-IE" dirty="0"/>
              <a:t>Pass some of the ownership of the various tasks over to the group to help them feel more responsible and confident about what they are doing</a:t>
            </a:r>
          </a:p>
          <a:p>
            <a:pPr marL="342900" indent="-342900">
              <a:lnSpc>
                <a:spcPct val="120000"/>
              </a:lnSpc>
              <a:buClr>
                <a:srgbClr val="93C23D"/>
              </a:buClr>
              <a:buFont typeface="Wingdings" panose="05000000000000000000" pitchFamily="2" charset="2"/>
              <a:buChar char="Ø"/>
              <a:tabLst>
                <a:tab pos="0" algn="l"/>
              </a:tabLst>
            </a:pPr>
            <a:r>
              <a:rPr lang="en-IE" dirty="0"/>
              <a:t>Provide more support to members</a:t>
            </a:r>
          </a:p>
          <a:p>
            <a:pPr marL="342900" indent="-342900">
              <a:lnSpc>
                <a:spcPct val="120000"/>
              </a:lnSpc>
              <a:buClr>
                <a:srgbClr val="93C23D"/>
              </a:buClr>
              <a:buFont typeface="Wingdings" panose="05000000000000000000" pitchFamily="2" charset="2"/>
              <a:buChar char="Ø"/>
              <a:tabLst>
                <a:tab pos="0" algn="l"/>
              </a:tabLst>
            </a:pPr>
            <a:r>
              <a:rPr lang="en-IE" dirty="0"/>
              <a:t>Help resolve conflicts</a:t>
            </a:r>
          </a:p>
          <a:p>
            <a:pPr marL="342900" indent="-342900">
              <a:lnSpc>
                <a:spcPct val="120000"/>
              </a:lnSpc>
              <a:buClr>
                <a:srgbClr val="93C23D"/>
              </a:buClr>
              <a:buFont typeface="Wingdings" panose="05000000000000000000" pitchFamily="2" charset="2"/>
              <a:buChar char="Ø"/>
              <a:tabLst>
                <a:tab pos="0" algn="l"/>
              </a:tabLst>
            </a:pPr>
            <a:r>
              <a:rPr lang="en-IE" dirty="0"/>
              <a:t>Utilise problem solving skills</a:t>
            </a:r>
          </a:p>
          <a:p>
            <a:pPr marL="342900" indent="-342900">
              <a:lnSpc>
                <a:spcPct val="120000"/>
              </a:lnSpc>
              <a:buClr>
                <a:srgbClr val="93C23D"/>
              </a:buClr>
              <a:buFont typeface="Wingdings" panose="05000000000000000000" pitchFamily="2" charset="2"/>
              <a:buChar char="Ø"/>
              <a:tabLst>
                <a:tab pos="0" algn="l"/>
              </a:tabLst>
            </a:pPr>
            <a:r>
              <a:rPr lang="en-IE" dirty="0"/>
              <a:t>Refine the vision</a:t>
            </a:r>
          </a:p>
        </p:txBody>
      </p:sp>
      <p:sp>
        <p:nvSpPr>
          <p:cNvPr id="4" name="Text Placeholder 3">
            <a:extLst>
              <a:ext uri="{FF2B5EF4-FFF2-40B4-BE49-F238E27FC236}">
                <a16:creationId xmlns:a16="http://schemas.microsoft.com/office/drawing/2014/main" id="{072CCEC6-E9C6-4071-A5B3-8D3A418A9C3A}"/>
              </a:ext>
            </a:extLst>
          </p:cNvPr>
          <p:cNvSpPr>
            <a:spLocks noGrp="1"/>
          </p:cNvSpPr>
          <p:nvPr>
            <p:ph type="body" sz="quarter" idx="16"/>
          </p:nvPr>
        </p:nvSpPr>
        <p:spPr>
          <a:xfrm>
            <a:off x="535092" y="666966"/>
            <a:ext cx="6623697" cy="580518"/>
          </a:xfrm>
          <a:solidFill>
            <a:srgbClr val="93C23D"/>
          </a:solidFill>
        </p:spPr>
        <p:txBody>
          <a:bodyPr anchor="ctr">
            <a:normAutofit lnSpcReduction="10000"/>
          </a:bodyPr>
          <a:lstStyle/>
          <a:p>
            <a:pPr marL="977900"/>
            <a:r>
              <a:rPr lang="en-US" dirty="0">
                <a:solidFill>
                  <a:schemeClr val="bg1"/>
                </a:solidFill>
              </a:rPr>
              <a:t>Storming </a:t>
            </a:r>
            <a:r>
              <a:rPr lang="hr-BA" dirty="0">
                <a:solidFill>
                  <a:schemeClr val="bg1"/>
                </a:solidFill>
              </a:rPr>
              <a:t>- continued</a:t>
            </a:r>
            <a:endParaRPr lang="en-US" dirty="0">
              <a:solidFill>
                <a:schemeClr val="bg1"/>
              </a:solidFill>
            </a:endParaRPr>
          </a:p>
        </p:txBody>
      </p:sp>
      <p:sp>
        <p:nvSpPr>
          <p:cNvPr id="5" name="Oval 4">
            <a:extLst>
              <a:ext uri="{FF2B5EF4-FFF2-40B4-BE49-F238E27FC236}">
                <a16:creationId xmlns:a16="http://schemas.microsoft.com/office/drawing/2014/main" id="{C1BC5B2C-3A96-D242-962F-F1BD715EFF11}"/>
              </a:ext>
            </a:extLst>
          </p:cNvPr>
          <p:cNvSpPr/>
          <p:nvPr/>
        </p:nvSpPr>
        <p:spPr>
          <a:xfrm>
            <a:off x="0" y="40554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02</a:t>
            </a:r>
          </a:p>
        </p:txBody>
      </p:sp>
    </p:spTree>
    <p:extLst>
      <p:ext uri="{BB962C8B-B14F-4D97-AF65-F5344CB8AC3E}">
        <p14:creationId xmlns:p14="http://schemas.microsoft.com/office/powerpoint/2010/main" val="1187616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34DB5F1-AED9-3146-A50F-65BB64AE1784}"/>
              </a:ext>
            </a:extLst>
          </p:cNvPr>
          <p:cNvSpPr>
            <a:spLocks noGrp="1"/>
          </p:cNvSpPr>
          <p:nvPr>
            <p:ph type="body" sz="quarter" idx="13"/>
          </p:nvPr>
        </p:nvSpPr>
        <p:spPr>
          <a:xfrm>
            <a:off x="3902765" y="1306076"/>
            <a:ext cx="4368800" cy="4351774"/>
          </a:xfrm>
        </p:spPr>
        <p:txBody>
          <a:bodyPr>
            <a:normAutofit/>
          </a:bodyPr>
          <a:lstStyle/>
          <a:p>
            <a:r>
              <a:rPr lang="en-GB" b="1" dirty="0"/>
              <a:t>‘I can do things you cannot, You can do things I cannot; Together we can do great things.’</a:t>
            </a:r>
          </a:p>
          <a:p>
            <a:endParaRPr lang="en-GB" b="1" dirty="0"/>
          </a:p>
          <a:p>
            <a:r>
              <a:rPr lang="en-GB" b="1" dirty="0"/>
              <a:t>- Mother Teresa</a:t>
            </a:r>
            <a:endParaRPr lang="en-US" dirty="0"/>
          </a:p>
        </p:txBody>
      </p:sp>
    </p:spTree>
    <p:extLst>
      <p:ext uri="{BB962C8B-B14F-4D97-AF65-F5344CB8AC3E}">
        <p14:creationId xmlns:p14="http://schemas.microsoft.com/office/powerpoint/2010/main" val="4014909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A35C08-099C-45FE-99E0-EBC8EE57BF14}"/>
              </a:ext>
            </a:extLst>
          </p:cNvPr>
          <p:cNvSpPr>
            <a:spLocks noGrp="1"/>
          </p:cNvSpPr>
          <p:nvPr>
            <p:ph type="body" sz="quarter" idx="18"/>
          </p:nvPr>
        </p:nvSpPr>
        <p:spPr>
          <a:xfrm>
            <a:off x="880533" y="1489268"/>
            <a:ext cx="7453341" cy="4548766"/>
          </a:xfrm>
        </p:spPr>
        <p:txBody>
          <a:bodyPr>
            <a:normAutofit lnSpcReduction="10000"/>
          </a:bodyPr>
          <a:lstStyle/>
          <a:p>
            <a:pPr marL="0" indent="0">
              <a:lnSpc>
                <a:spcPct val="110000"/>
              </a:lnSpc>
            </a:pPr>
            <a:r>
              <a:rPr lang="en-IE" dirty="0"/>
              <a:t>Once minor conflicts are resolved in terms of who they are and what they are doing, the norming stage is one of the co-operation and support. </a:t>
            </a:r>
          </a:p>
          <a:p>
            <a:pPr marL="0" indent="0">
              <a:lnSpc>
                <a:spcPct val="110000"/>
              </a:lnSpc>
            </a:pPr>
            <a:r>
              <a:rPr lang="en-IE" dirty="0"/>
              <a:t>People feel sure about their team identity and the role they are supposed to fulfil. Their level of commitment is increasing to the task, to you and to one another. </a:t>
            </a:r>
          </a:p>
          <a:p>
            <a:pPr marL="0" indent="0">
              <a:lnSpc>
                <a:spcPct val="110000"/>
              </a:lnSpc>
            </a:pPr>
            <a:r>
              <a:rPr lang="en-IE" dirty="0"/>
              <a:t>Group norms begin to emerge and there's a sense of ‘this is the way we do things around here’. The team almost takes on a cultural identity of its own. Team members willingly take on more responsibility for plans and implementation issues.</a:t>
            </a:r>
          </a:p>
        </p:txBody>
      </p:sp>
      <p:sp>
        <p:nvSpPr>
          <p:cNvPr id="4" name="Text Placeholder 3">
            <a:extLst>
              <a:ext uri="{FF2B5EF4-FFF2-40B4-BE49-F238E27FC236}">
                <a16:creationId xmlns:a16="http://schemas.microsoft.com/office/drawing/2014/main" id="{BAB2AFBE-70ED-4A15-978A-607E80C87FE7}"/>
              </a:ext>
            </a:extLst>
          </p:cNvPr>
          <p:cNvSpPr>
            <a:spLocks noGrp="1"/>
          </p:cNvSpPr>
          <p:nvPr>
            <p:ph type="body" sz="quarter" idx="16"/>
          </p:nvPr>
        </p:nvSpPr>
        <p:spPr>
          <a:xfrm>
            <a:off x="572843" y="662054"/>
            <a:ext cx="3999157" cy="580518"/>
          </a:xfrm>
          <a:solidFill>
            <a:srgbClr val="93C23D"/>
          </a:solidFill>
        </p:spPr>
        <p:txBody>
          <a:bodyPr anchor="ctr">
            <a:normAutofit lnSpcReduction="10000"/>
          </a:bodyPr>
          <a:lstStyle/>
          <a:p>
            <a:pPr marL="889000"/>
            <a:r>
              <a:rPr lang="en-US" dirty="0">
                <a:solidFill>
                  <a:schemeClr val="bg1"/>
                </a:solidFill>
              </a:rPr>
              <a:t>Norming</a:t>
            </a:r>
            <a:endParaRPr lang="en-IE" dirty="0">
              <a:solidFill>
                <a:schemeClr val="bg1"/>
              </a:solidFill>
            </a:endParaRPr>
          </a:p>
        </p:txBody>
      </p:sp>
      <p:pic>
        <p:nvPicPr>
          <p:cNvPr id="14" name="Picture Placeholder 13" descr="Woman carrying saplings">
            <a:extLst>
              <a:ext uri="{FF2B5EF4-FFF2-40B4-BE49-F238E27FC236}">
                <a16:creationId xmlns:a16="http://schemas.microsoft.com/office/drawing/2014/main" id="{58028839-95E3-449F-B78F-2B65992FAD92}"/>
              </a:ext>
            </a:extLst>
          </p:cNvPr>
          <p:cNvPicPr>
            <a:picLocks noGrp="1" noChangeAspect="1"/>
          </p:cNvPicPr>
          <p:nvPr>
            <p:ph type="pic" sz="quarter" idx="10"/>
          </p:nvPr>
        </p:nvPicPr>
        <p:blipFill>
          <a:blip r:embed="rId2"/>
          <a:srcRect l="33333" r="33333"/>
          <a:stretch/>
        </p:blipFill>
        <p:spPr>
          <a:xfrm>
            <a:off x="8755811" y="0"/>
            <a:ext cx="3436189" cy="6872292"/>
          </a:xfrm>
        </p:spPr>
      </p:pic>
      <p:sp>
        <p:nvSpPr>
          <p:cNvPr id="5" name="Oval 4">
            <a:extLst>
              <a:ext uri="{FF2B5EF4-FFF2-40B4-BE49-F238E27FC236}">
                <a16:creationId xmlns:a16="http://schemas.microsoft.com/office/drawing/2014/main" id="{3F5CFFBF-3348-8F42-8C6A-1C548BE1057C}"/>
              </a:ext>
            </a:extLst>
          </p:cNvPr>
          <p:cNvSpPr/>
          <p:nvPr/>
        </p:nvSpPr>
        <p:spPr>
          <a:xfrm>
            <a:off x="0" y="343583"/>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03</a:t>
            </a:r>
          </a:p>
        </p:txBody>
      </p:sp>
    </p:spTree>
    <p:extLst>
      <p:ext uri="{BB962C8B-B14F-4D97-AF65-F5344CB8AC3E}">
        <p14:creationId xmlns:p14="http://schemas.microsoft.com/office/powerpoint/2010/main" val="3663058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holding soccer ball">
            <a:extLst>
              <a:ext uri="{FF2B5EF4-FFF2-40B4-BE49-F238E27FC236}">
                <a16:creationId xmlns:a16="http://schemas.microsoft.com/office/drawing/2014/main" id="{49177356-2150-418B-A825-6E5FA7BC6552}"/>
              </a:ext>
            </a:extLst>
          </p:cNvPr>
          <p:cNvPicPr>
            <a:picLocks noGrp="1" noChangeAspect="1"/>
          </p:cNvPicPr>
          <p:nvPr>
            <p:ph type="pic" sz="quarter" idx="10"/>
          </p:nvPr>
        </p:nvPicPr>
        <p:blipFill rotWithShape="1">
          <a:blip r:embed="rId2"/>
          <a:srcRect l="39266" t="5548" r="29249"/>
          <a:stretch/>
        </p:blipFill>
        <p:spPr>
          <a:xfrm>
            <a:off x="8755811" y="0"/>
            <a:ext cx="3436189" cy="6872292"/>
          </a:xfrm>
        </p:spPr>
      </p:pic>
      <p:sp>
        <p:nvSpPr>
          <p:cNvPr id="3" name="Text Placeholder 2">
            <a:extLst>
              <a:ext uri="{FF2B5EF4-FFF2-40B4-BE49-F238E27FC236}">
                <a16:creationId xmlns:a16="http://schemas.microsoft.com/office/drawing/2014/main" id="{B5DAA631-41A2-47B7-B89D-B2D264AA2846}"/>
              </a:ext>
            </a:extLst>
          </p:cNvPr>
          <p:cNvSpPr>
            <a:spLocks noGrp="1"/>
          </p:cNvSpPr>
          <p:nvPr>
            <p:ph type="body" sz="quarter" idx="18"/>
          </p:nvPr>
        </p:nvSpPr>
        <p:spPr>
          <a:xfrm>
            <a:off x="487018" y="1547341"/>
            <a:ext cx="7258488" cy="4146649"/>
          </a:xfrm>
        </p:spPr>
        <p:txBody>
          <a:bodyPr>
            <a:noAutofit/>
          </a:bodyPr>
          <a:lstStyle/>
          <a:p>
            <a:pPr marL="0" indent="0">
              <a:lnSpc>
                <a:spcPct val="100000"/>
              </a:lnSpc>
            </a:pPr>
            <a:r>
              <a:rPr lang="en-GB" dirty="0"/>
              <a:t>At this stage of maturity, the team has fully committed to achieving its goals and will take full responsibility for doing so. </a:t>
            </a:r>
            <a:endParaRPr lang="hr-BA" dirty="0"/>
          </a:p>
          <a:p>
            <a:pPr marL="0" indent="0">
              <a:lnSpc>
                <a:spcPct val="100000"/>
              </a:lnSpc>
            </a:pPr>
            <a:r>
              <a:rPr lang="en-GB" dirty="0"/>
              <a:t>Team members are prepared to work largely unaided with most responsibility being in their hands. Credibility can thrive as everyone has high self-esteem, there is less conflict and high levels of co- operation develop, both within their own small work group and within the team as a whole.</a:t>
            </a:r>
          </a:p>
        </p:txBody>
      </p:sp>
      <p:sp>
        <p:nvSpPr>
          <p:cNvPr id="4" name="Text Placeholder 3">
            <a:extLst>
              <a:ext uri="{FF2B5EF4-FFF2-40B4-BE49-F238E27FC236}">
                <a16:creationId xmlns:a16="http://schemas.microsoft.com/office/drawing/2014/main" id="{5B8C13BB-9C4B-445D-B750-CAA8F7625BF5}"/>
              </a:ext>
            </a:extLst>
          </p:cNvPr>
          <p:cNvSpPr>
            <a:spLocks noGrp="1"/>
          </p:cNvSpPr>
          <p:nvPr>
            <p:ph type="body" sz="quarter" idx="16"/>
          </p:nvPr>
        </p:nvSpPr>
        <p:spPr>
          <a:xfrm>
            <a:off x="863988" y="391162"/>
            <a:ext cx="5621033" cy="588434"/>
          </a:xfrm>
          <a:solidFill>
            <a:srgbClr val="93C23D"/>
          </a:solidFill>
        </p:spPr>
        <p:txBody>
          <a:bodyPr anchor="ctr">
            <a:normAutofit/>
          </a:bodyPr>
          <a:lstStyle/>
          <a:p>
            <a:pPr marL="889000"/>
            <a:r>
              <a:rPr lang="en-US" dirty="0">
                <a:solidFill>
                  <a:schemeClr val="bg1"/>
                </a:solidFill>
              </a:rPr>
              <a:t>Performing</a:t>
            </a:r>
            <a:endParaRPr lang="en-IE" dirty="0">
              <a:solidFill>
                <a:schemeClr val="bg1"/>
              </a:solidFill>
            </a:endParaRPr>
          </a:p>
        </p:txBody>
      </p:sp>
      <p:sp>
        <p:nvSpPr>
          <p:cNvPr id="5" name="Oval 4">
            <a:extLst>
              <a:ext uri="{FF2B5EF4-FFF2-40B4-BE49-F238E27FC236}">
                <a16:creationId xmlns:a16="http://schemas.microsoft.com/office/drawing/2014/main" id="{FF30AC14-4164-8B43-BF00-B863DF62AEF3}"/>
              </a:ext>
            </a:extLst>
          </p:cNvPr>
          <p:cNvSpPr/>
          <p:nvPr/>
        </p:nvSpPr>
        <p:spPr>
          <a:xfrm>
            <a:off x="0" y="20603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04</a:t>
            </a:r>
          </a:p>
        </p:txBody>
      </p:sp>
    </p:spTree>
    <p:extLst>
      <p:ext uri="{BB962C8B-B14F-4D97-AF65-F5344CB8AC3E}">
        <p14:creationId xmlns:p14="http://schemas.microsoft.com/office/powerpoint/2010/main" val="1049784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holding soccer ball">
            <a:extLst>
              <a:ext uri="{FF2B5EF4-FFF2-40B4-BE49-F238E27FC236}">
                <a16:creationId xmlns:a16="http://schemas.microsoft.com/office/drawing/2014/main" id="{49177356-2150-418B-A825-6E5FA7BC6552}"/>
              </a:ext>
            </a:extLst>
          </p:cNvPr>
          <p:cNvPicPr>
            <a:picLocks noGrp="1" noChangeAspect="1"/>
          </p:cNvPicPr>
          <p:nvPr>
            <p:ph type="pic" sz="quarter" idx="10"/>
          </p:nvPr>
        </p:nvPicPr>
        <p:blipFill rotWithShape="1">
          <a:blip r:embed="rId2"/>
          <a:srcRect l="39266" t="5548" r="29249"/>
          <a:stretch/>
        </p:blipFill>
        <p:spPr>
          <a:xfrm>
            <a:off x="8755811" y="0"/>
            <a:ext cx="3436189" cy="6872292"/>
          </a:xfrm>
        </p:spPr>
      </p:pic>
      <p:sp>
        <p:nvSpPr>
          <p:cNvPr id="3" name="Text Placeholder 2">
            <a:extLst>
              <a:ext uri="{FF2B5EF4-FFF2-40B4-BE49-F238E27FC236}">
                <a16:creationId xmlns:a16="http://schemas.microsoft.com/office/drawing/2014/main" id="{B5DAA631-41A2-47B7-B89D-B2D264AA2846}"/>
              </a:ext>
            </a:extLst>
          </p:cNvPr>
          <p:cNvSpPr>
            <a:spLocks noGrp="1"/>
          </p:cNvSpPr>
          <p:nvPr>
            <p:ph type="body" sz="quarter" idx="18"/>
          </p:nvPr>
        </p:nvSpPr>
        <p:spPr>
          <a:xfrm>
            <a:off x="487018" y="1547341"/>
            <a:ext cx="8268794" cy="4146649"/>
          </a:xfrm>
        </p:spPr>
        <p:txBody>
          <a:bodyPr>
            <a:noAutofit/>
          </a:bodyPr>
          <a:lstStyle/>
          <a:p>
            <a:pPr marL="0" indent="0"/>
            <a:r>
              <a:rPr lang="en-GB" b="1" dirty="0">
                <a:solidFill>
                  <a:srgbClr val="80318E"/>
                </a:solidFill>
              </a:rPr>
              <a:t>Team Leader actions at this stage:</a:t>
            </a:r>
          </a:p>
          <a:p>
            <a:pPr marL="342900" indent="-342900">
              <a:buClr>
                <a:srgbClr val="93C23D"/>
              </a:buClr>
              <a:buFont typeface="Wingdings" panose="05000000000000000000" pitchFamily="2" charset="2"/>
              <a:buChar char="Ø"/>
            </a:pPr>
            <a:r>
              <a:rPr lang="en-GB" dirty="0"/>
              <a:t>Your role will probably be working within the group rather than outside. </a:t>
            </a:r>
          </a:p>
          <a:p>
            <a:pPr marL="342900" indent="-342900">
              <a:buClr>
                <a:srgbClr val="93C23D"/>
              </a:buClr>
              <a:buFont typeface="Wingdings" panose="05000000000000000000" pitchFamily="2" charset="2"/>
              <a:buChar char="Ø"/>
            </a:pPr>
            <a:r>
              <a:rPr lang="en-GB" dirty="0"/>
              <a:t>You will be regarded as the valued colleague rather than as the boss</a:t>
            </a:r>
          </a:p>
          <a:p>
            <a:pPr marL="342900" indent="-342900">
              <a:buClr>
                <a:srgbClr val="93C23D"/>
              </a:buClr>
              <a:buFont typeface="Wingdings" panose="05000000000000000000" pitchFamily="2" charset="2"/>
              <a:buChar char="Ø"/>
            </a:pPr>
            <a:r>
              <a:rPr lang="en-GB" dirty="0"/>
              <a:t>Take on more of a facilitative role, providing direction and support as needed</a:t>
            </a:r>
          </a:p>
          <a:p>
            <a:pPr marL="342900" indent="-342900">
              <a:buClr>
                <a:srgbClr val="93C23D"/>
              </a:buClr>
              <a:buFont typeface="Wingdings" panose="05000000000000000000" pitchFamily="2" charset="2"/>
              <a:buChar char="Ø"/>
            </a:pPr>
            <a:r>
              <a:rPr lang="en-GB" dirty="0"/>
              <a:t>Successes are celebrated</a:t>
            </a:r>
          </a:p>
          <a:p>
            <a:pPr marL="342900" indent="-342900">
              <a:buClr>
                <a:srgbClr val="93C23D"/>
              </a:buClr>
              <a:buFont typeface="Wingdings" panose="05000000000000000000" pitchFamily="2" charset="2"/>
              <a:buChar char="Ø"/>
            </a:pPr>
            <a:r>
              <a:rPr lang="en-GB" dirty="0"/>
              <a:t>Continue to review the teams accomplishments relative to goals/objectives.</a:t>
            </a:r>
            <a:endParaRPr lang="en-IE" dirty="0"/>
          </a:p>
        </p:txBody>
      </p:sp>
      <p:sp>
        <p:nvSpPr>
          <p:cNvPr id="4" name="Text Placeholder 3">
            <a:extLst>
              <a:ext uri="{FF2B5EF4-FFF2-40B4-BE49-F238E27FC236}">
                <a16:creationId xmlns:a16="http://schemas.microsoft.com/office/drawing/2014/main" id="{5B8C13BB-9C4B-445D-B750-CAA8F7625BF5}"/>
              </a:ext>
            </a:extLst>
          </p:cNvPr>
          <p:cNvSpPr>
            <a:spLocks noGrp="1"/>
          </p:cNvSpPr>
          <p:nvPr>
            <p:ph type="body" sz="quarter" idx="16"/>
          </p:nvPr>
        </p:nvSpPr>
        <p:spPr>
          <a:xfrm>
            <a:off x="863988" y="391162"/>
            <a:ext cx="5621033" cy="588434"/>
          </a:xfrm>
          <a:solidFill>
            <a:srgbClr val="93C23D"/>
          </a:solidFill>
        </p:spPr>
        <p:txBody>
          <a:bodyPr anchor="ctr">
            <a:normAutofit/>
          </a:bodyPr>
          <a:lstStyle/>
          <a:p>
            <a:pPr marL="889000"/>
            <a:r>
              <a:rPr lang="en-US" dirty="0">
                <a:solidFill>
                  <a:schemeClr val="bg1"/>
                </a:solidFill>
              </a:rPr>
              <a:t>Performing</a:t>
            </a:r>
            <a:r>
              <a:rPr lang="hr-BA" dirty="0">
                <a:solidFill>
                  <a:schemeClr val="bg1"/>
                </a:solidFill>
              </a:rPr>
              <a:t> - continued</a:t>
            </a:r>
            <a:endParaRPr lang="en-IE" dirty="0">
              <a:solidFill>
                <a:schemeClr val="bg1"/>
              </a:solidFill>
            </a:endParaRPr>
          </a:p>
        </p:txBody>
      </p:sp>
      <p:sp>
        <p:nvSpPr>
          <p:cNvPr id="5" name="Oval 4">
            <a:extLst>
              <a:ext uri="{FF2B5EF4-FFF2-40B4-BE49-F238E27FC236}">
                <a16:creationId xmlns:a16="http://schemas.microsoft.com/office/drawing/2014/main" id="{FF30AC14-4164-8B43-BF00-B863DF62AEF3}"/>
              </a:ext>
            </a:extLst>
          </p:cNvPr>
          <p:cNvSpPr/>
          <p:nvPr/>
        </p:nvSpPr>
        <p:spPr>
          <a:xfrm>
            <a:off x="0" y="20603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04</a:t>
            </a:r>
          </a:p>
        </p:txBody>
      </p:sp>
    </p:spTree>
    <p:extLst>
      <p:ext uri="{BB962C8B-B14F-4D97-AF65-F5344CB8AC3E}">
        <p14:creationId xmlns:p14="http://schemas.microsoft.com/office/powerpoint/2010/main" val="4002679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B1E0937-8CDF-4295-9D36-FBEA83EA307E}"/>
              </a:ext>
            </a:extLst>
          </p:cNvPr>
          <p:cNvPicPr>
            <a:picLocks noGrp="1" noChangeAspect="1"/>
          </p:cNvPicPr>
          <p:nvPr>
            <p:ph type="pic" sz="quarter" idx="10"/>
          </p:nvPr>
        </p:nvPicPr>
        <p:blipFill rotWithShape="1">
          <a:blip r:embed="rId2"/>
          <a:srcRect l="32420" t="4054" r="6132" b="8152"/>
          <a:stretch/>
        </p:blipFill>
        <p:spPr>
          <a:xfrm>
            <a:off x="8755811" y="0"/>
            <a:ext cx="3436189" cy="6872292"/>
          </a:xfrm>
        </p:spPr>
      </p:pic>
      <p:sp>
        <p:nvSpPr>
          <p:cNvPr id="3" name="Text Placeholder 2">
            <a:extLst>
              <a:ext uri="{FF2B5EF4-FFF2-40B4-BE49-F238E27FC236}">
                <a16:creationId xmlns:a16="http://schemas.microsoft.com/office/drawing/2014/main" id="{707D349F-663E-4EF9-886E-D722B2B6FE7F}"/>
              </a:ext>
            </a:extLst>
          </p:cNvPr>
          <p:cNvSpPr>
            <a:spLocks noGrp="1"/>
          </p:cNvSpPr>
          <p:nvPr>
            <p:ph type="body" sz="quarter" idx="18"/>
          </p:nvPr>
        </p:nvSpPr>
        <p:spPr>
          <a:xfrm>
            <a:off x="912223" y="1143462"/>
            <a:ext cx="7930987" cy="4935487"/>
          </a:xfrm>
        </p:spPr>
        <p:txBody>
          <a:bodyPr>
            <a:noAutofit/>
          </a:bodyPr>
          <a:lstStyle/>
          <a:p>
            <a:pPr marL="0" indent="0">
              <a:lnSpc>
                <a:spcPct val="110000"/>
              </a:lnSpc>
              <a:tabLst>
                <a:tab pos="0" algn="l"/>
              </a:tabLst>
            </a:pPr>
            <a:r>
              <a:rPr lang="en-GB" dirty="0"/>
              <a:t>The performing team is naturally what all managers are trying to achieve. However, a further stage can come after performing. Adair refers to this stage as </a:t>
            </a:r>
            <a:r>
              <a:rPr lang="en-GB" dirty="0" err="1"/>
              <a:t>Dorming</a:t>
            </a:r>
            <a:r>
              <a:rPr lang="en-GB" dirty="0"/>
              <a:t>. This is a stage of complacency, where people prefer to live on past glories, rather than strive to achieve more. The symptoms are that the team sets up boundaries around itself and has little regard for the needs of others. </a:t>
            </a:r>
          </a:p>
          <a:p>
            <a:pPr marL="0" indent="0">
              <a:lnSpc>
                <a:spcPct val="110000"/>
              </a:lnSpc>
              <a:tabLst>
                <a:tab pos="0" algn="l"/>
              </a:tabLst>
            </a:pPr>
            <a:r>
              <a:rPr lang="en-GB" dirty="0"/>
              <a:t>The team can become ruled by systems and procedures, with things always having to go through proper channels. The teams results are likely to take a downturn and you can, once again, be isolated from the group. In many cases a thorough restructure is needed and, in the most extreme case, the team may even be disbanded. This leads to Mourning / Re-forming.</a:t>
            </a:r>
            <a:endParaRPr lang="en-IE" dirty="0"/>
          </a:p>
        </p:txBody>
      </p:sp>
      <p:sp>
        <p:nvSpPr>
          <p:cNvPr id="4" name="Text Placeholder 3">
            <a:extLst>
              <a:ext uri="{FF2B5EF4-FFF2-40B4-BE49-F238E27FC236}">
                <a16:creationId xmlns:a16="http://schemas.microsoft.com/office/drawing/2014/main" id="{072CCEC6-E9C6-4071-A5B3-8D3A418A9C3A}"/>
              </a:ext>
            </a:extLst>
          </p:cNvPr>
          <p:cNvSpPr>
            <a:spLocks noGrp="1"/>
          </p:cNvSpPr>
          <p:nvPr>
            <p:ph type="body" sz="quarter" idx="16"/>
          </p:nvPr>
        </p:nvSpPr>
        <p:spPr>
          <a:xfrm>
            <a:off x="767845" y="529706"/>
            <a:ext cx="8166100" cy="580518"/>
          </a:xfrm>
          <a:solidFill>
            <a:srgbClr val="93C23D"/>
          </a:solidFill>
        </p:spPr>
        <p:txBody>
          <a:bodyPr anchor="ctr">
            <a:normAutofit lnSpcReduction="10000"/>
          </a:bodyPr>
          <a:lstStyle/>
          <a:p>
            <a:pPr marL="711200"/>
            <a:r>
              <a:rPr lang="en-GB" dirty="0" err="1">
                <a:solidFill>
                  <a:schemeClr val="bg1"/>
                </a:solidFill>
              </a:rPr>
              <a:t>Dorming</a:t>
            </a:r>
            <a:endParaRPr lang="en-IE" dirty="0">
              <a:solidFill>
                <a:schemeClr val="bg1"/>
              </a:solidFill>
            </a:endParaRPr>
          </a:p>
        </p:txBody>
      </p:sp>
      <p:sp>
        <p:nvSpPr>
          <p:cNvPr id="5" name="Oval 4">
            <a:extLst>
              <a:ext uri="{FF2B5EF4-FFF2-40B4-BE49-F238E27FC236}">
                <a16:creationId xmlns:a16="http://schemas.microsoft.com/office/drawing/2014/main" id="{DAF5D50C-4E50-6843-939D-48490EAE8894}"/>
              </a:ext>
            </a:extLst>
          </p:cNvPr>
          <p:cNvSpPr/>
          <p:nvPr/>
        </p:nvSpPr>
        <p:spPr>
          <a:xfrm>
            <a:off x="0" y="24712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05</a:t>
            </a:r>
          </a:p>
        </p:txBody>
      </p:sp>
    </p:spTree>
    <p:extLst>
      <p:ext uri="{BB962C8B-B14F-4D97-AF65-F5344CB8AC3E}">
        <p14:creationId xmlns:p14="http://schemas.microsoft.com/office/powerpoint/2010/main" val="3312069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42FE1C5-2BC1-4FF7-8D07-0B3A12CBD08B}"/>
              </a:ext>
            </a:extLst>
          </p:cNvPr>
          <p:cNvSpPr>
            <a:spLocks noGrp="1"/>
          </p:cNvSpPr>
          <p:nvPr>
            <p:ph type="body" sz="quarter" idx="16"/>
          </p:nvPr>
        </p:nvSpPr>
        <p:spPr>
          <a:xfrm>
            <a:off x="4033045" y="172389"/>
            <a:ext cx="4327525" cy="579437"/>
          </a:xfrm>
        </p:spPr>
        <p:txBody>
          <a:bodyPr>
            <a:normAutofit fontScale="77500" lnSpcReduction="20000"/>
          </a:bodyPr>
          <a:lstStyle/>
          <a:p>
            <a:r>
              <a:rPr lang="en-GB" dirty="0"/>
              <a:t>Activity for Team Building</a:t>
            </a:r>
            <a:endParaRPr lang="en-IE" dirty="0"/>
          </a:p>
        </p:txBody>
      </p:sp>
      <p:cxnSp>
        <p:nvCxnSpPr>
          <p:cNvPr id="31" name="Straight Connector 30">
            <a:extLst>
              <a:ext uri="{FF2B5EF4-FFF2-40B4-BE49-F238E27FC236}">
                <a16:creationId xmlns:a16="http://schemas.microsoft.com/office/drawing/2014/main" id="{DB5C342E-06C8-4330-8D08-CFC655FDD78C}"/>
              </a:ext>
            </a:extLst>
          </p:cNvPr>
          <p:cNvCxnSpPr/>
          <p:nvPr/>
        </p:nvCxnSpPr>
        <p:spPr>
          <a:xfrm>
            <a:off x="1123950" y="847725"/>
            <a:ext cx="10306050" cy="0"/>
          </a:xfrm>
          <a:prstGeom prst="line">
            <a:avLst/>
          </a:prstGeom>
          <a:ln>
            <a:solidFill>
              <a:srgbClr val="9D5EA9"/>
            </a:soli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E3728BF5-A7EE-41B2-B43B-83E5F216E6A6}"/>
              </a:ext>
            </a:extLst>
          </p:cNvPr>
          <p:cNvSpPr txBox="1"/>
          <p:nvPr/>
        </p:nvSpPr>
        <p:spPr>
          <a:xfrm>
            <a:off x="1123950" y="933535"/>
            <a:ext cx="8869904" cy="769441"/>
          </a:xfrm>
          <a:prstGeom prst="rect">
            <a:avLst/>
          </a:prstGeom>
          <a:noFill/>
        </p:spPr>
        <p:txBody>
          <a:bodyPr wrap="square" rtlCol="0">
            <a:spAutoFit/>
          </a:bodyPr>
          <a:lstStyle/>
          <a:p>
            <a:r>
              <a:rPr lang="en-GB" sz="2400" dirty="0">
                <a:solidFill>
                  <a:srgbClr val="09446A"/>
                </a:solidFill>
              </a:rPr>
              <a:t>Check out this Ted Talk on how to Build a Team:</a:t>
            </a:r>
            <a:r>
              <a:rPr lang="hr-BA" sz="2400" dirty="0">
                <a:solidFill>
                  <a:srgbClr val="09446A"/>
                </a:solidFill>
              </a:rPr>
              <a:t> </a:t>
            </a:r>
            <a:endParaRPr lang="en-GB" sz="2000" dirty="0">
              <a:solidFill>
                <a:srgbClr val="09446A"/>
              </a:solidFill>
            </a:endParaRPr>
          </a:p>
          <a:p>
            <a:r>
              <a:rPr lang="en-GB" sz="2000" dirty="0">
                <a:solidFill>
                  <a:srgbClr val="09446A"/>
                </a:solidFill>
                <a:hlinkClick r:id="rId3">
                  <a:extLst>
                    <a:ext uri="{A12FA001-AC4F-418D-AE19-62706E023703}">
                      <ahyp:hlinkClr xmlns:ahyp="http://schemas.microsoft.com/office/drawing/2018/hyperlinkcolor" val="tx"/>
                    </a:ext>
                  </a:extLst>
                </a:hlinkClick>
              </a:rPr>
              <a:t>https://www.youtube.com/watch?v=H0_yKBitO8M&amp;t=1s</a:t>
            </a:r>
            <a:r>
              <a:rPr lang="en-GB" sz="2000" dirty="0">
                <a:solidFill>
                  <a:srgbClr val="09446A"/>
                </a:solidFill>
              </a:rPr>
              <a:t> </a:t>
            </a:r>
          </a:p>
        </p:txBody>
      </p:sp>
      <p:sp>
        <p:nvSpPr>
          <p:cNvPr id="5" name="TextBox 4">
            <a:extLst>
              <a:ext uri="{FF2B5EF4-FFF2-40B4-BE49-F238E27FC236}">
                <a16:creationId xmlns:a16="http://schemas.microsoft.com/office/drawing/2014/main" id="{2E29BEA5-14A3-4B00-BC57-1613FAA459E1}"/>
              </a:ext>
            </a:extLst>
          </p:cNvPr>
          <p:cNvSpPr txBox="1"/>
          <p:nvPr/>
        </p:nvSpPr>
        <p:spPr>
          <a:xfrm>
            <a:off x="548236" y="2017212"/>
            <a:ext cx="3945200" cy="3785652"/>
          </a:xfrm>
          <a:prstGeom prst="rect">
            <a:avLst/>
          </a:prstGeom>
          <a:noFill/>
        </p:spPr>
        <p:txBody>
          <a:bodyPr wrap="square" rtlCol="0">
            <a:spAutoFit/>
          </a:bodyPr>
          <a:lstStyle/>
          <a:p>
            <a:r>
              <a:rPr lang="en-GB" sz="2400" b="1" dirty="0">
                <a:solidFill>
                  <a:srgbClr val="93C23D"/>
                </a:solidFill>
              </a:rPr>
              <a:t>GROUP ACTIVITY</a:t>
            </a:r>
          </a:p>
          <a:p>
            <a:r>
              <a:rPr lang="en-GB" sz="2400" dirty="0">
                <a:solidFill>
                  <a:srgbClr val="80318E"/>
                </a:solidFill>
              </a:rPr>
              <a:t>Spaghetti &amp; Marshmallow challenge</a:t>
            </a:r>
          </a:p>
          <a:p>
            <a:endParaRPr lang="en-GB" sz="2400" dirty="0">
              <a:solidFill>
                <a:srgbClr val="80318E"/>
              </a:solidFill>
            </a:endParaRPr>
          </a:p>
          <a:p>
            <a:r>
              <a:rPr lang="en-GB" sz="2400" dirty="0">
                <a:solidFill>
                  <a:srgbClr val="80318E"/>
                </a:solidFill>
              </a:rPr>
              <a:t>Each team gets the same set of supplies: </a:t>
            </a:r>
          </a:p>
          <a:p>
            <a:pPr marL="342900" indent="-342900">
              <a:buClr>
                <a:srgbClr val="93C23D"/>
              </a:buClr>
              <a:buFont typeface="Arial" panose="020B0604020202020204" pitchFamily="34" charset="0"/>
              <a:buChar char="•"/>
            </a:pPr>
            <a:r>
              <a:rPr lang="en-GB" sz="2400" dirty="0">
                <a:solidFill>
                  <a:srgbClr val="80318E"/>
                </a:solidFill>
              </a:rPr>
              <a:t>20 sticks of dry spaghetti </a:t>
            </a:r>
          </a:p>
          <a:p>
            <a:pPr marL="342900" indent="-342900">
              <a:buClr>
                <a:srgbClr val="93C23D"/>
              </a:buClr>
              <a:buFont typeface="Arial" panose="020B0604020202020204" pitchFamily="34" charset="0"/>
              <a:buChar char="•"/>
            </a:pPr>
            <a:r>
              <a:rPr lang="en-GB" sz="2400" dirty="0">
                <a:solidFill>
                  <a:srgbClr val="80318E"/>
                </a:solidFill>
              </a:rPr>
              <a:t>one-meter-long string </a:t>
            </a:r>
          </a:p>
          <a:p>
            <a:pPr marL="342900" indent="-342900">
              <a:buClr>
                <a:srgbClr val="93C23D"/>
              </a:buClr>
              <a:buFont typeface="Arial" panose="020B0604020202020204" pitchFamily="34" charset="0"/>
              <a:buChar char="•"/>
            </a:pPr>
            <a:r>
              <a:rPr lang="en-GB" sz="2400" dirty="0">
                <a:solidFill>
                  <a:srgbClr val="80318E"/>
                </a:solidFill>
              </a:rPr>
              <a:t>one-meter-long tape </a:t>
            </a:r>
          </a:p>
          <a:p>
            <a:pPr marL="342900" indent="-342900">
              <a:buClr>
                <a:srgbClr val="93C23D"/>
              </a:buClr>
              <a:buFont typeface="Arial" panose="020B0604020202020204" pitchFamily="34" charset="0"/>
              <a:buChar char="•"/>
            </a:pPr>
            <a:r>
              <a:rPr lang="en-GB" sz="2400" dirty="0">
                <a:solidFill>
                  <a:srgbClr val="80318E"/>
                </a:solidFill>
              </a:rPr>
              <a:t>one marshmallow </a:t>
            </a:r>
          </a:p>
        </p:txBody>
      </p:sp>
      <p:sp>
        <p:nvSpPr>
          <p:cNvPr id="6" name="TextBox 5">
            <a:extLst>
              <a:ext uri="{FF2B5EF4-FFF2-40B4-BE49-F238E27FC236}">
                <a16:creationId xmlns:a16="http://schemas.microsoft.com/office/drawing/2014/main" id="{F3720531-2928-4894-B28E-8E4496695B73}"/>
              </a:ext>
            </a:extLst>
          </p:cNvPr>
          <p:cNvSpPr txBox="1"/>
          <p:nvPr/>
        </p:nvSpPr>
        <p:spPr>
          <a:xfrm>
            <a:off x="4623503" y="1920411"/>
            <a:ext cx="6934200" cy="4616648"/>
          </a:xfrm>
          <a:prstGeom prst="rect">
            <a:avLst/>
          </a:prstGeom>
          <a:noFill/>
        </p:spPr>
        <p:txBody>
          <a:bodyPr wrap="square" rtlCol="0">
            <a:spAutoFit/>
          </a:bodyPr>
          <a:lstStyle/>
          <a:p>
            <a:r>
              <a:rPr lang="en-GB" sz="2100" dirty="0">
                <a:solidFill>
                  <a:srgbClr val="09446A"/>
                </a:solidFill>
              </a:rPr>
              <a:t>The Spaghetti/Marshmallow Challenge is often used to illustrate design thinking mindsets and the importance of ‘failing’ quickly or to make generalized points on effective teams. </a:t>
            </a:r>
          </a:p>
          <a:p>
            <a:r>
              <a:rPr lang="en-GB" sz="2100" dirty="0">
                <a:solidFill>
                  <a:srgbClr val="09446A"/>
                </a:solidFill>
              </a:rPr>
              <a:t>           Watch the 6:35 minutes long video</a:t>
            </a:r>
          </a:p>
          <a:p>
            <a:pPr>
              <a:buClr>
                <a:srgbClr val="93C23D"/>
              </a:buClr>
            </a:pPr>
            <a:r>
              <a:rPr lang="en-GB" sz="2100" dirty="0">
                <a:solidFill>
                  <a:srgbClr val="09446A"/>
                </a:solidFill>
              </a:rPr>
              <a:t>Dividing participants into teams of 3-6 people and explaining the rules: </a:t>
            </a:r>
          </a:p>
          <a:p>
            <a:pPr marL="285750" indent="-285750">
              <a:buClr>
                <a:srgbClr val="93C23D"/>
              </a:buClr>
              <a:buFont typeface="Wingdings" panose="05000000000000000000" pitchFamily="2" charset="2"/>
              <a:buChar char="Ø"/>
            </a:pPr>
            <a:r>
              <a:rPr lang="en-GB" sz="2100" dirty="0">
                <a:solidFill>
                  <a:srgbClr val="09446A"/>
                </a:solidFill>
              </a:rPr>
              <a:t>The winning team will be the one who builds the highest tower which can support one whole marshmallow on top </a:t>
            </a:r>
          </a:p>
          <a:p>
            <a:pPr marL="285750" indent="-285750">
              <a:buClr>
                <a:srgbClr val="93C23D"/>
              </a:buClr>
              <a:buFont typeface="Wingdings" panose="05000000000000000000" pitchFamily="2" charset="2"/>
              <a:buChar char="Ø"/>
            </a:pPr>
            <a:r>
              <a:rPr lang="en-GB" sz="2100" dirty="0">
                <a:solidFill>
                  <a:srgbClr val="09446A"/>
                </a:solidFill>
              </a:rPr>
              <a:t>The tower should support a single marshmallow. The marshmallow must be the highest point of the structure </a:t>
            </a:r>
          </a:p>
          <a:p>
            <a:pPr marL="285750" indent="-285750">
              <a:buClr>
                <a:srgbClr val="93C23D"/>
              </a:buClr>
              <a:buFont typeface="Wingdings" panose="05000000000000000000" pitchFamily="2" charset="2"/>
              <a:buChar char="Ø"/>
            </a:pPr>
            <a:r>
              <a:rPr lang="en-GB" sz="2100" dirty="0">
                <a:solidFill>
                  <a:srgbClr val="09446A"/>
                </a:solidFill>
              </a:rPr>
              <a:t>The tower must be freestanding </a:t>
            </a:r>
          </a:p>
          <a:p>
            <a:pPr marL="285750" indent="-285750">
              <a:buClr>
                <a:srgbClr val="93C23D"/>
              </a:buClr>
              <a:buFont typeface="Wingdings" panose="05000000000000000000" pitchFamily="2" charset="2"/>
              <a:buChar char="Ø"/>
            </a:pPr>
            <a:r>
              <a:rPr lang="en-GB" sz="2100" dirty="0">
                <a:solidFill>
                  <a:srgbClr val="09446A"/>
                </a:solidFill>
              </a:rPr>
              <a:t>Teams cannot combine their resources </a:t>
            </a:r>
          </a:p>
          <a:p>
            <a:pPr marL="285750" indent="-285750">
              <a:buClr>
                <a:srgbClr val="93C23D"/>
              </a:buClr>
              <a:buFont typeface="Wingdings" panose="05000000000000000000" pitchFamily="2" charset="2"/>
              <a:buChar char="Ø"/>
            </a:pPr>
            <a:r>
              <a:rPr lang="en-GB" sz="2100" dirty="0">
                <a:solidFill>
                  <a:srgbClr val="09446A"/>
                </a:solidFill>
              </a:rPr>
              <a:t>Teams can only use the materials provided </a:t>
            </a:r>
          </a:p>
        </p:txBody>
      </p:sp>
      <p:pic>
        <p:nvPicPr>
          <p:cNvPr id="10" name="Picture 9">
            <a:extLst>
              <a:ext uri="{FF2B5EF4-FFF2-40B4-BE49-F238E27FC236}">
                <a16:creationId xmlns:a16="http://schemas.microsoft.com/office/drawing/2014/main" id="{A2882B04-D6D5-43ED-AA2A-BCDF95372B6E}"/>
              </a:ext>
            </a:extLst>
          </p:cNvPr>
          <p:cNvPicPr>
            <a:picLocks noChangeAspect="1"/>
          </p:cNvPicPr>
          <p:nvPr/>
        </p:nvPicPr>
        <p:blipFill>
          <a:blip r:embed="rId4"/>
          <a:stretch>
            <a:fillRect/>
          </a:stretch>
        </p:blipFill>
        <p:spPr>
          <a:xfrm>
            <a:off x="4750493" y="3219329"/>
            <a:ext cx="458865" cy="419341"/>
          </a:xfrm>
          <a:prstGeom prst="rect">
            <a:avLst/>
          </a:prstGeom>
        </p:spPr>
      </p:pic>
    </p:spTree>
    <p:extLst>
      <p:ext uri="{BB962C8B-B14F-4D97-AF65-F5344CB8AC3E}">
        <p14:creationId xmlns:p14="http://schemas.microsoft.com/office/powerpoint/2010/main" val="1072665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1148D3-8936-4C47-8198-FC5DCAAA3736}"/>
              </a:ext>
            </a:extLst>
          </p:cNvPr>
          <p:cNvSpPr>
            <a:spLocks noGrp="1"/>
          </p:cNvSpPr>
          <p:nvPr>
            <p:ph type="body" sz="quarter" idx="15"/>
          </p:nvPr>
        </p:nvSpPr>
        <p:spPr/>
        <p:txBody>
          <a:bodyPr/>
          <a:lstStyle/>
          <a:p>
            <a:r>
              <a:rPr lang="en-US" sz="4000" b="1" dirty="0"/>
              <a:t>01</a:t>
            </a:r>
            <a:endParaRPr lang="en-IE" sz="4000" b="1" dirty="0"/>
          </a:p>
        </p:txBody>
      </p:sp>
      <p:sp>
        <p:nvSpPr>
          <p:cNvPr id="3" name="Text Placeholder 2">
            <a:extLst>
              <a:ext uri="{FF2B5EF4-FFF2-40B4-BE49-F238E27FC236}">
                <a16:creationId xmlns:a16="http://schemas.microsoft.com/office/drawing/2014/main" id="{9955D1DD-B9A8-452E-9577-DF343670C63F}"/>
              </a:ext>
            </a:extLst>
          </p:cNvPr>
          <p:cNvSpPr>
            <a:spLocks noGrp="1"/>
          </p:cNvSpPr>
          <p:nvPr>
            <p:ph type="body" sz="quarter" idx="18"/>
          </p:nvPr>
        </p:nvSpPr>
        <p:spPr>
          <a:xfrm>
            <a:off x="611884" y="1845157"/>
            <a:ext cx="4519868" cy="4591442"/>
          </a:xfrm>
        </p:spPr>
        <p:txBody>
          <a:bodyPr>
            <a:noAutofit/>
          </a:bodyPr>
          <a:lstStyle/>
          <a:p>
            <a:pPr marL="0" indent="0"/>
            <a:r>
              <a:rPr lang="en-GB" dirty="0">
                <a:effectLst/>
                <a:latin typeface="Calibri" panose="020F0502020204030204" pitchFamily="34" charset="0"/>
                <a:ea typeface="Times New Roman" panose="02020603050405020304" pitchFamily="18" charset="0"/>
              </a:rPr>
              <a:t>In this module, we focus on key roles a leader must take across 6 essential areas. </a:t>
            </a:r>
            <a:r>
              <a:rPr lang="en-GB" dirty="0">
                <a:latin typeface="Calibri" panose="020F0502020204030204" pitchFamily="34" charset="0"/>
                <a:ea typeface="Times New Roman" panose="02020603050405020304" pitchFamily="18" charset="0"/>
              </a:rPr>
              <a:t>I</a:t>
            </a:r>
            <a:r>
              <a:rPr lang="en-GB" dirty="0">
                <a:effectLst/>
                <a:latin typeface="Calibri" panose="020F0502020204030204" pitchFamily="34" charset="0"/>
                <a:ea typeface="Times New Roman" panose="02020603050405020304" pitchFamily="18" charset="0"/>
              </a:rPr>
              <a:t>mportantly, we provide reassurance that it can all be done. </a:t>
            </a:r>
            <a:endParaRPr lang="en-IE" dirty="0"/>
          </a:p>
        </p:txBody>
      </p:sp>
      <p:sp>
        <p:nvSpPr>
          <p:cNvPr id="4" name="Text Placeholder 3">
            <a:extLst>
              <a:ext uri="{FF2B5EF4-FFF2-40B4-BE49-F238E27FC236}">
                <a16:creationId xmlns:a16="http://schemas.microsoft.com/office/drawing/2014/main" id="{A5ADCAF2-41F2-4D9F-BB19-6B406BDD9386}"/>
              </a:ext>
            </a:extLst>
          </p:cNvPr>
          <p:cNvSpPr>
            <a:spLocks noGrp="1"/>
          </p:cNvSpPr>
          <p:nvPr>
            <p:ph type="body" sz="quarter" idx="16"/>
          </p:nvPr>
        </p:nvSpPr>
        <p:spPr>
          <a:xfrm>
            <a:off x="611884" y="384007"/>
            <a:ext cx="3626365" cy="1203638"/>
          </a:xfrm>
        </p:spPr>
        <p:txBody>
          <a:bodyPr>
            <a:normAutofit/>
          </a:bodyPr>
          <a:lstStyle/>
          <a:p>
            <a:r>
              <a:rPr lang="en-US" b="1" dirty="0">
                <a:solidFill>
                  <a:srgbClr val="93C23D"/>
                </a:solidFill>
              </a:rPr>
              <a:t>CONTENTS OF MODULE 5</a:t>
            </a:r>
            <a:endParaRPr lang="en-IE" b="1" dirty="0">
              <a:solidFill>
                <a:srgbClr val="93C23D"/>
              </a:solidFill>
            </a:endParaRPr>
          </a:p>
        </p:txBody>
      </p:sp>
      <p:sp>
        <p:nvSpPr>
          <p:cNvPr id="5" name="Text Placeholder 4">
            <a:extLst>
              <a:ext uri="{FF2B5EF4-FFF2-40B4-BE49-F238E27FC236}">
                <a16:creationId xmlns:a16="http://schemas.microsoft.com/office/drawing/2014/main" id="{A9C29F87-3FE1-4229-87A3-3748AE8FB822}"/>
              </a:ext>
            </a:extLst>
          </p:cNvPr>
          <p:cNvSpPr>
            <a:spLocks noGrp="1"/>
          </p:cNvSpPr>
          <p:nvPr>
            <p:ph type="body" sz="quarter" idx="14"/>
          </p:nvPr>
        </p:nvSpPr>
        <p:spPr>
          <a:xfrm>
            <a:off x="7060249" y="592845"/>
            <a:ext cx="4623751" cy="552241"/>
          </a:xfrm>
        </p:spPr>
        <p:txBody>
          <a:bodyPr anchor="t"/>
          <a:lstStyle/>
          <a:p>
            <a:r>
              <a:rPr lang="en-GB" sz="2400" dirty="0"/>
              <a:t>Direction Setting</a:t>
            </a:r>
            <a:endParaRPr lang="hr-BA" sz="2400" dirty="0"/>
          </a:p>
          <a:p>
            <a:endParaRPr lang="en-IE" sz="2400" dirty="0"/>
          </a:p>
        </p:txBody>
      </p:sp>
      <p:sp>
        <p:nvSpPr>
          <p:cNvPr id="6" name="Text Placeholder 5">
            <a:extLst>
              <a:ext uri="{FF2B5EF4-FFF2-40B4-BE49-F238E27FC236}">
                <a16:creationId xmlns:a16="http://schemas.microsoft.com/office/drawing/2014/main" id="{E3C2D831-6961-483E-85A0-18DAB5FA3685}"/>
              </a:ext>
            </a:extLst>
          </p:cNvPr>
          <p:cNvSpPr>
            <a:spLocks noGrp="1"/>
          </p:cNvSpPr>
          <p:nvPr>
            <p:ph type="body" sz="quarter" idx="19"/>
          </p:nvPr>
        </p:nvSpPr>
        <p:spPr/>
        <p:txBody>
          <a:bodyPr/>
          <a:lstStyle/>
          <a:p>
            <a:r>
              <a:rPr lang="en-US" sz="4000" b="1" dirty="0"/>
              <a:t>02</a:t>
            </a:r>
            <a:endParaRPr lang="en-IE" sz="4000" b="1" dirty="0"/>
          </a:p>
        </p:txBody>
      </p:sp>
      <p:sp>
        <p:nvSpPr>
          <p:cNvPr id="7" name="Text Placeholder 6">
            <a:extLst>
              <a:ext uri="{FF2B5EF4-FFF2-40B4-BE49-F238E27FC236}">
                <a16:creationId xmlns:a16="http://schemas.microsoft.com/office/drawing/2014/main" id="{17BE0DC7-4095-4D95-966F-48C129BF61E4}"/>
              </a:ext>
            </a:extLst>
          </p:cNvPr>
          <p:cNvSpPr>
            <a:spLocks noGrp="1"/>
          </p:cNvSpPr>
          <p:nvPr>
            <p:ph type="body" sz="quarter" idx="20"/>
          </p:nvPr>
        </p:nvSpPr>
        <p:spPr>
          <a:xfrm>
            <a:off x="7046394" y="1720628"/>
            <a:ext cx="4623751" cy="822373"/>
          </a:xfrm>
        </p:spPr>
        <p:txBody>
          <a:bodyPr anchor="t"/>
          <a:lstStyle/>
          <a:p>
            <a:r>
              <a:rPr lang="en-GB" sz="2400" dirty="0"/>
              <a:t>Motivating and building teams</a:t>
            </a:r>
            <a:endParaRPr lang="en-IE" sz="2400" dirty="0"/>
          </a:p>
          <a:p>
            <a:endParaRPr lang="en-IE" sz="2400" dirty="0"/>
          </a:p>
        </p:txBody>
      </p:sp>
      <p:sp>
        <p:nvSpPr>
          <p:cNvPr id="8" name="Text Placeholder 7">
            <a:extLst>
              <a:ext uri="{FF2B5EF4-FFF2-40B4-BE49-F238E27FC236}">
                <a16:creationId xmlns:a16="http://schemas.microsoft.com/office/drawing/2014/main" id="{A754B2E9-EE6B-495D-9177-5DDDEF05A14D}"/>
              </a:ext>
            </a:extLst>
          </p:cNvPr>
          <p:cNvSpPr>
            <a:spLocks noGrp="1"/>
          </p:cNvSpPr>
          <p:nvPr>
            <p:ph type="body" sz="quarter" idx="21"/>
          </p:nvPr>
        </p:nvSpPr>
        <p:spPr/>
        <p:txBody>
          <a:bodyPr/>
          <a:lstStyle/>
          <a:p>
            <a:r>
              <a:rPr lang="en-US" sz="4000" b="1" dirty="0"/>
              <a:t>03</a:t>
            </a:r>
            <a:endParaRPr lang="en-IE" sz="4000" b="1" dirty="0"/>
          </a:p>
        </p:txBody>
      </p:sp>
      <p:sp>
        <p:nvSpPr>
          <p:cNvPr id="9" name="Text Placeholder 8">
            <a:extLst>
              <a:ext uri="{FF2B5EF4-FFF2-40B4-BE49-F238E27FC236}">
                <a16:creationId xmlns:a16="http://schemas.microsoft.com/office/drawing/2014/main" id="{360A61FF-19CC-4C14-A6C4-FE43AA5F7C09}"/>
              </a:ext>
            </a:extLst>
          </p:cNvPr>
          <p:cNvSpPr>
            <a:spLocks noGrp="1"/>
          </p:cNvSpPr>
          <p:nvPr>
            <p:ph type="body" sz="quarter" idx="22"/>
          </p:nvPr>
        </p:nvSpPr>
        <p:spPr>
          <a:xfrm>
            <a:off x="7060249" y="2688767"/>
            <a:ext cx="4623751" cy="643745"/>
          </a:xfrm>
        </p:spPr>
        <p:txBody>
          <a:bodyPr anchor="t"/>
          <a:lstStyle/>
          <a:p>
            <a:r>
              <a:rPr lang="en-US" sz="2400" dirty="0"/>
              <a:t>Risk Taking</a:t>
            </a:r>
            <a:endParaRPr lang="en-IE" sz="2400" dirty="0"/>
          </a:p>
        </p:txBody>
      </p:sp>
      <p:sp>
        <p:nvSpPr>
          <p:cNvPr id="10" name="Text Placeholder 9">
            <a:extLst>
              <a:ext uri="{FF2B5EF4-FFF2-40B4-BE49-F238E27FC236}">
                <a16:creationId xmlns:a16="http://schemas.microsoft.com/office/drawing/2014/main" id="{4E6210C0-EF8E-40A3-ABB7-42144BBC6322}"/>
              </a:ext>
            </a:extLst>
          </p:cNvPr>
          <p:cNvSpPr>
            <a:spLocks noGrp="1"/>
          </p:cNvSpPr>
          <p:nvPr>
            <p:ph type="body" sz="quarter" idx="23"/>
          </p:nvPr>
        </p:nvSpPr>
        <p:spPr>
          <a:xfrm>
            <a:off x="6082145" y="3534793"/>
            <a:ext cx="745417" cy="635000"/>
          </a:xfrm>
        </p:spPr>
        <p:txBody>
          <a:bodyPr/>
          <a:lstStyle/>
          <a:p>
            <a:r>
              <a:rPr lang="en-US" sz="4000" b="1" dirty="0"/>
              <a:t>04</a:t>
            </a:r>
            <a:endParaRPr lang="en-IE" sz="4000" b="1" dirty="0"/>
          </a:p>
        </p:txBody>
      </p:sp>
      <p:sp>
        <p:nvSpPr>
          <p:cNvPr id="11" name="Text Placeholder 10">
            <a:extLst>
              <a:ext uri="{FF2B5EF4-FFF2-40B4-BE49-F238E27FC236}">
                <a16:creationId xmlns:a16="http://schemas.microsoft.com/office/drawing/2014/main" id="{0D2D0BAD-4860-43B6-8D95-D46C7B32B6AA}"/>
              </a:ext>
            </a:extLst>
          </p:cNvPr>
          <p:cNvSpPr>
            <a:spLocks noGrp="1"/>
          </p:cNvSpPr>
          <p:nvPr>
            <p:ph type="body" sz="quarter" idx="24"/>
          </p:nvPr>
        </p:nvSpPr>
        <p:spPr>
          <a:xfrm>
            <a:off x="7046393" y="3458598"/>
            <a:ext cx="4623751" cy="730945"/>
          </a:xfrm>
        </p:spPr>
        <p:txBody>
          <a:bodyPr/>
          <a:lstStyle/>
          <a:p>
            <a:r>
              <a:rPr lang="en-GB" sz="2400" dirty="0"/>
              <a:t>Problem Solving</a:t>
            </a:r>
            <a:endParaRPr lang="en-US" sz="2400" dirty="0"/>
          </a:p>
        </p:txBody>
      </p:sp>
      <p:sp>
        <p:nvSpPr>
          <p:cNvPr id="12" name="Text Placeholder 11">
            <a:extLst>
              <a:ext uri="{FF2B5EF4-FFF2-40B4-BE49-F238E27FC236}">
                <a16:creationId xmlns:a16="http://schemas.microsoft.com/office/drawing/2014/main" id="{2E869BCF-3D52-4F2D-8F88-2BE03FCB9F38}"/>
              </a:ext>
            </a:extLst>
          </p:cNvPr>
          <p:cNvSpPr>
            <a:spLocks noGrp="1"/>
          </p:cNvSpPr>
          <p:nvPr>
            <p:ph type="body" sz="quarter" idx="25"/>
          </p:nvPr>
        </p:nvSpPr>
        <p:spPr>
          <a:xfrm>
            <a:off x="6096000" y="4502252"/>
            <a:ext cx="745417" cy="635000"/>
          </a:xfrm>
        </p:spPr>
        <p:txBody>
          <a:bodyPr/>
          <a:lstStyle/>
          <a:p>
            <a:r>
              <a:rPr lang="en-US" sz="4000" b="1" dirty="0"/>
              <a:t>05</a:t>
            </a:r>
            <a:endParaRPr lang="en-IE" sz="4000" b="1" dirty="0"/>
          </a:p>
        </p:txBody>
      </p:sp>
      <p:sp>
        <p:nvSpPr>
          <p:cNvPr id="13" name="Text Placeholder 12">
            <a:extLst>
              <a:ext uri="{FF2B5EF4-FFF2-40B4-BE49-F238E27FC236}">
                <a16:creationId xmlns:a16="http://schemas.microsoft.com/office/drawing/2014/main" id="{3C99C4CB-EF67-47E5-8860-FA9817CF4973}"/>
              </a:ext>
            </a:extLst>
          </p:cNvPr>
          <p:cNvSpPr>
            <a:spLocks noGrp="1"/>
          </p:cNvSpPr>
          <p:nvPr>
            <p:ph type="body" sz="quarter" idx="26"/>
          </p:nvPr>
        </p:nvSpPr>
        <p:spPr>
          <a:xfrm>
            <a:off x="7060249" y="4581030"/>
            <a:ext cx="4623751" cy="822373"/>
          </a:xfrm>
        </p:spPr>
        <p:txBody>
          <a:bodyPr/>
          <a:lstStyle/>
          <a:p>
            <a:r>
              <a:rPr lang="en-GB" sz="2400" dirty="0"/>
              <a:t>Decision Making</a:t>
            </a:r>
            <a:endParaRPr lang="en-IE" sz="2400" dirty="0"/>
          </a:p>
          <a:p>
            <a:endParaRPr lang="en-IE" dirty="0"/>
          </a:p>
        </p:txBody>
      </p:sp>
      <p:sp>
        <p:nvSpPr>
          <p:cNvPr id="14" name="Text Placeholder 13">
            <a:extLst>
              <a:ext uri="{FF2B5EF4-FFF2-40B4-BE49-F238E27FC236}">
                <a16:creationId xmlns:a16="http://schemas.microsoft.com/office/drawing/2014/main" id="{A638FD21-7D5E-4EDE-B4C9-0032968C8357}"/>
              </a:ext>
            </a:extLst>
          </p:cNvPr>
          <p:cNvSpPr>
            <a:spLocks noGrp="1"/>
          </p:cNvSpPr>
          <p:nvPr>
            <p:ph type="body" sz="quarter" idx="27"/>
          </p:nvPr>
        </p:nvSpPr>
        <p:spPr>
          <a:xfrm>
            <a:off x="6096000" y="5526053"/>
            <a:ext cx="745417" cy="635000"/>
          </a:xfrm>
        </p:spPr>
        <p:txBody>
          <a:bodyPr/>
          <a:lstStyle/>
          <a:p>
            <a:r>
              <a:rPr lang="en-US" sz="4000" b="1" dirty="0"/>
              <a:t>06</a:t>
            </a:r>
            <a:endParaRPr lang="en-IE" sz="4000" b="1" dirty="0"/>
          </a:p>
        </p:txBody>
      </p:sp>
      <p:sp>
        <p:nvSpPr>
          <p:cNvPr id="15" name="Text Placeholder 14">
            <a:extLst>
              <a:ext uri="{FF2B5EF4-FFF2-40B4-BE49-F238E27FC236}">
                <a16:creationId xmlns:a16="http://schemas.microsoft.com/office/drawing/2014/main" id="{704026D3-B367-4459-A932-2B6981F627F0}"/>
              </a:ext>
            </a:extLst>
          </p:cNvPr>
          <p:cNvSpPr>
            <a:spLocks noGrp="1"/>
          </p:cNvSpPr>
          <p:nvPr>
            <p:ph type="body" sz="quarter" idx="28"/>
          </p:nvPr>
        </p:nvSpPr>
        <p:spPr>
          <a:xfrm>
            <a:off x="7060249" y="5472670"/>
            <a:ext cx="4230051" cy="822373"/>
          </a:xfrm>
        </p:spPr>
        <p:txBody>
          <a:bodyPr/>
          <a:lstStyle/>
          <a:p>
            <a:r>
              <a:rPr lang="en-GB" sz="2400" dirty="0"/>
              <a:t>Determination and self empowerment</a:t>
            </a:r>
            <a:endParaRPr lang="en-IE" sz="2400" dirty="0"/>
          </a:p>
        </p:txBody>
      </p:sp>
      <p:cxnSp>
        <p:nvCxnSpPr>
          <p:cNvPr id="17" name="Straight Connector 16">
            <a:extLst>
              <a:ext uri="{FF2B5EF4-FFF2-40B4-BE49-F238E27FC236}">
                <a16:creationId xmlns:a16="http://schemas.microsoft.com/office/drawing/2014/main" id="{16E36C58-F404-8746-8E99-6A1109AB2506}"/>
              </a:ext>
            </a:extLst>
          </p:cNvPr>
          <p:cNvCxnSpPr>
            <a:cxnSpLocks/>
          </p:cNvCxnSpPr>
          <p:nvPr/>
        </p:nvCxnSpPr>
        <p:spPr>
          <a:xfrm flipH="1">
            <a:off x="5586845" y="1512706"/>
            <a:ext cx="6350000"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B64592-90A3-B041-BD2F-F592C49B4106}"/>
              </a:ext>
            </a:extLst>
          </p:cNvPr>
          <p:cNvCxnSpPr>
            <a:cxnSpLocks/>
          </p:cNvCxnSpPr>
          <p:nvPr/>
        </p:nvCxnSpPr>
        <p:spPr>
          <a:xfrm flipH="1">
            <a:off x="5778500" y="5287331"/>
            <a:ext cx="61583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6E20B8-8A15-6141-A3E0-4D9AE372D444}"/>
              </a:ext>
            </a:extLst>
          </p:cNvPr>
          <p:cNvCxnSpPr>
            <a:cxnSpLocks/>
          </p:cNvCxnSpPr>
          <p:nvPr/>
        </p:nvCxnSpPr>
        <p:spPr>
          <a:xfrm flipH="1">
            <a:off x="6082145" y="3308518"/>
            <a:ext cx="5854700"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D114DE-D728-3240-A77D-E783DDA18CB4}"/>
              </a:ext>
            </a:extLst>
          </p:cNvPr>
          <p:cNvCxnSpPr>
            <a:cxnSpLocks/>
          </p:cNvCxnSpPr>
          <p:nvPr/>
        </p:nvCxnSpPr>
        <p:spPr>
          <a:xfrm flipH="1">
            <a:off x="5905500" y="4299971"/>
            <a:ext cx="60313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941A0A-553D-8D4A-AFEF-1DCCF37E0326}"/>
              </a:ext>
            </a:extLst>
          </p:cNvPr>
          <p:cNvCxnSpPr>
            <a:cxnSpLocks/>
          </p:cNvCxnSpPr>
          <p:nvPr/>
        </p:nvCxnSpPr>
        <p:spPr>
          <a:xfrm flipH="1">
            <a:off x="5867400" y="2407709"/>
            <a:ext cx="60694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279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704002" y="1125094"/>
            <a:ext cx="3537493" cy="2473374"/>
          </a:xfrm>
        </p:spPr>
        <p:txBody>
          <a:bodyPr>
            <a:normAutofit/>
          </a:bodyPr>
          <a:lstStyle/>
          <a:p>
            <a:r>
              <a:rPr lang="en-US" dirty="0"/>
              <a:t>Risk </a:t>
            </a:r>
          </a:p>
          <a:p>
            <a:r>
              <a:rPr lang="en-US" dirty="0"/>
              <a:t>Taking</a:t>
            </a:r>
            <a:endParaRPr lang="en-IE" dirty="0"/>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pPr algn="ctr"/>
            <a:r>
              <a:rPr lang="en-US" b="1" dirty="0"/>
              <a:t>03</a:t>
            </a:r>
            <a:endParaRPr lang="en-IE" b="1" dirty="0"/>
          </a:p>
        </p:txBody>
      </p:sp>
      <p:pic>
        <p:nvPicPr>
          <p:cNvPr id="8" name="Picture Placeholder 7" descr="Multi-ethnic women in formal attire">
            <a:extLst>
              <a:ext uri="{FF2B5EF4-FFF2-40B4-BE49-F238E27FC236}">
                <a16:creationId xmlns:a16="http://schemas.microsoft.com/office/drawing/2014/main" id="{5463C806-0C4D-4655-99D7-BC070A684221}"/>
              </a:ext>
            </a:extLst>
          </p:cNvPr>
          <p:cNvPicPr>
            <a:picLocks noGrp="1" noChangeAspect="1"/>
          </p:cNvPicPr>
          <p:nvPr>
            <p:ph type="pic" sz="quarter" idx="19"/>
          </p:nvPr>
        </p:nvPicPr>
        <p:blipFill rotWithShape="1">
          <a:blip r:embed="rId2"/>
          <a:srcRect l="13260" r="19346"/>
          <a:stretch/>
        </p:blipFill>
        <p:spPr>
          <a:xfrm>
            <a:off x="6756402" y="1141712"/>
            <a:ext cx="5435599" cy="5706715"/>
          </a:xfrm>
        </p:spPr>
      </p:pic>
    </p:spTree>
    <p:extLst>
      <p:ext uri="{BB962C8B-B14F-4D97-AF65-F5344CB8AC3E}">
        <p14:creationId xmlns:p14="http://schemas.microsoft.com/office/powerpoint/2010/main" val="3128784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EA4EAC-A368-43C9-85BF-F6BB43B0B970}"/>
              </a:ext>
            </a:extLst>
          </p:cNvPr>
          <p:cNvSpPr>
            <a:spLocks noGrp="1"/>
          </p:cNvSpPr>
          <p:nvPr>
            <p:ph type="body" sz="quarter" idx="13"/>
          </p:nvPr>
        </p:nvSpPr>
        <p:spPr>
          <a:xfrm>
            <a:off x="3835400" y="278931"/>
            <a:ext cx="4521200" cy="5245644"/>
          </a:xfrm>
        </p:spPr>
        <p:txBody>
          <a:bodyPr>
            <a:normAutofit/>
          </a:bodyPr>
          <a:lstStyle/>
          <a:p>
            <a:r>
              <a:rPr lang="hr-BA" sz="5000" dirty="0"/>
              <a:t>„</a:t>
            </a:r>
            <a:r>
              <a:rPr lang="en-GB" sz="5000" dirty="0"/>
              <a:t>Do one thing every day that scares you</a:t>
            </a:r>
            <a:r>
              <a:rPr lang="hr-BA" sz="5000" dirty="0"/>
              <a:t>”</a:t>
            </a:r>
            <a:endParaRPr lang="en-GB" sz="5000" dirty="0"/>
          </a:p>
        </p:txBody>
      </p:sp>
      <p:sp>
        <p:nvSpPr>
          <p:cNvPr id="5" name="TextBox 4">
            <a:extLst>
              <a:ext uri="{FF2B5EF4-FFF2-40B4-BE49-F238E27FC236}">
                <a16:creationId xmlns:a16="http://schemas.microsoft.com/office/drawing/2014/main" id="{EA0C0CBC-545A-4BC5-AA34-0684C5FE4EE5}"/>
              </a:ext>
            </a:extLst>
          </p:cNvPr>
          <p:cNvSpPr txBox="1"/>
          <p:nvPr/>
        </p:nvSpPr>
        <p:spPr>
          <a:xfrm>
            <a:off x="4797467" y="4488508"/>
            <a:ext cx="2597065" cy="830997"/>
          </a:xfrm>
          <a:prstGeom prst="rect">
            <a:avLst/>
          </a:prstGeom>
          <a:noFill/>
        </p:spPr>
        <p:txBody>
          <a:bodyPr wrap="square" rtlCol="0">
            <a:spAutoFit/>
          </a:bodyPr>
          <a:lstStyle/>
          <a:p>
            <a:r>
              <a:rPr lang="en-GB" sz="2400" dirty="0">
                <a:solidFill>
                  <a:schemeClr val="bg1"/>
                </a:solidFill>
              </a:rPr>
              <a:t>Eleanor Roosevelt</a:t>
            </a:r>
          </a:p>
          <a:p>
            <a:endParaRPr lang="en-GB" sz="2400" dirty="0">
              <a:solidFill>
                <a:schemeClr val="bg1"/>
              </a:solidFill>
            </a:endParaRPr>
          </a:p>
        </p:txBody>
      </p:sp>
    </p:spTree>
    <p:extLst>
      <p:ext uri="{BB962C8B-B14F-4D97-AF65-F5344CB8AC3E}">
        <p14:creationId xmlns:p14="http://schemas.microsoft.com/office/powerpoint/2010/main" val="1388003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E1CBF4-1A6F-4EF1-B631-2272FCEA48CC}"/>
              </a:ext>
            </a:extLst>
          </p:cNvPr>
          <p:cNvSpPr>
            <a:spLocks noGrp="1"/>
          </p:cNvSpPr>
          <p:nvPr>
            <p:ph type="body" sz="quarter" idx="18"/>
          </p:nvPr>
        </p:nvSpPr>
        <p:spPr>
          <a:xfrm>
            <a:off x="376518" y="1141712"/>
            <a:ext cx="6207162" cy="3867704"/>
          </a:xfrm>
        </p:spPr>
        <p:txBody>
          <a:bodyPr>
            <a:noAutofit/>
          </a:bodyPr>
          <a:lstStyle/>
          <a:p>
            <a:pPr marL="0" indent="0">
              <a:lnSpc>
                <a:spcPct val="100000"/>
              </a:lnSpc>
            </a:pPr>
            <a:r>
              <a:rPr lang="en-GB" dirty="0"/>
              <a:t>Many leaders have a clear vision for their organisations. Many are willing to go through tough waters to achieve their vision. The greater the focus needed, the greater the risks taken, and hopefully, the greater the reward!</a:t>
            </a:r>
          </a:p>
          <a:p>
            <a:pPr marL="0" indent="0">
              <a:lnSpc>
                <a:spcPct val="100000"/>
              </a:lnSpc>
            </a:pPr>
            <a:r>
              <a:rPr lang="en-GB" dirty="0"/>
              <a:t>Taking risks means stepping out of your comfort zone. Risk taking is an inherent human trait &amp; plays a major part in the life of leaders.</a:t>
            </a:r>
          </a:p>
          <a:p>
            <a:pPr marL="0" indent="0">
              <a:lnSpc>
                <a:spcPct val="100000"/>
              </a:lnSpc>
            </a:pPr>
            <a:r>
              <a:rPr lang="en-GB" dirty="0"/>
              <a:t>Risk taking is often contagious and when your team sees you initiating risks and stepping out of your comfort zone, they will feel more comfortable in doing the same. </a:t>
            </a:r>
          </a:p>
          <a:p>
            <a:pPr>
              <a:lnSpc>
                <a:spcPct val="100000"/>
              </a:lnSpc>
            </a:pPr>
            <a:endParaRPr lang="en-GB" dirty="0"/>
          </a:p>
        </p:txBody>
      </p:sp>
      <p:sp>
        <p:nvSpPr>
          <p:cNvPr id="3" name="Text Placeholder 2">
            <a:extLst>
              <a:ext uri="{FF2B5EF4-FFF2-40B4-BE49-F238E27FC236}">
                <a16:creationId xmlns:a16="http://schemas.microsoft.com/office/drawing/2014/main" id="{D7956E42-A153-4F1C-96BA-C630ADE29FD4}"/>
              </a:ext>
            </a:extLst>
          </p:cNvPr>
          <p:cNvSpPr>
            <a:spLocks noGrp="1"/>
          </p:cNvSpPr>
          <p:nvPr>
            <p:ph type="body" sz="quarter" idx="16"/>
          </p:nvPr>
        </p:nvSpPr>
        <p:spPr>
          <a:xfrm>
            <a:off x="734714" y="351861"/>
            <a:ext cx="5085159" cy="582221"/>
          </a:xfrm>
        </p:spPr>
        <p:txBody>
          <a:bodyPr>
            <a:normAutofit lnSpcReduction="10000"/>
          </a:bodyPr>
          <a:lstStyle/>
          <a:p>
            <a:r>
              <a:rPr lang="en-GB" b="1" dirty="0">
                <a:solidFill>
                  <a:srgbClr val="93C23D"/>
                </a:solidFill>
              </a:rPr>
              <a:t>Risk Taking in Leadership</a:t>
            </a:r>
          </a:p>
        </p:txBody>
      </p:sp>
      <p:pic>
        <p:nvPicPr>
          <p:cNvPr id="7" name="Picture Placeholder 6" descr="A person jumping off a cliff&#10;&#10;Description automatically generated with low confidence">
            <a:extLst>
              <a:ext uri="{FF2B5EF4-FFF2-40B4-BE49-F238E27FC236}">
                <a16:creationId xmlns:a16="http://schemas.microsoft.com/office/drawing/2014/main" id="{7F96FFDD-3DD0-4C5E-8700-3CEDDAC9EAEC}"/>
              </a:ext>
            </a:extLst>
          </p:cNvPr>
          <p:cNvPicPr>
            <a:picLocks noGrp="1" noChangeAspect="1"/>
          </p:cNvPicPr>
          <p:nvPr>
            <p:ph type="pic" sz="quarter" idx="19"/>
          </p:nvPr>
        </p:nvPicPr>
        <p:blipFill>
          <a:blip r:embed="rId2"/>
          <a:srcRect l="14284" r="14284"/>
          <a:stretch>
            <a:fillRect/>
          </a:stretch>
        </p:blipFill>
        <p:spPr/>
      </p:pic>
    </p:spTree>
    <p:extLst>
      <p:ext uri="{BB962C8B-B14F-4D97-AF65-F5344CB8AC3E}">
        <p14:creationId xmlns:p14="http://schemas.microsoft.com/office/powerpoint/2010/main" val="2956796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769239-3CFF-4E91-925D-089B57F71105}"/>
              </a:ext>
            </a:extLst>
          </p:cNvPr>
          <p:cNvSpPr>
            <a:spLocks noGrp="1"/>
          </p:cNvSpPr>
          <p:nvPr>
            <p:ph type="body" sz="quarter" idx="15"/>
          </p:nvPr>
        </p:nvSpPr>
        <p:spPr>
          <a:xfrm>
            <a:off x="6082142" y="1110813"/>
            <a:ext cx="745417" cy="635000"/>
          </a:xfrm>
        </p:spPr>
        <p:txBody>
          <a:bodyPr/>
          <a:lstStyle/>
          <a:p>
            <a:r>
              <a:rPr lang="hr-BA" dirty="0"/>
              <a:t>1</a:t>
            </a:r>
            <a:endParaRPr lang="en-GB" dirty="0"/>
          </a:p>
        </p:txBody>
      </p:sp>
      <p:sp>
        <p:nvSpPr>
          <p:cNvPr id="3" name="Text Placeholder 2">
            <a:extLst>
              <a:ext uri="{FF2B5EF4-FFF2-40B4-BE49-F238E27FC236}">
                <a16:creationId xmlns:a16="http://schemas.microsoft.com/office/drawing/2014/main" id="{8209AD7E-75B0-48E2-B25D-80C734BACA86}"/>
              </a:ext>
            </a:extLst>
          </p:cNvPr>
          <p:cNvSpPr>
            <a:spLocks noGrp="1"/>
          </p:cNvSpPr>
          <p:nvPr>
            <p:ph type="body" sz="quarter" idx="18"/>
          </p:nvPr>
        </p:nvSpPr>
        <p:spPr>
          <a:xfrm>
            <a:off x="0" y="581808"/>
            <a:ext cx="5180349" cy="5893220"/>
          </a:xfrm>
        </p:spPr>
        <p:txBody>
          <a:bodyPr>
            <a:normAutofit fontScale="40000" lnSpcReduction="20000"/>
          </a:bodyPr>
          <a:lstStyle/>
          <a:p>
            <a:pPr algn="ctr">
              <a:lnSpc>
                <a:spcPct val="120000"/>
              </a:lnSpc>
            </a:pPr>
            <a:r>
              <a:rPr lang="en-GB" sz="6000" dirty="0"/>
              <a:t>Leaders often encounter risks at work, even if they may not recognise them as such. Examples .. they take risks by prioritizing one project over another, adopting new technology to replace old systems. Due to the large number of potentially risky situations leaders come across, it is important to hone risk-taking skills to maximize benefits and prevent costly mistakes. Leaders skilled in this competency have the willingness to take sound, calculated risks based on good judgment in situations where the outcome is uncertain.</a:t>
            </a:r>
          </a:p>
          <a:p>
            <a:pPr algn="ctr">
              <a:lnSpc>
                <a:spcPct val="120000"/>
              </a:lnSpc>
            </a:pPr>
            <a:endParaRPr lang="en-GB" sz="3600" b="1" dirty="0"/>
          </a:p>
          <a:p>
            <a:endParaRPr lang="en-GB" dirty="0"/>
          </a:p>
        </p:txBody>
      </p:sp>
      <p:sp>
        <p:nvSpPr>
          <p:cNvPr id="5" name="Text Placeholder 4">
            <a:extLst>
              <a:ext uri="{FF2B5EF4-FFF2-40B4-BE49-F238E27FC236}">
                <a16:creationId xmlns:a16="http://schemas.microsoft.com/office/drawing/2014/main" id="{96423A46-6722-48D6-A100-4B2C38B78692}"/>
              </a:ext>
            </a:extLst>
          </p:cNvPr>
          <p:cNvSpPr>
            <a:spLocks noGrp="1"/>
          </p:cNvSpPr>
          <p:nvPr>
            <p:ph type="body" sz="quarter" idx="14"/>
          </p:nvPr>
        </p:nvSpPr>
        <p:spPr>
          <a:xfrm>
            <a:off x="7011649" y="1074731"/>
            <a:ext cx="4718277" cy="822373"/>
          </a:xfrm>
        </p:spPr>
        <p:txBody>
          <a:bodyPr/>
          <a:lstStyle/>
          <a:p>
            <a:r>
              <a:rPr lang="en-GB" dirty="0"/>
              <a:t>Do the risks I take serve a greater purpose?</a:t>
            </a:r>
          </a:p>
        </p:txBody>
      </p:sp>
      <p:sp>
        <p:nvSpPr>
          <p:cNvPr id="6" name="Text Placeholder 5">
            <a:extLst>
              <a:ext uri="{FF2B5EF4-FFF2-40B4-BE49-F238E27FC236}">
                <a16:creationId xmlns:a16="http://schemas.microsoft.com/office/drawing/2014/main" id="{A5F455D0-5FF3-45F1-B104-7856452FB061}"/>
              </a:ext>
            </a:extLst>
          </p:cNvPr>
          <p:cNvSpPr>
            <a:spLocks noGrp="1"/>
          </p:cNvSpPr>
          <p:nvPr>
            <p:ph type="body" sz="quarter" idx="19"/>
          </p:nvPr>
        </p:nvSpPr>
        <p:spPr>
          <a:xfrm>
            <a:off x="6082143" y="1980041"/>
            <a:ext cx="745417" cy="635000"/>
          </a:xfrm>
        </p:spPr>
        <p:txBody>
          <a:bodyPr/>
          <a:lstStyle/>
          <a:p>
            <a:r>
              <a:rPr lang="hr-BA" dirty="0"/>
              <a:t>2</a:t>
            </a:r>
            <a:endParaRPr lang="en-GB" dirty="0"/>
          </a:p>
        </p:txBody>
      </p:sp>
      <p:sp>
        <p:nvSpPr>
          <p:cNvPr id="7" name="Text Placeholder 6">
            <a:extLst>
              <a:ext uri="{FF2B5EF4-FFF2-40B4-BE49-F238E27FC236}">
                <a16:creationId xmlns:a16="http://schemas.microsoft.com/office/drawing/2014/main" id="{B34D032E-A7E7-455A-B3FC-1645211C07DA}"/>
              </a:ext>
            </a:extLst>
          </p:cNvPr>
          <p:cNvSpPr>
            <a:spLocks noGrp="1"/>
          </p:cNvSpPr>
          <p:nvPr>
            <p:ph type="body" sz="quarter" idx="20"/>
          </p:nvPr>
        </p:nvSpPr>
        <p:spPr>
          <a:xfrm>
            <a:off x="7011650" y="1890429"/>
            <a:ext cx="4718277" cy="822373"/>
          </a:xfrm>
        </p:spPr>
        <p:txBody>
          <a:bodyPr/>
          <a:lstStyle/>
          <a:p>
            <a:r>
              <a:rPr lang="en-GB" dirty="0"/>
              <a:t>Do I anticipate &amp; prepare that some of the risks I take may fail?</a:t>
            </a:r>
          </a:p>
        </p:txBody>
      </p:sp>
      <p:sp>
        <p:nvSpPr>
          <p:cNvPr id="8" name="Text Placeholder 7">
            <a:extLst>
              <a:ext uri="{FF2B5EF4-FFF2-40B4-BE49-F238E27FC236}">
                <a16:creationId xmlns:a16="http://schemas.microsoft.com/office/drawing/2014/main" id="{A4586343-CCDA-4941-A208-87B9B767C1E8}"/>
              </a:ext>
            </a:extLst>
          </p:cNvPr>
          <p:cNvSpPr>
            <a:spLocks noGrp="1"/>
          </p:cNvSpPr>
          <p:nvPr>
            <p:ph type="body" sz="quarter" idx="21"/>
          </p:nvPr>
        </p:nvSpPr>
        <p:spPr>
          <a:xfrm>
            <a:off x="6082144" y="2852083"/>
            <a:ext cx="745417" cy="635000"/>
          </a:xfrm>
        </p:spPr>
        <p:txBody>
          <a:bodyPr/>
          <a:lstStyle/>
          <a:p>
            <a:r>
              <a:rPr lang="hr-BA" dirty="0"/>
              <a:t>3</a:t>
            </a:r>
            <a:endParaRPr lang="en-GB" dirty="0"/>
          </a:p>
        </p:txBody>
      </p:sp>
      <p:sp>
        <p:nvSpPr>
          <p:cNvPr id="9" name="Text Placeholder 8">
            <a:extLst>
              <a:ext uri="{FF2B5EF4-FFF2-40B4-BE49-F238E27FC236}">
                <a16:creationId xmlns:a16="http://schemas.microsoft.com/office/drawing/2014/main" id="{9CD8FFEC-E4D4-498E-97D3-94B420A15F62}"/>
              </a:ext>
            </a:extLst>
          </p:cNvPr>
          <p:cNvSpPr>
            <a:spLocks noGrp="1"/>
          </p:cNvSpPr>
          <p:nvPr>
            <p:ph type="body" sz="quarter" idx="22"/>
          </p:nvPr>
        </p:nvSpPr>
        <p:spPr>
          <a:xfrm>
            <a:off x="7011653" y="2758397"/>
            <a:ext cx="4718277" cy="822373"/>
          </a:xfrm>
        </p:spPr>
        <p:txBody>
          <a:bodyPr/>
          <a:lstStyle/>
          <a:p>
            <a:r>
              <a:rPr lang="en-GB" dirty="0"/>
              <a:t>Am I aware of my own strengths &amp; limitations?</a:t>
            </a:r>
          </a:p>
        </p:txBody>
      </p:sp>
      <p:sp>
        <p:nvSpPr>
          <p:cNvPr id="10" name="Text Placeholder 9">
            <a:extLst>
              <a:ext uri="{FF2B5EF4-FFF2-40B4-BE49-F238E27FC236}">
                <a16:creationId xmlns:a16="http://schemas.microsoft.com/office/drawing/2014/main" id="{5C696BC7-EF73-4AB0-B8EE-8FADE3E13CA2}"/>
              </a:ext>
            </a:extLst>
          </p:cNvPr>
          <p:cNvSpPr>
            <a:spLocks noGrp="1"/>
          </p:cNvSpPr>
          <p:nvPr>
            <p:ph type="body" sz="quarter" idx="23"/>
          </p:nvPr>
        </p:nvSpPr>
        <p:spPr>
          <a:xfrm>
            <a:off x="6082145" y="3932547"/>
            <a:ext cx="745417" cy="635000"/>
          </a:xfrm>
        </p:spPr>
        <p:txBody>
          <a:bodyPr/>
          <a:lstStyle/>
          <a:p>
            <a:r>
              <a:rPr lang="hr-BA" dirty="0"/>
              <a:t>4</a:t>
            </a:r>
            <a:endParaRPr lang="en-GB" dirty="0"/>
          </a:p>
        </p:txBody>
      </p:sp>
      <p:sp>
        <p:nvSpPr>
          <p:cNvPr id="11" name="Text Placeholder 10">
            <a:extLst>
              <a:ext uri="{FF2B5EF4-FFF2-40B4-BE49-F238E27FC236}">
                <a16:creationId xmlns:a16="http://schemas.microsoft.com/office/drawing/2014/main" id="{786A7D8F-A705-4F64-9F0C-5179693AEC4C}"/>
              </a:ext>
            </a:extLst>
          </p:cNvPr>
          <p:cNvSpPr>
            <a:spLocks noGrp="1"/>
          </p:cNvSpPr>
          <p:nvPr>
            <p:ph type="body" sz="quarter" idx="24"/>
          </p:nvPr>
        </p:nvSpPr>
        <p:spPr>
          <a:xfrm>
            <a:off x="7060248" y="3778103"/>
            <a:ext cx="4718277" cy="822373"/>
          </a:xfrm>
        </p:spPr>
        <p:txBody>
          <a:bodyPr/>
          <a:lstStyle/>
          <a:p>
            <a:r>
              <a:rPr lang="en-GB" dirty="0"/>
              <a:t>Are the risks I typically take big or small?</a:t>
            </a:r>
          </a:p>
        </p:txBody>
      </p:sp>
      <p:sp>
        <p:nvSpPr>
          <p:cNvPr id="12" name="Text Placeholder 11">
            <a:extLst>
              <a:ext uri="{FF2B5EF4-FFF2-40B4-BE49-F238E27FC236}">
                <a16:creationId xmlns:a16="http://schemas.microsoft.com/office/drawing/2014/main" id="{0B7923E8-B56B-45B1-BFC2-D994465E4B7A}"/>
              </a:ext>
            </a:extLst>
          </p:cNvPr>
          <p:cNvSpPr>
            <a:spLocks noGrp="1"/>
          </p:cNvSpPr>
          <p:nvPr>
            <p:ph type="body" sz="quarter" idx="25"/>
          </p:nvPr>
        </p:nvSpPr>
        <p:spPr>
          <a:xfrm>
            <a:off x="6096000" y="4858691"/>
            <a:ext cx="745417" cy="635000"/>
          </a:xfrm>
        </p:spPr>
        <p:txBody>
          <a:bodyPr/>
          <a:lstStyle/>
          <a:p>
            <a:r>
              <a:rPr lang="hr-BA" dirty="0"/>
              <a:t>5</a:t>
            </a:r>
            <a:endParaRPr lang="en-GB" dirty="0"/>
          </a:p>
        </p:txBody>
      </p:sp>
      <p:sp>
        <p:nvSpPr>
          <p:cNvPr id="13" name="Text Placeholder 12">
            <a:extLst>
              <a:ext uri="{FF2B5EF4-FFF2-40B4-BE49-F238E27FC236}">
                <a16:creationId xmlns:a16="http://schemas.microsoft.com/office/drawing/2014/main" id="{B3191543-1068-4203-B62F-3962E1A1FA56}"/>
              </a:ext>
            </a:extLst>
          </p:cNvPr>
          <p:cNvSpPr>
            <a:spLocks noGrp="1"/>
          </p:cNvSpPr>
          <p:nvPr>
            <p:ph type="body" sz="quarter" idx="26"/>
          </p:nvPr>
        </p:nvSpPr>
        <p:spPr>
          <a:xfrm>
            <a:off x="7060249" y="4671318"/>
            <a:ext cx="4718277" cy="822373"/>
          </a:xfrm>
        </p:spPr>
        <p:txBody>
          <a:bodyPr/>
          <a:lstStyle/>
          <a:p>
            <a:r>
              <a:rPr lang="en-GB" dirty="0"/>
              <a:t>Do I take risks to benefit others?</a:t>
            </a:r>
          </a:p>
        </p:txBody>
      </p:sp>
      <p:sp>
        <p:nvSpPr>
          <p:cNvPr id="14" name="Text Placeholder 13">
            <a:extLst>
              <a:ext uri="{FF2B5EF4-FFF2-40B4-BE49-F238E27FC236}">
                <a16:creationId xmlns:a16="http://schemas.microsoft.com/office/drawing/2014/main" id="{217397C9-D407-4FDC-942D-30C3E13FCFB9}"/>
              </a:ext>
            </a:extLst>
          </p:cNvPr>
          <p:cNvSpPr>
            <a:spLocks noGrp="1"/>
          </p:cNvSpPr>
          <p:nvPr>
            <p:ph type="body" sz="quarter" idx="27"/>
          </p:nvPr>
        </p:nvSpPr>
        <p:spPr/>
        <p:txBody>
          <a:bodyPr/>
          <a:lstStyle/>
          <a:p>
            <a:r>
              <a:rPr lang="hr-BA" dirty="0"/>
              <a:t>6</a:t>
            </a:r>
            <a:endParaRPr lang="en-GB" dirty="0"/>
          </a:p>
        </p:txBody>
      </p:sp>
      <p:sp>
        <p:nvSpPr>
          <p:cNvPr id="15" name="Text Placeholder 14">
            <a:extLst>
              <a:ext uri="{FF2B5EF4-FFF2-40B4-BE49-F238E27FC236}">
                <a16:creationId xmlns:a16="http://schemas.microsoft.com/office/drawing/2014/main" id="{9A0640E5-6A9B-4280-B813-1E4B93C35678}"/>
              </a:ext>
            </a:extLst>
          </p:cNvPr>
          <p:cNvSpPr>
            <a:spLocks noGrp="1"/>
          </p:cNvSpPr>
          <p:nvPr>
            <p:ph type="body" sz="quarter" idx="28"/>
          </p:nvPr>
        </p:nvSpPr>
        <p:spPr>
          <a:xfrm>
            <a:off x="7060249" y="5639917"/>
            <a:ext cx="5131751" cy="822373"/>
          </a:xfrm>
        </p:spPr>
        <p:txBody>
          <a:bodyPr/>
          <a:lstStyle/>
          <a:p>
            <a:r>
              <a:rPr lang="en-GB" dirty="0"/>
              <a:t>Do I rely on advice &amp; expertise of others from others to inform which risks I take?</a:t>
            </a:r>
          </a:p>
        </p:txBody>
      </p:sp>
      <p:sp>
        <p:nvSpPr>
          <p:cNvPr id="16" name="TextBox 15">
            <a:extLst>
              <a:ext uri="{FF2B5EF4-FFF2-40B4-BE49-F238E27FC236}">
                <a16:creationId xmlns:a16="http://schemas.microsoft.com/office/drawing/2014/main" id="{7E2F4610-76B0-E7C1-31FF-372873A236EC}"/>
              </a:ext>
            </a:extLst>
          </p:cNvPr>
          <p:cNvSpPr txBox="1"/>
          <p:nvPr/>
        </p:nvSpPr>
        <p:spPr>
          <a:xfrm>
            <a:off x="5426242" y="17026"/>
            <a:ext cx="6509083" cy="949171"/>
          </a:xfrm>
          <a:prstGeom prst="rect">
            <a:avLst/>
          </a:prstGeom>
          <a:noFill/>
        </p:spPr>
        <p:txBody>
          <a:bodyPr wrap="square">
            <a:spAutoFit/>
          </a:bodyPr>
          <a:lstStyle/>
          <a:p>
            <a:pPr algn="ctr">
              <a:lnSpc>
                <a:spcPct val="120000"/>
              </a:lnSpc>
            </a:pPr>
            <a:r>
              <a:rPr lang="en-GB" sz="2400" b="1" dirty="0">
                <a:solidFill>
                  <a:srgbClr val="80318E"/>
                </a:solidFill>
              </a:rPr>
              <a:t>In assessing your ability to take risks, ask yourself the following questions:</a:t>
            </a:r>
          </a:p>
        </p:txBody>
      </p:sp>
    </p:spTree>
    <p:extLst>
      <p:ext uri="{BB962C8B-B14F-4D97-AF65-F5344CB8AC3E}">
        <p14:creationId xmlns:p14="http://schemas.microsoft.com/office/powerpoint/2010/main" val="2073082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70D1F3-EE3D-4154-AACE-81CD32990319}"/>
              </a:ext>
            </a:extLst>
          </p:cNvPr>
          <p:cNvSpPr>
            <a:spLocks noGrp="1"/>
          </p:cNvSpPr>
          <p:nvPr>
            <p:ph type="body" sz="quarter" idx="13"/>
          </p:nvPr>
        </p:nvSpPr>
        <p:spPr/>
        <p:txBody>
          <a:bodyPr/>
          <a:lstStyle/>
          <a:p>
            <a:r>
              <a:rPr lang="en-US" dirty="0">
                <a:solidFill>
                  <a:srgbClr val="09446A"/>
                </a:solidFill>
              </a:rPr>
              <a:t>Improve your risk-taking skills</a:t>
            </a:r>
            <a:endParaRPr lang="en-GB" dirty="0">
              <a:solidFill>
                <a:srgbClr val="09446A"/>
              </a:solidFill>
            </a:endParaRPr>
          </a:p>
        </p:txBody>
      </p:sp>
      <p:sp>
        <p:nvSpPr>
          <p:cNvPr id="5" name="Text Placeholder 4">
            <a:extLst>
              <a:ext uri="{FF2B5EF4-FFF2-40B4-BE49-F238E27FC236}">
                <a16:creationId xmlns:a16="http://schemas.microsoft.com/office/drawing/2014/main" id="{C05E2748-294D-4C9A-A2BE-2560834A9810}"/>
              </a:ext>
            </a:extLst>
          </p:cNvPr>
          <p:cNvSpPr>
            <a:spLocks noGrp="1"/>
          </p:cNvSpPr>
          <p:nvPr>
            <p:ph type="body" sz="quarter" idx="17"/>
          </p:nvPr>
        </p:nvSpPr>
        <p:spPr/>
        <p:txBody>
          <a:bodyPr/>
          <a:lstStyle/>
          <a:p>
            <a:r>
              <a:rPr lang="en-GB" b="1" dirty="0"/>
              <a:t>Define clear goals</a:t>
            </a:r>
          </a:p>
        </p:txBody>
      </p:sp>
      <p:sp>
        <p:nvSpPr>
          <p:cNvPr id="7" name="Text Placeholder 6">
            <a:extLst>
              <a:ext uri="{FF2B5EF4-FFF2-40B4-BE49-F238E27FC236}">
                <a16:creationId xmlns:a16="http://schemas.microsoft.com/office/drawing/2014/main" id="{8004ED14-7CDA-4A11-9502-42A2AE1C9EE5}"/>
              </a:ext>
            </a:extLst>
          </p:cNvPr>
          <p:cNvSpPr>
            <a:spLocks noGrp="1"/>
          </p:cNvSpPr>
          <p:nvPr>
            <p:ph type="body" sz="quarter" idx="19"/>
          </p:nvPr>
        </p:nvSpPr>
        <p:spPr/>
        <p:txBody>
          <a:bodyPr/>
          <a:lstStyle/>
          <a:p>
            <a:r>
              <a:rPr lang="en-GB" b="1" dirty="0"/>
              <a:t>Plan for failure</a:t>
            </a:r>
          </a:p>
        </p:txBody>
      </p:sp>
      <p:sp>
        <p:nvSpPr>
          <p:cNvPr id="9" name="Text Placeholder 8">
            <a:extLst>
              <a:ext uri="{FF2B5EF4-FFF2-40B4-BE49-F238E27FC236}">
                <a16:creationId xmlns:a16="http://schemas.microsoft.com/office/drawing/2014/main" id="{F74E3C50-A2D7-42E8-8D25-D7170C37EAA7}"/>
              </a:ext>
            </a:extLst>
          </p:cNvPr>
          <p:cNvSpPr>
            <a:spLocks noGrp="1"/>
          </p:cNvSpPr>
          <p:nvPr>
            <p:ph type="body" sz="quarter" idx="21"/>
          </p:nvPr>
        </p:nvSpPr>
        <p:spPr>
          <a:xfrm>
            <a:off x="9525000" y="6117682"/>
            <a:ext cx="1343025" cy="334446"/>
          </a:xfrm>
        </p:spPr>
        <p:txBody>
          <a:bodyPr/>
          <a:lstStyle/>
          <a:p>
            <a:r>
              <a:rPr lang="hr-BA" b="1" dirty="0"/>
              <a:t>S</a:t>
            </a:r>
            <a:r>
              <a:rPr lang="en-GB" b="1" dirty="0" err="1"/>
              <a:t>trengths</a:t>
            </a:r>
            <a:r>
              <a:rPr lang="en-GB" b="1" dirty="0"/>
              <a:t> &amp; limitations</a:t>
            </a:r>
          </a:p>
        </p:txBody>
      </p:sp>
      <p:sp>
        <p:nvSpPr>
          <p:cNvPr id="24" name="TextBox 23">
            <a:extLst>
              <a:ext uri="{FF2B5EF4-FFF2-40B4-BE49-F238E27FC236}">
                <a16:creationId xmlns:a16="http://schemas.microsoft.com/office/drawing/2014/main" id="{388BC548-5AA1-6F21-B7EC-364B007BA6C7}"/>
              </a:ext>
            </a:extLst>
          </p:cNvPr>
          <p:cNvSpPr txBox="1"/>
          <p:nvPr/>
        </p:nvSpPr>
        <p:spPr>
          <a:xfrm>
            <a:off x="484693" y="1137118"/>
            <a:ext cx="3391981" cy="493981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002060"/>
                </a:solidFill>
                <a:effectLst/>
                <a:uLnTx/>
                <a:uFillTx/>
                <a:latin typeface="Calibri" panose="020F0502020204030204"/>
                <a:ea typeface="+mn-ea"/>
                <a:cs typeface="+mn-cs"/>
              </a:rPr>
              <a:t>Before weighing the pros and cons of taking a risk, first identify your overarching goals and vision. What are you hoping to accomplish? You can consider whether the risk is aligned with your team’s goals, your company mission or vision, or with any issues that need to be solved. Smart risks serve your broader goals and vision. Clarifying your goals will improve your judgment of whether a risk is worthwhile.</a:t>
            </a:r>
            <a:endParaRPr kumimoji="0" lang="en-US" sz="21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78CF16BA-04CE-0CA6-68AB-E567375E8F61}"/>
              </a:ext>
            </a:extLst>
          </p:cNvPr>
          <p:cNvSpPr txBox="1"/>
          <p:nvPr/>
        </p:nvSpPr>
        <p:spPr>
          <a:xfrm>
            <a:off x="4568948" y="1360256"/>
            <a:ext cx="3054104" cy="449353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alibri" panose="020F0502020204030204"/>
                <a:ea typeface="+mn-ea"/>
                <a:cs typeface="+mn-cs"/>
              </a:rPr>
              <a:t>Common advice on risk-taking is that you should not fear failure because it happens frequently. While this may be reasonable, it is challenging to suppress the fear of failure completely. Instead, you can reduce the impact of losses associated with failure by creating a proactive, realistic plan. </a:t>
            </a:r>
          </a:p>
        </p:txBody>
      </p:sp>
      <p:sp>
        <p:nvSpPr>
          <p:cNvPr id="26" name="TextBox 25">
            <a:extLst>
              <a:ext uri="{FF2B5EF4-FFF2-40B4-BE49-F238E27FC236}">
                <a16:creationId xmlns:a16="http://schemas.microsoft.com/office/drawing/2014/main" id="{B247A5F2-661D-2273-A14B-688426E2F5CF}"/>
              </a:ext>
            </a:extLst>
          </p:cNvPr>
          <p:cNvSpPr txBox="1"/>
          <p:nvPr/>
        </p:nvSpPr>
        <p:spPr>
          <a:xfrm>
            <a:off x="8248650" y="1178340"/>
            <a:ext cx="3458657" cy="526297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002060"/>
                </a:solidFill>
                <a:effectLst/>
                <a:uLnTx/>
                <a:uFillTx/>
                <a:latin typeface="Calibri" panose="020F0502020204030204"/>
                <a:ea typeface="+mn-ea"/>
                <a:cs typeface="+mn-cs"/>
              </a:rPr>
              <a:t>All leaders have areas of expertise as well as areas of ongoing development. You can be more confident that risks will pay off in areas related to your strengths</a:t>
            </a:r>
            <a:r>
              <a:rPr kumimoji="0" lang="hr-BA" sz="21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GB" sz="2100" b="0" i="0" u="none" strike="noStrike" kern="1200" cap="none" spc="0" normalizeH="0" baseline="0" noProof="0" dirty="0">
                <a:ln>
                  <a:noFill/>
                </a:ln>
                <a:solidFill>
                  <a:srgbClr val="002060"/>
                </a:solidFill>
                <a:effectLst/>
                <a:uLnTx/>
                <a:uFillTx/>
                <a:latin typeface="Calibri" panose="020F0502020204030204"/>
                <a:ea typeface="+mn-ea"/>
                <a:cs typeface="+mn-cs"/>
              </a:rPr>
              <a:t>but should be more cautious when taking risks in areas where you have less knowledge. If you are faced with a risk in an area that you do not know much about, then seek out the advice of others with complementary strengths.</a:t>
            </a:r>
            <a:endParaRPr kumimoji="0" lang="en-US" sz="21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343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4C84B4-D3F2-4039-83DC-49B6F846342B}"/>
              </a:ext>
            </a:extLst>
          </p:cNvPr>
          <p:cNvSpPr>
            <a:spLocks noGrp="1"/>
          </p:cNvSpPr>
          <p:nvPr>
            <p:ph type="body" sz="quarter" idx="20"/>
          </p:nvPr>
        </p:nvSpPr>
        <p:spPr>
          <a:xfrm>
            <a:off x="5937817" y="1599948"/>
            <a:ext cx="5875381" cy="3722513"/>
          </a:xfrm>
        </p:spPr>
        <p:txBody>
          <a:bodyPr/>
          <a:lstStyle/>
          <a:p>
            <a:r>
              <a:rPr lang="en-GB" b="1" dirty="0">
                <a:solidFill>
                  <a:srgbClr val="002060"/>
                </a:solidFill>
              </a:rPr>
              <a:t>Get comfortable taking small risks</a:t>
            </a:r>
            <a:r>
              <a:rPr lang="en-GB" dirty="0">
                <a:solidFill>
                  <a:srgbClr val="002060"/>
                </a:solidFill>
              </a:rPr>
              <a:t>. </a:t>
            </a:r>
          </a:p>
          <a:p>
            <a:r>
              <a:rPr lang="en-GB" dirty="0">
                <a:solidFill>
                  <a:srgbClr val="002060"/>
                </a:solidFill>
              </a:rPr>
              <a:t>Build up your risk-taking tolerance by taking lots of small risks (i.e., risks that are easy to take and have small potential negative outcomes). It can be as simple as changing the flavour of the teas in the canteen at work.</a:t>
            </a:r>
          </a:p>
          <a:p>
            <a:r>
              <a:rPr lang="en-GB" dirty="0">
                <a:solidFill>
                  <a:srgbClr val="002060"/>
                </a:solidFill>
              </a:rPr>
              <a:t> The important thing is to look for opportunities to experience the discomfort and consequences of risk-taking. Once you become more comfortable with taking small risks in situations where the outcome is uncertain, you can progress towards taking larger risks with potentially larger consequences.</a:t>
            </a:r>
          </a:p>
          <a:p>
            <a:endParaRPr lang="en-GB" sz="2200" dirty="0">
              <a:solidFill>
                <a:srgbClr val="002060"/>
              </a:solidFill>
            </a:endParaRPr>
          </a:p>
        </p:txBody>
      </p:sp>
      <p:sp>
        <p:nvSpPr>
          <p:cNvPr id="3" name="Text Placeholder 2">
            <a:extLst>
              <a:ext uri="{FF2B5EF4-FFF2-40B4-BE49-F238E27FC236}">
                <a16:creationId xmlns:a16="http://schemas.microsoft.com/office/drawing/2014/main" id="{8A4B3725-5EBE-40B0-B12F-46003B04E183}"/>
              </a:ext>
            </a:extLst>
          </p:cNvPr>
          <p:cNvSpPr>
            <a:spLocks noGrp="1"/>
          </p:cNvSpPr>
          <p:nvPr>
            <p:ph type="body" sz="quarter" idx="22"/>
          </p:nvPr>
        </p:nvSpPr>
        <p:spPr>
          <a:xfrm>
            <a:off x="6096000" y="363247"/>
            <a:ext cx="5959642" cy="857158"/>
          </a:xfrm>
        </p:spPr>
        <p:txBody>
          <a:bodyPr>
            <a:noAutofit/>
          </a:bodyPr>
          <a:lstStyle/>
          <a:p>
            <a:r>
              <a:rPr lang="en-GB" dirty="0">
                <a:solidFill>
                  <a:srgbClr val="93C23D"/>
                </a:solidFill>
              </a:rPr>
              <a:t>Start doing these 3 things now for more effective risk taking!</a:t>
            </a:r>
          </a:p>
          <a:p>
            <a:endParaRPr lang="en-GB" dirty="0"/>
          </a:p>
        </p:txBody>
      </p:sp>
      <p:sp>
        <p:nvSpPr>
          <p:cNvPr id="5" name="Text Placeholder 4">
            <a:extLst>
              <a:ext uri="{FF2B5EF4-FFF2-40B4-BE49-F238E27FC236}">
                <a16:creationId xmlns:a16="http://schemas.microsoft.com/office/drawing/2014/main" id="{2013D2F9-9ABE-46A4-AD49-B881D67AA306}"/>
              </a:ext>
            </a:extLst>
          </p:cNvPr>
          <p:cNvSpPr>
            <a:spLocks noGrp="1"/>
          </p:cNvSpPr>
          <p:nvPr>
            <p:ph type="body" sz="quarter" idx="24"/>
          </p:nvPr>
        </p:nvSpPr>
        <p:spPr/>
        <p:txBody>
          <a:bodyPr/>
          <a:lstStyle/>
          <a:p>
            <a:r>
              <a:rPr lang="en-GB" dirty="0"/>
              <a:t>1</a:t>
            </a:r>
          </a:p>
        </p:txBody>
      </p:sp>
      <p:pic>
        <p:nvPicPr>
          <p:cNvPr id="7" name="Picture 6" descr="A group of white and black dice&#10;&#10;Description automatically generated with low confidence">
            <a:extLst>
              <a:ext uri="{FF2B5EF4-FFF2-40B4-BE49-F238E27FC236}">
                <a16:creationId xmlns:a16="http://schemas.microsoft.com/office/drawing/2014/main" id="{9287FF30-196F-4712-B087-6BEAFDDDDABC}"/>
              </a:ext>
            </a:extLst>
          </p:cNvPr>
          <p:cNvPicPr>
            <a:picLocks noChangeAspect="1"/>
          </p:cNvPicPr>
          <p:nvPr/>
        </p:nvPicPr>
        <p:blipFill>
          <a:blip r:embed="rId2"/>
          <a:stretch>
            <a:fillRect/>
          </a:stretch>
        </p:blipFill>
        <p:spPr>
          <a:xfrm>
            <a:off x="667888" y="1376037"/>
            <a:ext cx="4115507" cy="27415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1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5CA977-568C-452E-AF57-BE7602D29C40}"/>
              </a:ext>
            </a:extLst>
          </p:cNvPr>
          <p:cNvSpPr>
            <a:spLocks noGrp="1"/>
          </p:cNvSpPr>
          <p:nvPr>
            <p:ph type="body" sz="quarter" idx="20"/>
          </p:nvPr>
        </p:nvSpPr>
        <p:spPr>
          <a:xfrm>
            <a:off x="5937817" y="821073"/>
            <a:ext cx="6153920" cy="4920182"/>
          </a:xfrm>
        </p:spPr>
        <p:txBody>
          <a:bodyPr/>
          <a:lstStyle/>
          <a:p>
            <a:endParaRPr lang="en-GB" sz="2200" b="1" dirty="0">
              <a:solidFill>
                <a:srgbClr val="002060"/>
              </a:solidFill>
            </a:endParaRPr>
          </a:p>
          <a:p>
            <a:r>
              <a:rPr lang="en-GB" dirty="0">
                <a:solidFill>
                  <a:srgbClr val="002060"/>
                </a:solidFill>
              </a:rPr>
              <a:t>When deciding whether you should take a risk, try to look beyond personal outcomes and focus instead on potential outcomes for your colleagues and/or organisation. People tend to make slightly riskier decisions on behalf of others – good news for those who struggle to take risks. </a:t>
            </a:r>
          </a:p>
          <a:p>
            <a:r>
              <a:rPr lang="en-GB" dirty="0">
                <a:solidFill>
                  <a:srgbClr val="002060"/>
                </a:solidFill>
              </a:rPr>
              <a:t>To get better at calculating how advisable a risk would be, you can start by making a list of the potential benefits and costs of a risk to yourself, your colleagues, and your organisation. Also, think about how the risk will impact each of these parties if it succeeds or fails. Finally, use that information to make a decision that will have an overall positive benefit for your team and organization</a:t>
            </a:r>
          </a:p>
        </p:txBody>
      </p:sp>
      <p:sp>
        <p:nvSpPr>
          <p:cNvPr id="3" name="Text Placeholder 2">
            <a:extLst>
              <a:ext uri="{FF2B5EF4-FFF2-40B4-BE49-F238E27FC236}">
                <a16:creationId xmlns:a16="http://schemas.microsoft.com/office/drawing/2014/main" id="{3763AAF8-5398-4D6C-B171-9F5A9884F9B3}"/>
              </a:ext>
            </a:extLst>
          </p:cNvPr>
          <p:cNvSpPr>
            <a:spLocks noGrp="1"/>
          </p:cNvSpPr>
          <p:nvPr>
            <p:ph type="body" sz="quarter" idx="22"/>
          </p:nvPr>
        </p:nvSpPr>
        <p:spPr>
          <a:xfrm>
            <a:off x="5937818" y="349755"/>
            <a:ext cx="5694947" cy="942637"/>
          </a:xfrm>
        </p:spPr>
        <p:txBody>
          <a:bodyPr>
            <a:normAutofit fontScale="92500" lnSpcReduction="10000"/>
          </a:bodyPr>
          <a:lstStyle/>
          <a:p>
            <a:pPr>
              <a:lnSpc>
                <a:spcPct val="120000"/>
              </a:lnSpc>
            </a:pPr>
            <a:r>
              <a:rPr lang="en-GB" sz="2800" b="1" dirty="0" err="1">
                <a:solidFill>
                  <a:srgbClr val="09446A"/>
                </a:solidFill>
              </a:rPr>
              <a:t>Calculatin</a:t>
            </a:r>
            <a:r>
              <a:rPr lang="hr-BA" sz="2800" b="1" dirty="0">
                <a:solidFill>
                  <a:srgbClr val="09446A"/>
                </a:solidFill>
              </a:rPr>
              <a:t>g</a:t>
            </a:r>
            <a:r>
              <a:rPr lang="en-IE" sz="2800" b="1" dirty="0">
                <a:solidFill>
                  <a:srgbClr val="09446A"/>
                </a:solidFill>
              </a:rPr>
              <a:t> </a:t>
            </a:r>
            <a:r>
              <a:rPr lang="en-GB" sz="2800" b="1" dirty="0">
                <a:solidFill>
                  <a:srgbClr val="09446A"/>
                </a:solidFill>
              </a:rPr>
              <a:t>how a risk can benefit others. </a:t>
            </a:r>
            <a:r>
              <a:rPr lang="en-IE" sz="2800" b="1" dirty="0">
                <a:solidFill>
                  <a:srgbClr val="09446A"/>
                </a:solidFill>
              </a:rPr>
              <a:t> </a:t>
            </a:r>
            <a:endParaRPr lang="en-GB" sz="2800" b="1" dirty="0">
              <a:solidFill>
                <a:srgbClr val="09446A"/>
              </a:solidFill>
            </a:endParaRPr>
          </a:p>
        </p:txBody>
      </p:sp>
      <p:sp>
        <p:nvSpPr>
          <p:cNvPr id="5" name="Text Placeholder 4">
            <a:extLst>
              <a:ext uri="{FF2B5EF4-FFF2-40B4-BE49-F238E27FC236}">
                <a16:creationId xmlns:a16="http://schemas.microsoft.com/office/drawing/2014/main" id="{7E544EBE-8E96-4F6A-A139-D98484C9ACB9}"/>
              </a:ext>
            </a:extLst>
          </p:cNvPr>
          <p:cNvSpPr>
            <a:spLocks noGrp="1"/>
          </p:cNvSpPr>
          <p:nvPr>
            <p:ph type="body" sz="quarter" idx="24"/>
          </p:nvPr>
        </p:nvSpPr>
        <p:spPr>
          <a:xfrm>
            <a:off x="4783395" y="525097"/>
            <a:ext cx="1154422" cy="857158"/>
          </a:xfrm>
        </p:spPr>
        <p:txBody>
          <a:bodyPr/>
          <a:lstStyle/>
          <a:p>
            <a:r>
              <a:rPr lang="en-GB" dirty="0"/>
              <a:t>2</a:t>
            </a:r>
          </a:p>
        </p:txBody>
      </p:sp>
      <p:pic>
        <p:nvPicPr>
          <p:cNvPr id="1026" name="Picture 2" descr="goldfish jumping out of the water stock photo">
            <a:extLst>
              <a:ext uri="{FF2B5EF4-FFF2-40B4-BE49-F238E27FC236}">
                <a16:creationId xmlns:a16="http://schemas.microsoft.com/office/drawing/2014/main" id="{CCBF555E-3CBE-4568-9F37-60B244F9E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169" y="1569629"/>
            <a:ext cx="4293833" cy="27994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699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20893F-A2D4-43A1-8BF8-59D3E6481BE1}"/>
              </a:ext>
            </a:extLst>
          </p:cNvPr>
          <p:cNvSpPr>
            <a:spLocks noGrp="1"/>
          </p:cNvSpPr>
          <p:nvPr>
            <p:ph type="body" sz="quarter" idx="20"/>
          </p:nvPr>
        </p:nvSpPr>
        <p:spPr>
          <a:xfrm>
            <a:off x="6096000" y="1343597"/>
            <a:ext cx="5751928" cy="4529565"/>
          </a:xfrm>
        </p:spPr>
        <p:txBody>
          <a:bodyPr/>
          <a:lstStyle/>
          <a:p>
            <a:r>
              <a:rPr lang="en-GB" b="1" dirty="0">
                <a:solidFill>
                  <a:srgbClr val="002060"/>
                </a:solidFill>
              </a:rPr>
              <a:t>Question the experts! </a:t>
            </a:r>
            <a:r>
              <a:rPr lang="en-GB" dirty="0">
                <a:solidFill>
                  <a:srgbClr val="002060"/>
                </a:solidFill>
              </a:rPr>
              <a:t>Before taking a risk, you can reduce the amount of uncertainty you have by gathering as much information about potential outcomes as realistically possible. </a:t>
            </a:r>
          </a:p>
          <a:p>
            <a:r>
              <a:rPr lang="en-GB" dirty="0">
                <a:solidFill>
                  <a:srgbClr val="002060"/>
                </a:solidFill>
              </a:rPr>
              <a:t>Consider who has expertise about the topic and schedule meetings to ask for their input. </a:t>
            </a:r>
          </a:p>
          <a:p>
            <a:r>
              <a:rPr lang="en-GB" dirty="0">
                <a:solidFill>
                  <a:srgbClr val="002060"/>
                </a:solidFill>
              </a:rPr>
              <a:t>However, keep in mind that research has shown that groups of people tend to make much riskier decisions than single individuals. </a:t>
            </a:r>
          </a:p>
          <a:p>
            <a:r>
              <a:rPr lang="en-GB" dirty="0">
                <a:solidFill>
                  <a:srgbClr val="002060"/>
                </a:solidFill>
              </a:rPr>
              <a:t>You should consult with experts, but ultimately make the final decision on whether to take the risk on your own.</a:t>
            </a:r>
          </a:p>
        </p:txBody>
      </p:sp>
      <p:sp>
        <p:nvSpPr>
          <p:cNvPr id="3" name="Text Placeholder 2">
            <a:extLst>
              <a:ext uri="{FF2B5EF4-FFF2-40B4-BE49-F238E27FC236}">
                <a16:creationId xmlns:a16="http://schemas.microsoft.com/office/drawing/2014/main" id="{93FEF7F9-228B-4ED6-8798-E8A89720D550}"/>
              </a:ext>
            </a:extLst>
          </p:cNvPr>
          <p:cNvSpPr>
            <a:spLocks noGrp="1"/>
          </p:cNvSpPr>
          <p:nvPr>
            <p:ph type="body" sz="quarter" idx="22"/>
          </p:nvPr>
        </p:nvSpPr>
        <p:spPr>
          <a:xfrm>
            <a:off x="6254185" y="712471"/>
            <a:ext cx="5158622" cy="857158"/>
          </a:xfrm>
        </p:spPr>
        <p:txBody>
          <a:bodyPr/>
          <a:lstStyle/>
          <a:p>
            <a:r>
              <a:rPr lang="en-GB" sz="2800" b="1" dirty="0">
                <a:solidFill>
                  <a:srgbClr val="09446A"/>
                </a:solidFill>
              </a:rPr>
              <a:t>Questions, questions!</a:t>
            </a:r>
          </a:p>
          <a:p>
            <a:endParaRPr lang="en-GB" dirty="0"/>
          </a:p>
        </p:txBody>
      </p:sp>
      <p:sp>
        <p:nvSpPr>
          <p:cNvPr id="5" name="Text Placeholder 4">
            <a:extLst>
              <a:ext uri="{FF2B5EF4-FFF2-40B4-BE49-F238E27FC236}">
                <a16:creationId xmlns:a16="http://schemas.microsoft.com/office/drawing/2014/main" id="{E2FB6006-190B-455B-A321-FF4F070931B6}"/>
              </a:ext>
            </a:extLst>
          </p:cNvPr>
          <p:cNvSpPr>
            <a:spLocks noGrp="1"/>
          </p:cNvSpPr>
          <p:nvPr>
            <p:ph type="body" sz="quarter" idx="24"/>
          </p:nvPr>
        </p:nvSpPr>
        <p:spPr/>
        <p:txBody>
          <a:bodyPr/>
          <a:lstStyle/>
          <a:p>
            <a:r>
              <a:rPr lang="en-GB" dirty="0"/>
              <a:t>3</a:t>
            </a:r>
          </a:p>
        </p:txBody>
      </p:sp>
      <p:pic>
        <p:nvPicPr>
          <p:cNvPr id="2050" name="Picture 2" descr="Decision Making - Free of Charge Creative Commons Notepad 1 image">
            <a:extLst>
              <a:ext uri="{FF2B5EF4-FFF2-40B4-BE49-F238E27FC236}">
                <a16:creationId xmlns:a16="http://schemas.microsoft.com/office/drawing/2014/main" id="{A0412091-DE69-487B-A18D-E835C1A92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212" y="1859457"/>
            <a:ext cx="4073906" cy="2715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746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5DD488-BB25-4070-B8F0-F02E3ED5F311}"/>
              </a:ext>
            </a:extLst>
          </p:cNvPr>
          <p:cNvSpPr>
            <a:spLocks noGrp="1"/>
          </p:cNvSpPr>
          <p:nvPr>
            <p:ph type="body" sz="quarter" idx="18"/>
          </p:nvPr>
        </p:nvSpPr>
        <p:spPr>
          <a:xfrm>
            <a:off x="712765" y="2062028"/>
            <a:ext cx="7004338" cy="2271033"/>
          </a:xfrm>
        </p:spPr>
        <p:txBody>
          <a:bodyPr/>
          <a:lstStyle/>
          <a:p>
            <a:r>
              <a:rPr lang="en-GB" dirty="0"/>
              <a:t>Do you laugh in the face of risk or would you rather</a:t>
            </a:r>
          </a:p>
          <a:p>
            <a:r>
              <a:rPr lang="en-GB" dirty="0"/>
              <a:t>run a mile at the sight?</a:t>
            </a:r>
          </a:p>
          <a:p>
            <a:r>
              <a:rPr lang="en-GB" dirty="0"/>
              <a:t>Take the quiz below to find out more </a:t>
            </a:r>
          </a:p>
          <a:p>
            <a:r>
              <a:rPr lang="en-GB" dirty="0">
                <a:solidFill>
                  <a:srgbClr val="93C23D"/>
                </a:solidFill>
                <a:hlinkClick r:id="rId2">
                  <a:extLst>
                    <a:ext uri="{A12FA001-AC4F-418D-AE19-62706E023703}">
                      <ahyp:hlinkClr xmlns:ahyp="http://schemas.microsoft.com/office/drawing/2018/hyperlinkcolor" val="tx"/>
                    </a:ext>
                  </a:extLst>
                </a:hlinkClick>
              </a:rPr>
              <a:t>https://www.humanmetrics.com/risk-taking/quiz</a:t>
            </a:r>
            <a:endParaRPr lang="en-GB" dirty="0">
              <a:solidFill>
                <a:srgbClr val="93C23D"/>
              </a:solidFill>
            </a:endParaRPr>
          </a:p>
        </p:txBody>
      </p:sp>
      <p:sp>
        <p:nvSpPr>
          <p:cNvPr id="4" name="Text Placeholder 3">
            <a:extLst>
              <a:ext uri="{FF2B5EF4-FFF2-40B4-BE49-F238E27FC236}">
                <a16:creationId xmlns:a16="http://schemas.microsoft.com/office/drawing/2014/main" id="{F0C8139A-326B-4811-9092-0C05B2C24F7A}"/>
              </a:ext>
            </a:extLst>
          </p:cNvPr>
          <p:cNvSpPr>
            <a:spLocks noGrp="1"/>
          </p:cNvSpPr>
          <p:nvPr>
            <p:ph type="body" sz="quarter" idx="16"/>
          </p:nvPr>
        </p:nvSpPr>
        <p:spPr/>
        <p:txBody>
          <a:bodyPr/>
          <a:lstStyle/>
          <a:p>
            <a:r>
              <a:rPr lang="en-GB" b="1" dirty="0">
                <a:solidFill>
                  <a:srgbClr val="80318E"/>
                </a:solidFill>
              </a:rPr>
              <a:t>What type of Risk Taker are you??</a:t>
            </a:r>
          </a:p>
        </p:txBody>
      </p:sp>
      <p:pic>
        <p:nvPicPr>
          <p:cNvPr id="2050" name="Picture 2" descr="Answer a call - Apple iPhone 7 Plus (iOS 10.0) - Telstra">
            <a:extLst>
              <a:ext uri="{FF2B5EF4-FFF2-40B4-BE49-F238E27FC236}">
                <a16:creationId xmlns:a16="http://schemas.microsoft.com/office/drawing/2014/main" id="{C2B6D270-2466-4814-8582-50690CDBF832}"/>
              </a:ext>
            </a:extLst>
          </p:cNvPr>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t="643" b="64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112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1BE67B-C75E-8B40-8D34-A3FA8010617B}"/>
              </a:ext>
            </a:extLst>
          </p:cNvPr>
          <p:cNvSpPr>
            <a:spLocks noGrp="1"/>
          </p:cNvSpPr>
          <p:nvPr>
            <p:ph type="body" sz="quarter" idx="17"/>
          </p:nvPr>
        </p:nvSpPr>
        <p:spPr>
          <a:xfrm>
            <a:off x="2739513" y="1081842"/>
            <a:ext cx="4686843" cy="2933266"/>
          </a:xfrm>
        </p:spPr>
        <p:txBody>
          <a:bodyPr>
            <a:normAutofit/>
          </a:bodyPr>
          <a:lstStyle/>
          <a:p>
            <a:r>
              <a:rPr lang="en-GB" dirty="0"/>
              <a:t>Problem </a:t>
            </a:r>
          </a:p>
          <a:p>
            <a:r>
              <a:rPr lang="en-GB" dirty="0"/>
              <a:t>Solving</a:t>
            </a:r>
            <a:endParaRPr lang="en-US" dirty="0"/>
          </a:p>
          <a:p>
            <a:endParaRPr lang="en-US" dirty="0"/>
          </a:p>
        </p:txBody>
      </p:sp>
      <p:sp>
        <p:nvSpPr>
          <p:cNvPr id="5" name="Text Placeholder 2">
            <a:extLst>
              <a:ext uri="{FF2B5EF4-FFF2-40B4-BE49-F238E27FC236}">
                <a16:creationId xmlns:a16="http://schemas.microsoft.com/office/drawing/2014/main" id="{053BC888-43D4-4662-837B-258D862E6090}"/>
              </a:ext>
            </a:extLst>
          </p:cNvPr>
          <p:cNvSpPr>
            <a:spLocks noGrp="1"/>
          </p:cNvSpPr>
          <p:nvPr>
            <p:ph type="body" sz="quarter" idx="18"/>
          </p:nvPr>
        </p:nvSpPr>
        <p:spPr>
          <a:xfrm>
            <a:off x="374321" y="448543"/>
            <a:ext cx="1255590" cy="845970"/>
          </a:xfrm>
        </p:spPr>
        <p:txBody>
          <a:bodyPr/>
          <a:lstStyle/>
          <a:p>
            <a:r>
              <a:rPr lang="en-US" b="1" dirty="0"/>
              <a:t>04</a:t>
            </a:r>
            <a:endParaRPr lang="en-IE" b="1" dirty="0"/>
          </a:p>
        </p:txBody>
      </p:sp>
      <p:pic>
        <p:nvPicPr>
          <p:cNvPr id="7" name="Picture Placeholder 6">
            <a:extLst>
              <a:ext uri="{FF2B5EF4-FFF2-40B4-BE49-F238E27FC236}">
                <a16:creationId xmlns:a16="http://schemas.microsoft.com/office/drawing/2014/main" id="{7B6DEE90-C462-E34E-8DD0-38644E692A6E}"/>
              </a:ext>
            </a:extLst>
          </p:cNvPr>
          <p:cNvPicPr>
            <a:picLocks noGrp="1" noChangeAspect="1"/>
          </p:cNvPicPr>
          <p:nvPr>
            <p:ph type="pic" sz="quarter" idx="19"/>
          </p:nvPr>
        </p:nvPicPr>
        <p:blipFill>
          <a:blip r:embed="rId2"/>
          <a:srcRect l="18337" r="18337"/>
          <a:stretch>
            <a:fillRect/>
          </a:stretch>
        </p:blipFill>
        <p:spPr/>
      </p:pic>
    </p:spTree>
    <p:extLst>
      <p:ext uri="{BB962C8B-B14F-4D97-AF65-F5344CB8AC3E}">
        <p14:creationId xmlns:p14="http://schemas.microsoft.com/office/powerpoint/2010/main" val="945518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152107" y="657457"/>
            <a:ext cx="4451895" cy="3337612"/>
          </a:xfrm>
        </p:spPr>
        <p:txBody>
          <a:bodyPr>
            <a:normAutofit/>
          </a:bodyPr>
          <a:lstStyle/>
          <a:p>
            <a:r>
              <a:rPr lang="hr-BA" dirty="0"/>
              <a:t>Direction </a:t>
            </a:r>
            <a:endParaRPr lang="en-GB" dirty="0"/>
          </a:p>
          <a:p>
            <a:r>
              <a:rPr lang="hr-BA" dirty="0"/>
              <a:t>Setting</a:t>
            </a:r>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r>
              <a:rPr lang="en-US" b="1" dirty="0"/>
              <a:t>01</a:t>
            </a:r>
            <a:endParaRPr lang="en-IE" b="1" dirty="0"/>
          </a:p>
        </p:txBody>
      </p:sp>
      <p:pic>
        <p:nvPicPr>
          <p:cNvPr id="8" name="Picture Placeholder 7" descr="Enthusiastic female runners celebrating finish">
            <a:extLst>
              <a:ext uri="{FF2B5EF4-FFF2-40B4-BE49-F238E27FC236}">
                <a16:creationId xmlns:a16="http://schemas.microsoft.com/office/drawing/2014/main" id="{E347A69A-4C41-4932-83D7-0D1E99ACBE5E}"/>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t="-168"/>
          <a:stretch/>
        </p:blipFill>
        <p:spPr>
          <a:xfrm>
            <a:off x="6756402" y="1141712"/>
            <a:ext cx="5435599" cy="5706715"/>
          </a:xfrm>
        </p:spPr>
      </p:pic>
    </p:spTree>
    <p:extLst>
      <p:ext uri="{BB962C8B-B14F-4D97-AF65-F5344CB8AC3E}">
        <p14:creationId xmlns:p14="http://schemas.microsoft.com/office/powerpoint/2010/main" val="744645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46"/>
          <p:cNvSpPr txBox="1">
            <a:spLocks noGrp="1"/>
          </p:cNvSpPr>
          <p:nvPr>
            <p:ph type="body" idx="2"/>
          </p:nvPr>
        </p:nvSpPr>
        <p:spPr>
          <a:xfrm>
            <a:off x="678505" y="388146"/>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rgbClr val="80318E"/>
              </a:buClr>
              <a:buSzPts val="3600"/>
              <a:buNone/>
            </a:pPr>
            <a:r>
              <a:rPr lang="en-US" sz="3600" dirty="0">
                <a:solidFill>
                  <a:srgbClr val="80318E"/>
                </a:solidFill>
              </a:rPr>
              <a:t>Why </a:t>
            </a:r>
            <a:r>
              <a:rPr lang="en-US" dirty="0">
                <a:solidFill>
                  <a:srgbClr val="80318E"/>
                </a:solidFill>
              </a:rPr>
              <a:t>are</a:t>
            </a:r>
            <a:r>
              <a:rPr lang="en-US" sz="3600" dirty="0">
                <a:solidFill>
                  <a:srgbClr val="80318E"/>
                </a:solidFill>
              </a:rPr>
              <a:t> Problem Solving Skills Key?</a:t>
            </a:r>
            <a:endParaRPr dirty="0"/>
          </a:p>
        </p:txBody>
      </p:sp>
      <p:sp>
        <p:nvSpPr>
          <p:cNvPr id="2" name="TextBox 1">
            <a:extLst>
              <a:ext uri="{FF2B5EF4-FFF2-40B4-BE49-F238E27FC236}">
                <a16:creationId xmlns:a16="http://schemas.microsoft.com/office/drawing/2014/main" id="{08457DB4-046D-4E02-B73E-6C49CC839C24}"/>
              </a:ext>
            </a:extLst>
          </p:cNvPr>
          <p:cNvSpPr txBox="1"/>
          <p:nvPr/>
        </p:nvSpPr>
        <p:spPr>
          <a:xfrm>
            <a:off x="1044026" y="1206875"/>
            <a:ext cx="1010394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9446A"/>
                </a:solidFill>
                <a:effectLst/>
                <a:uLnTx/>
                <a:uFillTx/>
                <a:latin typeface="Calibri" panose="020F0502020204030204" pitchFamily="34" charset="0"/>
                <a:cs typeface="Calibri" panose="020F0502020204030204" pitchFamily="34" charset="0"/>
                <a:sym typeface="Arial"/>
              </a:rPr>
              <a:t>Effective problem solving is one of the key attributes that separate great leaders from average ones:</a:t>
            </a:r>
            <a:endParaRPr kumimoji="0" lang="en-US" sz="2800" b="1" i="0" u="none" strike="noStrike" kern="0" cap="none" spc="0" normalizeH="0" baseline="0" noProof="0" dirty="0">
              <a:ln>
                <a:noFill/>
              </a:ln>
              <a:solidFill>
                <a:srgbClr val="09446A"/>
              </a:solidFill>
              <a:effectLst/>
              <a:uLnTx/>
              <a:uFillTx/>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58AFF6B0-8A8C-4674-897A-B72BBAFBC13C}"/>
              </a:ext>
            </a:extLst>
          </p:cNvPr>
          <p:cNvSpPr txBox="1"/>
          <p:nvPr/>
        </p:nvSpPr>
        <p:spPr>
          <a:xfrm>
            <a:off x="7080698" y="2689639"/>
            <a:ext cx="1420141" cy="892552"/>
          </a:xfrm>
          <a:prstGeom prst="rect">
            <a:avLst/>
          </a:prstGeom>
          <a:noFill/>
        </p:spPr>
        <p:txBody>
          <a:bodyPr wrap="square" rtlCol="0">
            <a:spAutoFit/>
          </a:bodyPr>
          <a:lstStyle/>
          <a:p>
            <a:r>
              <a:rPr lang="en-GB" sz="5200" dirty="0">
                <a:solidFill>
                  <a:srgbClr val="93C23D"/>
                </a:solidFill>
              </a:rPr>
              <a:t>How</a:t>
            </a:r>
          </a:p>
        </p:txBody>
      </p:sp>
      <p:sp>
        <p:nvSpPr>
          <p:cNvPr id="5" name="TextBox 4">
            <a:extLst>
              <a:ext uri="{FF2B5EF4-FFF2-40B4-BE49-F238E27FC236}">
                <a16:creationId xmlns:a16="http://schemas.microsoft.com/office/drawing/2014/main" id="{BC65347D-46BB-470B-8960-AEE22F3CD0D5}"/>
              </a:ext>
            </a:extLst>
          </p:cNvPr>
          <p:cNvSpPr txBox="1"/>
          <p:nvPr/>
        </p:nvSpPr>
        <p:spPr>
          <a:xfrm>
            <a:off x="4564601" y="3893947"/>
            <a:ext cx="2608556" cy="892552"/>
          </a:xfrm>
          <a:prstGeom prst="rect">
            <a:avLst/>
          </a:prstGeom>
          <a:noFill/>
        </p:spPr>
        <p:txBody>
          <a:bodyPr wrap="square" rtlCol="0">
            <a:spAutoFit/>
          </a:bodyPr>
          <a:lstStyle/>
          <a:p>
            <a:r>
              <a:rPr lang="en-GB" sz="5200" dirty="0">
                <a:solidFill>
                  <a:srgbClr val="93C23D"/>
                </a:solidFill>
              </a:rPr>
              <a:t>Solution</a:t>
            </a:r>
          </a:p>
        </p:txBody>
      </p:sp>
      <p:sp>
        <p:nvSpPr>
          <p:cNvPr id="6" name="TextBox 5">
            <a:extLst>
              <a:ext uri="{FF2B5EF4-FFF2-40B4-BE49-F238E27FC236}">
                <a16:creationId xmlns:a16="http://schemas.microsoft.com/office/drawing/2014/main" id="{55508ECA-67E9-4066-8C7C-783D1267E4F2}"/>
              </a:ext>
            </a:extLst>
          </p:cNvPr>
          <p:cNvSpPr txBox="1"/>
          <p:nvPr/>
        </p:nvSpPr>
        <p:spPr>
          <a:xfrm>
            <a:off x="2311443" y="4923141"/>
            <a:ext cx="2083004" cy="738664"/>
          </a:xfrm>
          <a:prstGeom prst="rect">
            <a:avLst/>
          </a:prstGeom>
          <a:noFill/>
        </p:spPr>
        <p:txBody>
          <a:bodyPr wrap="square" rtlCol="0">
            <a:spAutoFit/>
          </a:bodyPr>
          <a:lstStyle/>
          <a:p>
            <a:r>
              <a:rPr lang="en-GB" sz="4200" dirty="0">
                <a:solidFill>
                  <a:srgbClr val="93C23D"/>
                </a:solidFill>
              </a:rPr>
              <a:t>When</a:t>
            </a:r>
          </a:p>
        </p:txBody>
      </p:sp>
      <p:sp>
        <p:nvSpPr>
          <p:cNvPr id="7" name="TextBox 6">
            <a:extLst>
              <a:ext uri="{FF2B5EF4-FFF2-40B4-BE49-F238E27FC236}">
                <a16:creationId xmlns:a16="http://schemas.microsoft.com/office/drawing/2014/main" id="{B55B01DC-C18C-4781-96A7-7E6091A5478D}"/>
              </a:ext>
            </a:extLst>
          </p:cNvPr>
          <p:cNvSpPr txBox="1"/>
          <p:nvPr/>
        </p:nvSpPr>
        <p:spPr>
          <a:xfrm>
            <a:off x="3616316" y="2642744"/>
            <a:ext cx="1346301" cy="738664"/>
          </a:xfrm>
          <a:prstGeom prst="rect">
            <a:avLst/>
          </a:prstGeom>
          <a:noFill/>
        </p:spPr>
        <p:txBody>
          <a:bodyPr wrap="square" rtlCol="0">
            <a:spAutoFit/>
          </a:bodyPr>
          <a:lstStyle/>
          <a:p>
            <a:r>
              <a:rPr lang="en-GB" sz="4200" dirty="0">
                <a:solidFill>
                  <a:srgbClr val="A6377D"/>
                </a:solidFill>
              </a:rPr>
              <a:t>Why</a:t>
            </a:r>
          </a:p>
        </p:txBody>
      </p:sp>
      <p:sp>
        <p:nvSpPr>
          <p:cNvPr id="8" name="TextBox 7">
            <a:extLst>
              <a:ext uri="{FF2B5EF4-FFF2-40B4-BE49-F238E27FC236}">
                <a16:creationId xmlns:a16="http://schemas.microsoft.com/office/drawing/2014/main" id="{B391ED03-0F42-4C39-BF3D-E0C9EF6AAC2B}"/>
              </a:ext>
            </a:extLst>
          </p:cNvPr>
          <p:cNvSpPr txBox="1"/>
          <p:nvPr/>
        </p:nvSpPr>
        <p:spPr>
          <a:xfrm>
            <a:off x="5983115" y="5215528"/>
            <a:ext cx="1470445" cy="738664"/>
          </a:xfrm>
          <a:prstGeom prst="rect">
            <a:avLst/>
          </a:prstGeom>
          <a:noFill/>
        </p:spPr>
        <p:txBody>
          <a:bodyPr wrap="square" rtlCol="0">
            <a:spAutoFit/>
          </a:bodyPr>
          <a:lstStyle/>
          <a:p>
            <a:r>
              <a:rPr lang="en-GB" sz="4200" dirty="0">
                <a:solidFill>
                  <a:srgbClr val="09446A"/>
                </a:solidFill>
              </a:rPr>
              <a:t>What</a:t>
            </a:r>
          </a:p>
        </p:txBody>
      </p:sp>
      <p:sp>
        <p:nvSpPr>
          <p:cNvPr id="9" name="TextBox 8">
            <a:extLst>
              <a:ext uri="{FF2B5EF4-FFF2-40B4-BE49-F238E27FC236}">
                <a16:creationId xmlns:a16="http://schemas.microsoft.com/office/drawing/2014/main" id="{EBE5DB7F-7E33-43F0-9C98-7B76DC4C31B3}"/>
              </a:ext>
            </a:extLst>
          </p:cNvPr>
          <p:cNvSpPr txBox="1"/>
          <p:nvPr/>
        </p:nvSpPr>
        <p:spPr>
          <a:xfrm>
            <a:off x="8239956" y="4192489"/>
            <a:ext cx="1360343" cy="738664"/>
          </a:xfrm>
          <a:prstGeom prst="rect">
            <a:avLst/>
          </a:prstGeom>
          <a:noFill/>
        </p:spPr>
        <p:txBody>
          <a:bodyPr wrap="square" rtlCol="0">
            <a:spAutoFit/>
          </a:bodyPr>
          <a:lstStyle/>
          <a:p>
            <a:r>
              <a:rPr lang="en-GB" sz="4200" dirty="0">
                <a:solidFill>
                  <a:srgbClr val="A6377D"/>
                </a:solidFill>
              </a:rPr>
              <a:t>Who</a:t>
            </a:r>
          </a:p>
        </p:txBody>
      </p:sp>
      <p:sp>
        <p:nvSpPr>
          <p:cNvPr id="10" name="TextBox 9">
            <a:extLst>
              <a:ext uri="{FF2B5EF4-FFF2-40B4-BE49-F238E27FC236}">
                <a16:creationId xmlns:a16="http://schemas.microsoft.com/office/drawing/2014/main" id="{ADC9F554-787A-403B-88CB-DD30DC3F576C}"/>
              </a:ext>
            </a:extLst>
          </p:cNvPr>
          <p:cNvSpPr txBox="1"/>
          <p:nvPr/>
        </p:nvSpPr>
        <p:spPr>
          <a:xfrm>
            <a:off x="1226308" y="3288146"/>
            <a:ext cx="2271494" cy="892552"/>
          </a:xfrm>
          <a:prstGeom prst="rect">
            <a:avLst/>
          </a:prstGeom>
          <a:noFill/>
        </p:spPr>
        <p:txBody>
          <a:bodyPr wrap="square" rtlCol="0">
            <a:spAutoFit/>
          </a:bodyPr>
          <a:lstStyle/>
          <a:p>
            <a:r>
              <a:rPr lang="en-GB" sz="5200" dirty="0">
                <a:solidFill>
                  <a:srgbClr val="09446A"/>
                </a:solidFill>
              </a:rPr>
              <a:t>Where</a:t>
            </a:r>
          </a:p>
        </p:txBody>
      </p:sp>
    </p:spTree>
    <p:extLst>
      <p:ext uri="{BB962C8B-B14F-4D97-AF65-F5344CB8AC3E}">
        <p14:creationId xmlns:p14="http://schemas.microsoft.com/office/powerpoint/2010/main" val="2023811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6054FC-2594-4856-813F-AC732E5EA5A4}"/>
              </a:ext>
            </a:extLst>
          </p:cNvPr>
          <p:cNvSpPr>
            <a:spLocks noGrp="1"/>
          </p:cNvSpPr>
          <p:nvPr>
            <p:ph type="body" sz="quarter" idx="13"/>
          </p:nvPr>
        </p:nvSpPr>
        <p:spPr>
          <a:xfrm>
            <a:off x="3631601" y="802668"/>
            <a:ext cx="5312823" cy="790524"/>
          </a:xfrm>
        </p:spPr>
        <p:txBody>
          <a:bodyPr>
            <a:noAutofit/>
          </a:bodyPr>
          <a:lstStyle/>
          <a:p>
            <a:r>
              <a:rPr lang="en-GB" b="1" dirty="0"/>
              <a:t>7 Steps to Problem</a:t>
            </a:r>
            <a:r>
              <a:rPr lang="hr-BA" b="1" dirty="0"/>
              <a:t>-</a:t>
            </a:r>
            <a:r>
              <a:rPr lang="en-IE" b="1" dirty="0"/>
              <a:t>S</a:t>
            </a:r>
            <a:r>
              <a:rPr lang="en-GB" b="1" dirty="0" err="1"/>
              <a:t>olving</a:t>
            </a:r>
            <a:endParaRPr lang="en-GB" b="1" dirty="0"/>
          </a:p>
          <a:p>
            <a:endParaRPr lang="en-GB" dirty="0"/>
          </a:p>
        </p:txBody>
      </p:sp>
      <p:graphicFrame>
        <p:nvGraphicFramePr>
          <p:cNvPr id="3" name="Diagram 2">
            <a:extLst>
              <a:ext uri="{FF2B5EF4-FFF2-40B4-BE49-F238E27FC236}">
                <a16:creationId xmlns:a16="http://schemas.microsoft.com/office/drawing/2014/main" id="{913D8621-548C-4E8B-A17E-A3D4A60E54FA}"/>
              </a:ext>
            </a:extLst>
          </p:cNvPr>
          <p:cNvGraphicFramePr/>
          <p:nvPr>
            <p:extLst>
              <p:ext uri="{D42A27DB-BD31-4B8C-83A1-F6EECF244321}">
                <p14:modId xmlns:p14="http://schemas.microsoft.com/office/powerpoint/2010/main" val="3388596293"/>
              </p:ext>
            </p:extLst>
          </p:nvPr>
        </p:nvGraphicFramePr>
        <p:xfrm>
          <a:off x="533399" y="2207185"/>
          <a:ext cx="4544628" cy="3245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63FC252E-727C-4A87-88A5-82DAB03CB795}"/>
              </a:ext>
            </a:extLst>
          </p:cNvPr>
          <p:cNvGraphicFramePr/>
          <p:nvPr>
            <p:extLst>
              <p:ext uri="{D42A27DB-BD31-4B8C-83A1-F6EECF244321}">
                <p14:modId xmlns:p14="http://schemas.microsoft.com/office/powerpoint/2010/main" val="924898068"/>
              </p:ext>
            </p:extLst>
          </p:nvPr>
        </p:nvGraphicFramePr>
        <p:xfrm>
          <a:off x="6096000" y="2207184"/>
          <a:ext cx="4544628" cy="324524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2" name="Group 11">
            <a:extLst>
              <a:ext uri="{FF2B5EF4-FFF2-40B4-BE49-F238E27FC236}">
                <a16:creationId xmlns:a16="http://schemas.microsoft.com/office/drawing/2014/main" id="{F47A99B2-B15D-48B1-A48E-46FBBA245B09}"/>
              </a:ext>
            </a:extLst>
          </p:cNvPr>
          <p:cNvGrpSpPr/>
          <p:nvPr/>
        </p:nvGrpSpPr>
        <p:grpSpPr>
          <a:xfrm>
            <a:off x="3060582" y="5452426"/>
            <a:ext cx="850766" cy="1215380"/>
            <a:chOff x="0" y="2029692"/>
            <a:chExt cx="850766" cy="1215380"/>
          </a:xfrm>
        </p:grpSpPr>
        <p:sp>
          <p:nvSpPr>
            <p:cNvPr id="13" name="Arrow: Chevron 12">
              <a:extLst>
                <a:ext uri="{FF2B5EF4-FFF2-40B4-BE49-F238E27FC236}">
                  <a16:creationId xmlns:a16="http://schemas.microsoft.com/office/drawing/2014/main" id="{3E006F9C-6889-4729-B422-2F0462A6FC9D}"/>
                </a:ext>
              </a:extLst>
            </p:cNvPr>
            <p:cNvSpPr/>
            <p:nvPr/>
          </p:nvSpPr>
          <p:spPr>
            <a:xfrm rot="5400000">
              <a:off x="-182307" y="2211999"/>
              <a:ext cx="1215380" cy="850766"/>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Arrow: Chevron 4">
              <a:extLst>
                <a:ext uri="{FF2B5EF4-FFF2-40B4-BE49-F238E27FC236}">
                  <a16:creationId xmlns:a16="http://schemas.microsoft.com/office/drawing/2014/main" id="{A3133471-8EB4-4F8C-BA2C-37438266C63C}"/>
                </a:ext>
              </a:extLst>
            </p:cNvPr>
            <p:cNvSpPr txBox="1"/>
            <p:nvPr/>
          </p:nvSpPr>
          <p:spPr>
            <a:xfrm>
              <a:off x="0" y="2455075"/>
              <a:ext cx="850766" cy="3646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Step 7</a:t>
              </a:r>
            </a:p>
          </p:txBody>
        </p:sp>
      </p:grpSp>
      <p:grpSp>
        <p:nvGrpSpPr>
          <p:cNvPr id="15" name="Group 14">
            <a:extLst>
              <a:ext uri="{FF2B5EF4-FFF2-40B4-BE49-F238E27FC236}">
                <a16:creationId xmlns:a16="http://schemas.microsoft.com/office/drawing/2014/main" id="{6E3F8DB0-C992-4BDD-9679-A30695AFAE3E}"/>
              </a:ext>
            </a:extLst>
          </p:cNvPr>
          <p:cNvGrpSpPr/>
          <p:nvPr/>
        </p:nvGrpSpPr>
        <p:grpSpPr>
          <a:xfrm>
            <a:off x="3911348" y="5452425"/>
            <a:ext cx="3693861" cy="789997"/>
            <a:chOff x="850766" y="2029692"/>
            <a:chExt cx="3693861" cy="789997"/>
          </a:xfrm>
        </p:grpSpPr>
        <p:sp>
          <p:nvSpPr>
            <p:cNvPr id="16" name="Rectangle: Top Corners Rounded 15">
              <a:extLst>
                <a:ext uri="{FF2B5EF4-FFF2-40B4-BE49-F238E27FC236}">
                  <a16:creationId xmlns:a16="http://schemas.microsoft.com/office/drawing/2014/main" id="{47B6782D-F6B0-4D12-AC4B-89CDA8D21EEA}"/>
                </a:ext>
              </a:extLst>
            </p:cNvPr>
            <p:cNvSpPr/>
            <p:nvPr/>
          </p:nvSpPr>
          <p:spPr>
            <a:xfrm rot="5400000">
              <a:off x="2302698" y="577760"/>
              <a:ext cx="789997" cy="369386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ectangle: Top Corners Rounded 4">
              <a:extLst>
                <a:ext uri="{FF2B5EF4-FFF2-40B4-BE49-F238E27FC236}">
                  <a16:creationId xmlns:a16="http://schemas.microsoft.com/office/drawing/2014/main" id="{57FB35A2-07CF-4B8A-879D-E75340BC966F}"/>
                </a:ext>
              </a:extLst>
            </p:cNvPr>
            <p:cNvSpPr txBox="1"/>
            <p:nvPr/>
          </p:nvSpPr>
          <p:spPr>
            <a:xfrm>
              <a:off x="850766" y="2068256"/>
              <a:ext cx="3655297" cy="7128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2400" kern="1200" dirty="0">
                  <a:solidFill>
                    <a:srgbClr val="09446A"/>
                  </a:solidFill>
                </a:rPr>
                <a:t>Measure the Results</a:t>
              </a:r>
            </a:p>
          </p:txBody>
        </p:sp>
      </p:grpSp>
    </p:spTree>
    <p:extLst>
      <p:ext uri="{BB962C8B-B14F-4D97-AF65-F5344CB8AC3E}">
        <p14:creationId xmlns:p14="http://schemas.microsoft.com/office/powerpoint/2010/main" val="2010105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5DD488-BB25-4070-B8F0-F02E3ED5F311}"/>
              </a:ext>
            </a:extLst>
          </p:cNvPr>
          <p:cNvSpPr>
            <a:spLocks noGrp="1"/>
          </p:cNvSpPr>
          <p:nvPr>
            <p:ph type="body" sz="quarter" idx="18"/>
          </p:nvPr>
        </p:nvSpPr>
        <p:spPr>
          <a:xfrm>
            <a:off x="392586" y="247426"/>
            <a:ext cx="11217888" cy="5944837"/>
          </a:xfrm>
        </p:spPr>
        <p:txBody>
          <a:bodyPr>
            <a:noAutofit/>
          </a:bodyPr>
          <a:lstStyle/>
          <a:p>
            <a:pPr marL="0" indent="0"/>
            <a:r>
              <a:rPr lang="en-GB" sz="2800" b="1" dirty="0">
                <a:solidFill>
                  <a:srgbClr val="80318E"/>
                </a:solidFill>
              </a:rPr>
              <a:t>Problem-solving abilities </a:t>
            </a:r>
            <a:r>
              <a:rPr lang="en-GB" dirty="0"/>
              <a:t>are connected to a number of other skills, including:</a:t>
            </a:r>
          </a:p>
          <a:p>
            <a:pPr marL="0" indent="0"/>
            <a:endParaRPr lang="en-GB" sz="100" dirty="0"/>
          </a:p>
          <a:p>
            <a:pPr marL="0" indent="0">
              <a:buFont typeface="Wingdings" panose="05000000000000000000" pitchFamily="2" charset="2"/>
              <a:buChar char="ü"/>
            </a:pPr>
            <a:r>
              <a:rPr lang="en-GB" dirty="0"/>
              <a:t>analytical skills</a:t>
            </a:r>
          </a:p>
          <a:p>
            <a:pPr marL="0" indent="0">
              <a:buFont typeface="Wingdings" panose="05000000000000000000" pitchFamily="2" charset="2"/>
              <a:buChar char="ü"/>
            </a:pPr>
            <a:r>
              <a:rPr lang="en-GB" dirty="0"/>
              <a:t>innovative and creative thinking</a:t>
            </a:r>
          </a:p>
          <a:p>
            <a:pPr marL="0" indent="0">
              <a:buFont typeface="Wingdings" panose="05000000000000000000" pitchFamily="2" charset="2"/>
              <a:buChar char="ü"/>
            </a:pPr>
            <a:r>
              <a:rPr lang="en-GB" dirty="0"/>
              <a:t>a lateral mindset</a:t>
            </a:r>
          </a:p>
          <a:p>
            <a:pPr marL="0" indent="0">
              <a:buFont typeface="Wingdings" panose="05000000000000000000" pitchFamily="2" charset="2"/>
              <a:buChar char="ü"/>
            </a:pPr>
            <a:r>
              <a:rPr lang="en-GB" dirty="0"/>
              <a:t>adaptability and flexibility</a:t>
            </a:r>
          </a:p>
          <a:p>
            <a:pPr marL="0" indent="0">
              <a:buFont typeface="Wingdings" panose="05000000000000000000" pitchFamily="2" charset="2"/>
              <a:buChar char="ü"/>
            </a:pPr>
            <a:r>
              <a:rPr lang="en-GB" dirty="0"/>
              <a:t>level-headedness</a:t>
            </a:r>
          </a:p>
          <a:p>
            <a:pPr marL="0" indent="0">
              <a:buFont typeface="Wingdings" panose="05000000000000000000" pitchFamily="2" charset="2"/>
              <a:buChar char="ü"/>
            </a:pPr>
            <a:r>
              <a:rPr lang="en-GB" dirty="0"/>
              <a:t>initiative</a:t>
            </a:r>
          </a:p>
          <a:p>
            <a:pPr marL="0" indent="0">
              <a:buFont typeface="Wingdings" panose="05000000000000000000" pitchFamily="2" charset="2"/>
              <a:buChar char="ü"/>
            </a:pPr>
            <a:r>
              <a:rPr lang="en-GB" dirty="0"/>
              <a:t>resilience (in order to reassess when your first idea doesn’t work)</a:t>
            </a:r>
          </a:p>
          <a:p>
            <a:pPr marL="0" indent="0">
              <a:buFont typeface="Wingdings" panose="05000000000000000000" pitchFamily="2" charset="2"/>
              <a:buChar char="ü"/>
            </a:pPr>
            <a:r>
              <a:rPr lang="en-GB" dirty="0"/>
              <a:t>teamworking (if </a:t>
            </a:r>
            <a:r>
              <a:rPr lang="hr-BA" dirty="0"/>
              <a:t>problem-solving</a:t>
            </a:r>
            <a:r>
              <a:rPr lang="en-GB" dirty="0"/>
              <a:t> is a team effort)</a:t>
            </a:r>
          </a:p>
          <a:p>
            <a:pPr marL="0" indent="0">
              <a:buFont typeface="Wingdings" panose="05000000000000000000" pitchFamily="2" charset="2"/>
              <a:buChar char="ü"/>
            </a:pPr>
            <a:r>
              <a:rPr lang="en-GB" dirty="0"/>
              <a:t>influencing skills (to get colleagues, clients and bosses to adopt your solutions).</a:t>
            </a:r>
          </a:p>
          <a:p>
            <a:pPr marL="0" indent="0"/>
            <a:r>
              <a:rPr lang="en-GB" dirty="0"/>
              <a:t>Identifying a problem is often the fundamentals for a new business or product idea and, as such, problem solving is an essential ingredient of entrepreneurialism. It is also a key component of good leadership.</a:t>
            </a:r>
          </a:p>
        </p:txBody>
      </p:sp>
      <p:sp>
        <p:nvSpPr>
          <p:cNvPr id="6" name="TextBox 5">
            <a:extLst>
              <a:ext uri="{FF2B5EF4-FFF2-40B4-BE49-F238E27FC236}">
                <a16:creationId xmlns:a16="http://schemas.microsoft.com/office/drawing/2014/main" id="{12205A56-F028-4C37-AC6A-9CB3BBA3A68D}"/>
              </a:ext>
            </a:extLst>
          </p:cNvPr>
          <p:cNvSpPr txBox="1"/>
          <p:nvPr/>
        </p:nvSpPr>
        <p:spPr>
          <a:xfrm>
            <a:off x="3456373" y="6456713"/>
            <a:ext cx="8735627" cy="230832"/>
          </a:xfrm>
          <a:prstGeom prst="rect">
            <a:avLst/>
          </a:prstGeom>
          <a:noFill/>
        </p:spPr>
        <p:txBody>
          <a:bodyPr wrap="square" rtlCol="0">
            <a:spAutoFit/>
          </a:bodyPr>
          <a:lstStyle/>
          <a:p>
            <a:r>
              <a:rPr lang="en-GB" sz="900" dirty="0">
                <a:solidFill>
                  <a:srgbClr val="93C23D"/>
                </a:solidFill>
              </a:rPr>
              <a:t>Source -</a:t>
            </a:r>
            <a:r>
              <a:rPr lang="en-GB" sz="900" dirty="0"/>
              <a:t> </a:t>
            </a:r>
            <a:r>
              <a:rPr lang="en-GB" sz="900" dirty="0">
                <a:hlinkClick r:id="rId2"/>
              </a:rPr>
              <a:t>https://targetjobs.co.uk/careers-advice/skills-for-getting-a-job/problem-solving-mark-independent-employee</a:t>
            </a:r>
            <a:r>
              <a:rPr lang="en-GB" sz="900" dirty="0"/>
              <a:t> </a:t>
            </a:r>
          </a:p>
        </p:txBody>
      </p:sp>
    </p:spTree>
    <p:extLst>
      <p:ext uri="{BB962C8B-B14F-4D97-AF65-F5344CB8AC3E}">
        <p14:creationId xmlns:p14="http://schemas.microsoft.com/office/powerpoint/2010/main" val="1828258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6054FC-2594-4856-813F-AC732E5EA5A4}"/>
              </a:ext>
            </a:extLst>
          </p:cNvPr>
          <p:cNvSpPr>
            <a:spLocks noGrp="1"/>
          </p:cNvSpPr>
          <p:nvPr>
            <p:ph type="body" sz="quarter" idx="13"/>
          </p:nvPr>
        </p:nvSpPr>
        <p:spPr>
          <a:xfrm>
            <a:off x="952947" y="677235"/>
            <a:ext cx="9901519" cy="1178198"/>
          </a:xfrm>
        </p:spPr>
        <p:txBody>
          <a:bodyPr>
            <a:noAutofit/>
          </a:bodyPr>
          <a:lstStyle/>
          <a:p>
            <a:pPr algn="ctr"/>
            <a:r>
              <a:rPr lang="en-GB" b="1" dirty="0"/>
              <a:t>5 Step </a:t>
            </a:r>
            <a:r>
              <a:rPr lang="hr-BA" b="1" dirty="0"/>
              <a:t>Motivation</a:t>
            </a:r>
            <a:r>
              <a:rPr lang="en-GB" b="1" dirty="0"/>
              <a:t> for Problem</a:t>
            </a:r>
            <a:r>
              <a:rPr lang="hr-BA" b="1" dirty="0"/>
              <a:t>-</a:t>
            </a:r>
            <a:r>
              <a:rPr lang="en-IE" b="1" dirty="0"/>
              <a:t>S</a:t>
            </a:r>
            <a:r>
              <a:rPr lang="en-GB" b="1" dirty="0" err="1"/>
              <a:t>olving</a:t>
            </a:r>
            <a:endParaRPr lang="en-GB" b="1" dirty="0"/>
          </a:p>
          <a:p>
            <a:endParaRPr lang="en-GB" dirty="0"/>
          </a:p>
        </p:txBody>
      </p:sp>
      <p:sp>
        <p:nvSpPr>
          <p:cNvPr id="4" name="TextBox 3">
            <a:extLst>
              <a:ext uri="{FF2B5EF4-FFF2-40B4-BE49-F238E27FC236}">
                <a16:creationId xmlns:a16="http://schemas.microsoft.com/office/drawing/2014/main" id="{6A06BD1F-D7C3-421E-B682-58B880066955}"/>
              </a:ext>
            </a:extLst>
          </p:cNvPr>
          <p:cNvSpPr txBox="1"/>
          <p:nvPr/>
        </p:nvSpPr>
        <p:spPr>
          <a:xfrm>
            <a:off x="470516" y="2396971"/>
            <a:ext cx="9729923" cy="4231928"/>
          </a:xfrm>
          <a:prstGeom prst="rect">
            <a:avLst/>
          </a:prstGeom>
          <a:noFill/>
        </p:spPr>
        <p:txBody>
          <a:bodyPr wrap="square" rtlCol="0">
            <a:spAutoFit/>
          </a:bodyPr>
          <a:lstStyle/>
          <a:p>
            <a:r>
              <a:rPr lang="en-GB" sz="2400" dirty="0">
                <a:solidFill>
                  <a:srgbClr val="002060"/>
                </a:solidFill>
              </a:rPr>
              <a:t>Step 1 – Begin with a breath</a:t>
            </a:r>
          </a:p>
          <a:p>
            <a:r>
              <a:rPr lang="en-GB" sz="2400" dirty="0">
                <a:solidFill>
                  <a:srgbClr val="002060"/>
                </a:solidFill>
              </a:rPr>
              <a:t>Step 2 – Dive in and discover</a:t>
            </a:r>
          </a:p>
          <a:p>
            <a:r>
              <a:rPr lang="en-GB" sz="2400" dirty="0">
                <a:solidFill>
                  <a:srgbClr val="002060"/>
                </a:solidFill>
              </a:rPr>
              <a:t>Step 3 – Cluster the chaos</a:t>
            </a:r>
          </a:p>
          <a:p>
            <a:r>
              <a:rPr lang="en-GB" sz="2400" dirty="0">
                <a:solidFill>
                  <a:srgbClr val="002060"/>
                </a:solidFill>
              </a:rPr>
              <a:t>Step 4 – Make a map</a:t>
            </a:r>
          </a:p>
          <a:p>
            <a:r>
              <a:rPr lang="en-GB" sz="2400" dirty="0">
                <a:solidFill>
                  <a:srgbClr val="002060"/>
                </a:solidFill>
              </a:rPr>
              <a:t>Step 5 – Get Up and Go</a:t>
            </a:r>
          </a:p>
          <a:p>
            <a:endParaRPr lang="en-GB" dirty="0"/>
          </a:p>
          <a:p>
            <a:endParaRPr lang="en-GB" sz="100" b="1" dirty="0">
              <a:solidFill>
                <a:srgbClr val="93C23D"/>
              </a:solidFill>
            </a:endParaRPr>
          </a:p>
          <a:p>
            <a:endParaRPr lang="en-GB" sz="2400" b="1" dirty="0">
              <a:solidFill>
                <a:srgbClr val="93C23D"/>
              </a:solidFill>
            </a:endParaRPr>
          </a:p>
          <a:p>
            <a:r>
              <a:rPr lang="en-GB" sz="2400" b="1" dirty="0">
                <a:solidFill>
                  <a:srgbClr val="93C23D"/>
                </a:solidFill>
              </a:rPr>
              <a:t>Check out this Ted Talk and the recipe for </a:t>
            </a:r>
            <a:r>
              <a:rPr lang="hr-BA" sz="2400" b="1" dirty="0">
                <a:solidFill>
                  <a:srgbClr val="93C23D"/>
                </a:solidFill>
              </a:rPr>
              <a:t>problem-solving</a:t>
            </a:r>
            <a:r>
              <a:rPr lang="en-GB" sz="2400" b="1" dirty="0">
                <a:solidFill>
                  <a:srgbClr val="93C23D"/>
                </a:solidFill>
              </a:rPr>
              <a:t>:</a:t>
            </a:r>
          </a:p>
          <a:p>
            <a:endParaRPr lang="en-GB" sz="2400" dirty="0"/>
          </a:p>
          <a:p>
            <a:r>
              <a:rPr lang="en-GB" sz="2400" dirty="0">
                <a:hlinkClick r:id="rId2"/>
              </a:rPr>
              <a:t>https://www.ted.com/talks/mark_sylvester_see_what_you_think_a_recipe_for_problem_solving</a:t>
            </a:r>
            <a:r>
              <a:rPr lang="en-GB" sz="2400" dirty="0"/>
              <a:t> </a:t>
            </a:r>
          </a:p>
        </p:txBody>
      </p:sp>
      <p:pic>
        <p:nvPicPr>
          <p:cNvPr id="1026" name="Picture 2" descr="7 Steps to Problem Solving">
            <a:extLst>
              <a:ext uri="{FF2B5EF4-FFF2-40B4-BE49-F238E27FC236}">
                <a16:creationId xmlns:a16="http://schemas.microsoft.com/office/drawing/2014/main" id="{E1BB40A7-3DF1-4F1C-87E8-C94100ADD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095" y="2348198"/>
            <a:ext cx="4547186" cy="2452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136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831988" y="994289"/>
            <a:ext cx="4657767" cy="2561791"/>
          </a:xfrm>
        </p:spPr>
        <p:txBody>
          <a:bodyPr>
            <a:normAutofit/>
          </a:bodyPr>
          <a:lstStyle/>
          <a:p>
            <a:r>
              <a:rPr lang="en-US" sz="4400" dirty="0"/>
              <a:t>Decision </a:t>
            </a:r>
          </a:p>
          <a:p>
            <a:r>
              <a:rPr lang="en-US" sz="4400" dirty="0"/>
              <a:t>Making</a:t>
            </a:r>
            <a:endParaRPr lang="en-IE" sz="4400" dirty="0"/>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pPr algn="ctr"/>
            <a:r>
              <a:rPr lang="en-US" b="1" dirty="0"/>
              <a:t>05</a:t>
            </a:r>
            <a:endParaRPr lang="en-IE" b="1" dirty="0"/>
          </a:p>
        </p:txBody>
      </p:sp>
      <p:pic>
        <p:nvPicPr>
          <p:cNvPr id="8" name="Picture Placeholder 7" descr="People in a meeting">
            <a:extLst>
              <a:ext uri="{FF2B5EF4-FFF2-40B4-BE49-F238E27FC236}">
                <a16:creationId xmlns:a16="http://schemas.microsoft.com/office/drawing/2014/main" id="{78A4B257-A060-4DE2-9A75-666BCC0589FC}"/>
              </a:ext>
            </a:extLst>
          </p:cNvPr>
          <p:cNvPicPr>
            <a:picLocks noGrp="1" noChangeAspect="1"/>
          </p:cNvPicPr>
          <p:nvPr>
            <p:ph type="pic" sz="quarter" idx="19"/>
          </p:nvPr>
        </p:nvPicPr>
        <p:blipFill rotWithShape="1">
          <a:blip r:embed="rId2"/>
          <a:srcRect l="18252" r="18252"/>
          <a:stretch/>
        </p:blipFill>
        <p:spPr/>
      </p:pic>
    </p:spTree>
    <p:extLst>
      <p:ext uri="{BB962C8B-B14F-4D97-AF65-F5344CB8AC3E}">
        <p14:creationId xmlns:p14="http://schemas.microsoft.com/office/powerpoint/2010/main" val="1729695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46"/>
          <p:cNvSpPr txBox="1">
            <a:spLocks noGrp="1"/>
          </p:cNvSpPr>
          <p:nvPr>
            <p:ph type="body" idx="2"/>
          </p:nvPr>
        </p:nvSpPr>
        <p:spPr>
          <a:xfrm>
            <a:off x="474699" y="255799"/>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rgbClr val="80318E"/>
              </a:buClr>
              <a:buSzPts val="3600"/>
              <a:buNone/>
            </a:pPr>
            <a:r>
              <a:rPr lang="en-US" sz="3600" dirty="0">
                <a:solidFill>
                  <a:srgbClr val="80318E"/>
                </a:solidFill>
              </a:rPr>
              <a:t>Why is Decision Making an important Leadership skill?</a:t>
            </a:r>
            <a:endParaRPr dirty="0"/>
          </a:p>
        </p:txBody>
      </p:sp>
      <p:sp>
        <p:nvSpPr>
          <p:cNvPr id="2" name="TextBox 1">
            <a:extLst>
              <a:ext uri="{FF2B5EF4-FFF2-40B4-BE49-F238E27FC236}">
                <a16:creationId xmlns:a16="http://schemas.microsoft.com/office/drawing/2014/main" id="{08457DB4-046D-4E02-B73E-6C49CC839C24}"/>
              </a:ext>
            </a:extLst>
          </p:cNvPr>
          <p:cNvSpPr txBox="1"/>
          <p:nvPr/>
        </p:nvSpPr>
        <p:spPr>
          <a:xfrm>
            <a:off x="678505" y="961576"/>
            <a:ext cx="10631179"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9446A"/>
                </a:solidFill>
                <a:effectLst/>
                <a:uLnTx/>
                <a:uFillTx/>
                <a:latin typeface="Calibri" panose="020F0502020204030204" pitchFamily="34" charset="0"/>
                <a:cs typeface="Calibri" panose="020F0502020204030204" pitchFamily="34" charset="0"/>
                <a:sym typeface="Arial"/>
              </a:rPr>
              <a:t>When we think of what makes someone a great leader, one characteristic that comes to mind is decisiveness. We do not envision successful leaders standing around appearing unclear and uncertain. Instead, we view them as people who are able to quickly arrive at their decisions and communicate the goals to others.</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GB" sz="2400" kern="0" dirty="0">
              <a:solidFill>
                <a:srgbClr val="09446A"/>
              </a:solidFill>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9446A"/>
                </a:solidFill>
                <a:effectLst/>
                <a:uLnTx/>
                <a:uFillTx/>
                <a:latin typeface="Calibri" panose="020F0502020204030204" pitchFamily="34" charset="0"/>
                <a:cs typeface="Calibri" panose="020F0502020204030204" pitchFamily="34" charset="0"/>
                <a:sym typeface="Arial"/>
              </a:rPr>
              <a:t>Great leaders understand how to balance emotion with reason and make decisions that positively impact themselves, their colleagues, their customers and stakeholders, and their organisations. Making good decisions in difficult situations is no small feat because these types of decisions involve change, uncertainty, anxiety, stress, and sometimes the unfavourable reactions of others.</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9446A"/>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9446A"/>
                </a:solidFill>
                <a:effectLst/>
                <a:uLnTx/>
                <a:uFillTx/>
                <a:latin typeface="Calibri" panose="020F0502020204030204" pitchFamily="34" charset="0"/>
                <a:cs typeface="Calibri" panose="020F0502020204030204" pitchFamily="34" charset="0"/>
                <a:sym typeface="Arial"/>
              </a:rPr>
              <a:t>Great leaders also know when to move quickly and proceed with the available information, versus when to take more time and gather additional information. When leaders opt to pursue additional information or avenues, they must also know when to stop</a:t>
            </a:r>
            <a:r>
              <a:rPr kumimoji="0" lang="en-GB" sz="2200" b="0" i="0" u="none" strike="noStrike" kern="0" cap="none" spc="0" normalizeH="0" baseline="0" noProof="0" dirty="0">
                <a:ln>
                  <a:noFill/>
                </a:ln>
                <a:solidFill>
                  <a:srgbClr val="09446A"/>
                </a:solidFill>
                <a:effectLst/>
                <a:uLnTx/>
                <a:uFillTx/>
                <a:latin typeface="Calibri" panose="020F0502020204030204" pitchFamily="34" charset="0"/>
                <a:cs typeface="Calibri" panose="020F0502020204030204" pitchFamily="34" charset="0"/>
                <a:sym typeface="Arial"/>
              </a:rPr>
              <a:t>.</a:t>
            </a:r>
            <a:r>
              <a:rPr kumimoji="0" lang="hr-BA" sz="2200" b="0" i="0" u="none" strike="noStrike" kern="0" cap="none" spc="0" normalizeH="0" baseline="0" noProof="0" dirty="0">
                <a:ln>
                  <a:noFill/>
                </a:ln>
                <a:solidFill>
                  <a:srgbClr val="09446A"/>
                </a:solidFill>
                <a:effectLst/>
                <a:uLnTx/>
                <a:uFillTx/>
                <a:latin typeface="Calibri" panose="020F0502020204030204" pitchFamily="34" charset="0"/>
                <a:cs typeface="Calibri" panose="020F0502020204030204" pitchFamily="34" charset="0"/>
                <a:sym typeface="Arial"/>
              </a:rPr>
              <a:t> </a:t>
            </a:r>
            <a:endParaRPr kumimoji="0" lang="en-US" sz="2200" b="0" i="0" u="none" strike="noStrike" kern="0" cap="none" spc="0" normalizeH="0" baseline="0" noProof="0" dirty="0">
              <a:ln>
                <a:noFill/>
              </a:ln>
              <a:solidFill>
                <a:srgbClr val="09446A"/>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0102274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FDC537-783C-47BE-9DBA-501CACFAFECB}"/>
              </a:ext>
            </a:extLst>
          </p:cNvPr>
          <p:cNvSpPr>
            <a:spLocks noGrp="1"/>
          </p:cNvSpPr>
          <p:nvPr>
            <p:ph type="body" sz="quarter" idx="29"/>
          </p:nvPr>
        </p:nvSpPr>
        <p:spPr/>
        <p:txBody>
          <a:bodyPr>
            <a:normAutofit lnSpcReduction="10000"/>
          </a:bodyPr>
          <a:lstStyle/>
          <a:p>
            <a:r>
              <a:rPr lang="en-GB" dirty="0"/>
              <a:t>What is Decision Making?</a:t>
            </a:r>
          </a:p>
        </p:txBody>
      </p:sp>
      <p:sp>
        <p:nvSpPr>
          <p:cNvPr id="3" name="Text Placeholder 2">
            <a:extLst>
              <a:ext uri="{FF2B5EF4-FFF2-40B4-BE49-F238E27FC236}">
                <a16:creationId xmlns:a16="http://schemas.microsoft.com/office/drawing/2014/main" id="{4BC3C0CF-828F-4BC7-91D5-D396BC47C615}"/>
              </a:ext>
            </a:extLst>
          </p:cNvPr>
          <p:cNvSpPr>
            <a:spLocks noGrp="1"/>
          </p:cNvSpPr>
          <p:nvPr>
            <p:ph type="body" sz="quarter" idx="25"/>
          </p:nvPr>
        </p:nvSpPr>
        <p:spPr>
          <a:xfrm>
            <a:off x="754602" y="3837322"/>
            <a:ext cx="1921262" cy="2025549"/>
          </a:xfrm>
        </p:spPr>
        <p:txBody>
          <a:bodyPr/>
          <a:lstStyle/>
          <a:p>
            <a:r>
              <a:rPr lang="en-GB" sz="2200" b="0" dirty="0"/>
              <a:t>The manager discovers an issue and determines the circumstances that led to the situation</a:t>
            </a:r>
          </a:p>
        </p:txBody>
      </p:sp>
      <p:sp>
        <p:nvSpPr>
          <p:cNvPr id="4" name="Text Placeholder 3">
            <a:extLst>
              <a:ext uri="{FF2B5EF4-FFF2-40B4-BE49-F238E27FC236}">
                <a16:creationId xmlns:a16="http://schemas.microsoft.com/office/drawing/2014/main" id="{7205104C-EF4B-4CDF-890E-E5607A32F5D1}"/>
              </a:ext>
            </a:extLst>
          </p:cNvPr>
          <p:cNvSpPr>
            <a:spLocks noGrp="1"/>
          </p:cNvSpPr>
          <p:nvPr>
            <p:ph type="body" sz="quarter" idx="31"/>
          </p:nvPr>
        </p:nvSpPr>
        <p:spPr>
          <a:xfrm>
            <a:off x="2822052" y="3823191"/>
            <a:ext cx="2050241" cy="1906480"/>
          </a:xfrm>
        </p:spPr>
        <p:txBody>
          <a:bodyPr/>
          <a:lstStyle/>
          <a:p>
            <a:r>
              <a:rPr lang="en-GB" sz="2000" b="0" dirty="0"/>
              <a:t>After learning more information about the case, the manager creates one or several possible solutions.</a:t>
            </a:r>
          </a:p>
        </p:txBody>
      </p:sp>
      <p:sp>
        <p:nvSpPr>
          <p:cNvPr id="5" name="Text Placeholder 4">
            <a:extLst>
              <a:ext uri="{FF2B5EF4-FFF2-40B4-BE49-F238E27FC236}">
                <a16:creationId xmlns:a16="http://schemas.microsoft.com/office/drawing/2014/main" id="{C601CBBD-2FEA-40E8-A392-EAED6E123762}"/>
              </a:ext>
            </a:extLst>
          </p:cNvPr>
          <p:cNvSpPr>
            <a:spLocks noGrp="1"/>
          </p:cNvSpPr>
          <p:nvPr>
            <p:ph type="body" sz="quarter" idx="33"/>
          </p:nvPr>
        </p:nvSpPr>
        <p:spPr>
          <a:xfrm>
            <a:off x="4908401" y="3736954"/>
            <a:ext cx="2174003" cy="1987252"/>
          </a:xfrm>
        </p:spPr>
        <p:txBody>
          <a:bodyPr/>
          <a:lstStyle/>
          <a:p>
            <a:r>
              <a:rPr lang="en-GB" sz="2000" b="0" dirty="0"/>
              <a:t>The manager analyses the advantages &amp; disadvantages of each option &amp; explores alternative solutions if needed</a:t>
            </a:r>
          </a:p>
        </p:txBody>
      </p:sp>
      <p:sp>
        <p:nvSpPr>
          <p:cNvPr id="6" name="Text Placeholder 5">
            <a:extLst>
              <a:ext uri="{FF2B5EF4-FFF2-40B4-BE49-F238E27FC236}">
                <a16:creationId xmlns:a16="http://schemas.microsoft.com/office/drawing/2014/main" id="{6B34554C-F9E7-428C-93A1-A451992CCA9D}"/>
              </a:ext>
            </a:extLst>
          </p:cNvPr>
          <p:cNvSpPr>
            <a:spLocks noGrp="1"/>
          </p:cNvSpPr>
          <p:nvPr>
            <p:ph type="body" sz="quarter" idx="35"/>
          </p:nvPr>
        </p:nvSpPr>
        <p:spPr>
          <a:xfrm>
            <a:off x="7118513" y="3736954"/>
            <a:ext cx="1890175" cy="1906481"/>
          </a:xfrm>
        </p:spPr>
        <p:txBody>
          <a:bodyPr/>
          <a:lstStyle/>
          <a:p>
            <a:r>
              <a:rPr lang="en-GB" sz="2000" b="0" dirty="0"/>
              <a:t>Once a thorough assessment takes place, the manager makes a final decision about what action to take</a:t>
            </a:r>
          </a:p>
        </p:txBody>
      </p:sp>
      <p:sp>
        <p:nvSpPr>
          <p:cNvPr id="7" name="Text Placeholder 6">
            <a:extLst>
              <a:ext uri="{FF2B5EF4-FFF2-40B4-BE49-F238E27FC236}">
                <a16:creationId xmlns:a16="http://schemas.microsoft.com/office/drawing/2014/main" id="{269B3D51-82AB-4E5B-95EF-355D05C2332B}"/>
              </a:ext>
            </a:extLst>
          </p:cNvPr>
          <p:cNvSpPr>
            <a:spLocks noGrp="1"/>
          </p:cNvSpPr>
          <p:nvPr>
            <p:ph type="body" sz="quarter" idx="37"/>
          </p:nvPr>
        </p:nvSpPr>
        <p:spPr>
          <a:xfrm>
            <a:off x="9152235" y="3823191"/>
            <a:ext cx="2194228" cy="1728276"/>
          </a:xfrm>
        </p:spPr>
        <p:txBody>
          <a:bodyPr/>
          <a:lstStyle/>
          <a:p>
            <a:r>
              <a:rPr lang="en-GB" sz="2000" b="0" dirty="0"/>
              <a:t>The manager informs employees of the decision and explains how the decision influences the workplace</a:t>
            </a:r>
          </a:p>
        </p:txBody>
      </p:sp>
      <p:sp>
        <p:nvSpPr>
          <p:cNvPr id="8" name="TextBox 7">
            <a:extLst>
              <a:ext uri="{FF2B5EF4-FFF2-40B4-BE49-F238E27FC236}">
                <a16:creationId xmlns:a16="http://schemas.microsoft.com/office/drawing/2014/main" id="{A5354218-FFDA-43BF-BC38-40D9FAB6E9A6}"/>
              </a:ext>
            </a:extLst>
          </p:cNvPr>
          <p:cNvSpPr txBox="1"/>
          <p:nvPr/>
        </p:nvSpPr>
        <p:spPr>
          <a:xfrm>
            <a:off x="754602" y="987750"/>
            <a:ext cx="11212497" cy="1200329"/>
          </a:xfrm>
          <a:prstGeom prst="rect">
            <a:avLst/>
          </a:prstGeom>
          <a:noFill/>
        </p:spPr>
        <p:txBody>
          <a:bodyPr wrap="square" rtlCol="0">
            <a:spAutoFit/>
          </a:bodyPr>
          <a:lstStyle/>
          <a:p>
            <a:r>
              <a:rPr lang="en-GB" sz="2400" dirty="0">
                <a:solidFill>
                  <a:srgbClr val="09446A"/>
                </a:solidFill>
              </a:rPr>
              <a:t>Decision-making is a leadership skill that managers use to assess a situation and determine how the organization may proceed. The decision-making process involves the following steps;</a:t>
            </a:r>
          </a:p>
        </p:txBody>
      </p:sp>
      <p:sp>
        <p:nvSpPr>
          <p:cNvPr id="9" name="TextBox 8">
            <a:extLst>
              <a:ext uri="{FF2B5EF4-FFF2-40B4-BE49-F238E27FC236}">
                <a16:creationId xmlns:a16="http://schemas.microsoft.com/office/drawing/2014/main" id="{476B28FE-7A41-40E6-868A-A4CB1048D549}"/>
              </a:ext>
            </a:extLst>
          </p:cNvPr>
          <p:cNvSpPr txBox="1"/>
          <p:nvPr/>
        </p:nvSpPr>
        <p:spPr>
          <a:xfrm>
            <a:off x="633203" y="2254929"/>
            <a:ext cx="2254928" cy="1046440"/>
          </a:xfrm>
          <a:prstGeom prst="rect">
            <a:avLst/>
          </a:prstGeom>
          <a:noFill/>
        </p:spPr>
        <p:txBody>
          <a:bodyPr wrap="square" rtlCol="0">
            <a:spAutoFit/>
          </a:bodyPr>
          <a:lstStyle/>
          <a:p>
            <a:pPr algn="ctr"/>
            <a:r>
              <a:rPr lang="en-GB" sz="2200" b="1" dirty="0">
                <a:solidFill>
                  <a:srgbClr val="09446A"/>
                </a:solidFill>
              </a:rPr>
              <a:t>Identifying the challenge</a:t>
            </a:r>
          </a:p>
          <a:p>
            <a:endParaRPr lang="en-GB" dirty="0"/>
          </a:p>
        </p:txBody>
      </p:sp>
      <p:sp>
        <p:nvSpPr>
          <p:cNvPr id="11" name="TextBox 10">
            <a:extLst>
              <a:ext uri="{FF2B5EF4-FFF2-40B4-BE49-F238E27FC236}">
                <a16:creationId xmlns:a16="http://schemas.microsoft.com/office/drawing/2014/main" id="{29AC5D75-0AA2-4FD8-9B25-EC84DC07C22C}"/>
              </a:ext>
            </a:extLst>
          </p:cNvPr>
          <p:cNvSpPr txBox="1"/>
          <p:nvPr/>
        </p:nvSpPr>
        <p:spPr>
          <a:xfrm>
            <a:off x="3009530" y="2247962"/>
            <a:ext cx="1799864" cy="1046440"/>
          </a:xfrm>
          <a:prstGeom prst="rect">
            <a:avLst/>
          </a:prstGeom>
          <a:noFill/>
        </p:spPr>
        <p:txBody>
          <a:bodyPr wrap="square" rtlCol="0">
            <a:spAutoFit/>
          </a:bodyPr>
          <a:lstStyle/>
          <a:p>
            <a:pPr algn="ctr"/>
            <a:r>
              <a:rPr lang="en-GB" sz="2200" b="1" dirty="0">
                <a:solidFill>
                  <a:srgbClr val="09446A"/>
                </a:solidFill>
              </a:rPr>
              <a:t>Devising solutions</a:t>
            </a:r>
          </a:p>
          <a:p>
            <a:endParaRPr lang="en-GB" dirty="0"/>
          </a:p>
        </p:txBody>
      </p:sp>
      <p:sp>
        <p:nvSpPr>
          <p:cNvPr id="12" name="TextBox 11">
            <a:extLst>
              <a:ext uri="{FF2B5EF4-FFF2-40B4-BE49-F238E27FC236}">
                <a16:creationId xmlns:a16="http://schemas.microsoft.com/office/drawing/2014/main" id="{AFEB7EE2-7919-47EF-8285-9C0B551D515C}"/>
              </a:ext>
            </a:extLst>
          </p:cNvPr>
          <p:cNvSpPr txBox="1"/>
          <p:nvPr/>
        </p:nvSpPr>
        <p:spPr>
          <a:xfrm>
            <a:off x="5264980" y="2247962"/>
            <a:ext cx="1698852" cy="769441"/>
          </a:xfrm>
          <a:prstGeom prst="rect">
            <a:avLst/>
          </a:prstGeom>
          <a:noFill/>
        </p:spPr>
        <p:txBody>
          <a:bodyPr wrap="square" rtlCol="0">
            <a:spAutoFit/>
          </a:bodyPr>
          <a:lstStyle/>
          <a:p>
            <a:pPr algn="ctr"/>
            <a:r>
              <a:rPr lang="en-GB" sz="2200" b="1" dirty="0">
                <a:solidFill>
                  <a:srgbClr val="09446A"/>
                </a:solidFill>
              </a:rPr>
              <a:t>Weighing up options</a:t>
            </a:r>
          </a:p>
        </p:txBody>
      </p:sp>
      <p:sp>
        <p:nvSpPr>
          <p:cNvPr id="13" name="TextBox 12">
            <a:extLst>
              <a:ext uri="{FF2B5EF4-FFF2-40B4-BE49-F238E27FC236}">
                <a16:creationId xmlns:a16="http://schemas.microsoft.com/office/drawing/2014/main" id="{7CA49CBE-2F54-4433-8A35-8F449997DBA6}"/>
              </a:ext>
            </a:extLst>
          </p:cNvPr>
          <p:cNvSpPr txBox="1"/>
          <p:nvPr/>
        </p:nvSpPr>
        <p:spPr>
          <a:xfrm>
            <a:off x="7222521" y="2247961"/>
            <a:ext cx="2005018" cy="769441"/>
          </a:xfrm>
          <a:prstGeom prst="rect">
            <a:avLst/>
          </a:prstGeom>
          <a:noFill/>
        </p:spPr>
        <p:txBody>
          <a:bodyPr wrap="square" rtlCol="0">
            <a:spAutoFit/>
          </a:bodyPr>
          <a:lstStyle/>
          <a:p>
            <a:pPr algn="ctr"/>
            <a:r>
              <a:rPr lang="en-GB" sz="2200" b="1" dirty="0">
                <a:solidFill>
                  <a:srgbClr val="09446A"/>
                </a:solidFill>
              </a:rPr>
              <a:t>Making a choice</a:t>
            </a:r>
          </a:p>
        </p:txBody>
      </p:sp>
      <p:sp>
        <p:nvSpPr>
          <p:cNvPr id="14" name="TextBox 13">
            <a:extLst>
              <a:ext uri="{FF2B5EF4-FFF2-40B4-BE49-F238E27FC236}">
                <a16:creationId xmlns:a16="http://schemas.microsoft.com/office/drawing/2014/main" id="{0BC6E0E1-E707-4E7D-BEA7-3BA98A02455E}"/>
              </a:ext>
            </a:extLst>
          </p:cNvPr>
          <p:cNvSpPr txBox="1"/>
          <p:nvPr/>
        </p:nvSpPr>
        <p:spPr>
          <a:xfrm>
            <a:off x="9371385" y="2247960"/>
            <a:ext cx="2254928" cy="769441"/>
          </a:xfrm>
          <a:prstGeom prst="rect">
            <a:avLst/>
          </a:prstGeom>
          <a:noFill/>
        </p:spPr>
        <p:txBody>
          <a:bodyPr wrap="square" rtlCol="0">
            <a:spAutoFit/>
          </a:bodyPr>
          <a:lstStyle/>
          <a:p>
            <a:pPr algn="ctr"/>
            <a:r>
              <a:rPr lang="en-GB" sz="2200" b="1" dirty="0">
                <a:solidFill>
                  <a:srgbClr val="09446A"/>
                </a:solidFill>
              </a:rPr>
              <a:t>Informing others of the decision</a:t>
            </a:r>
          </a:p>
        </p:txBody>
      </p:sp>
    </p:spTree>
    <p:extLst>
      <p:ext uri="{BB962C8B-B14F-4D97-AF65-F5344CB8AC3E}">
        <p14:creationId xmlns:p14="http://schemas.microsoft.com/office/powerpoint/2010/main" val="2360578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C5F9E0-3198-4ACE-A288-40470B4F9D44}"/>
              </a:ext>
            </a:extLst>
          </p:cNvPr>
          <p:cNvSpPr>
            <a:spLocks noGrp="1"/>
          </p:cNvSpPr>
          <p:nvPr>
            <p:ph type="body" sz="quarter" idx="13"/>
          </p:nvPr>
        </p:nvSpPr>
        <p:spPr>
          <a:xfrm>
            <a:off x="710005" y="609600"/>
            <a:ext cx="10742512" cy="1513124"/>
          </a:xfrm>
        </p:spPr>
        <p:txBody>
          <a:bodyPr>
            <a:normAutofit/>
          </a:bodyPr>
          <a:lstStyle/>
          <a:p>
            <a:r>
              <a:rPr lang="en-GB" dirty="0"/>
              <a:t>Leaders of organisations undergo decision-making protocols for several reasons, including:</a:t>
            </a:r>
          </a:p>
        </p:txBody>
      </p:sp>
      <p:sp>
        <p:nvSpPr>
          <p:cNvPr id="3" name="Text Placeholder 2">
            <a:extLst>
              <a:ext uri="{FF2B5EF4-FFF2-40B4-BE49-F238E27FC236}">
                <a16:creationId xmlns:a16="http://schemas.microsoft.com/office/drawing/2014/main" id="{5A279EBF-E1BD-4933-B976-6FC114798836}"/>
              </a:ext>
            </a:extLst>
          </p:cNvPr>
          <p:cNvSpPr>
            <a:spLocks noGrp="1"/>
          </p:cNvSpPr>
          <p:nvPr>
            <p:ph type="body" sz="quarter" idx="14"/>
          </p:nvPr>
        </p:nvSpPr>
        <p:spPr>
          <a:xfrm>
            <a:off x="521656" y="2055278"/>
            <a:ext cx="10638222" cy="3245241"/>
          </a:xfrm>
        </p:spPr>
        <p:txBody>
          <a:bodyPr/>
          <a:lstStyle/>
          <a:p>
            <a:endParaRPr lang="en-GB" b="1" dirty="0">
              <a:solidFill>
                <a:schemeClr val="bg1"/>
              </a:solidFill>
              <a:highlight>
                <a:srgbClr val="93C23D"/>
              </a:highlight>
            </a:endParaRPr>
          </a:p>
          <a:p>
            <a:pPr marL="342900" indent="-342900">
              <a:buClr>
                <a:srgbClr val="93C23D"/>
              </a:buClr>
              <a:buFont typeface="Wingdings" panose="05000000000000000000" pitchFamily="2" charset="2"/>
              <a:buChar char="ü"/>
            </a:pPr>
            <a:r>
              <a:rPr lang="hr-BA" dirty="0">
                <a:solidFill>
                  <a:srgbClr val="09446A"/>
                </a:solidFill>
              </a:rPr>
              <a:t>Implementing new </a:t>
            </a:r>
            <a:r>
              <a:rPr lang="en-GB" dirty="0">
                <a:solidFill>
                  <a:srgbClr val="09446A"/>
                </a:solidFill>
              </a:rPr>
              <a:t>organisational</a:t>
            </a:r>
            <a:r>
              <a:rPr lang="hr-BA" dirty="0">
                <a:solidFill>
                  <a:srgbClr val="09446A"/>
                </a:solidFill>
              </a:rPr>
              <a:t> policies</a:t>
            </a:r>
            <a:endParaRPr lang="en-GB" dirty="0">
              <a:solidFill>
                <a:srgbClr val="09446A"/>
              </a:solidFill>
            </a:endParaRPr>
          </a:p>
          <a:p>
            <a:pPr marL="342900" indent="-342900">
              <a:buClr>
                <a:srgbClr val="93C23D"/>
              </a:buClr>
              <a:buFont typeface="Wingdings" panose="05000000000000000000" pitchFamily="2" charset="2"/>
              <a:buChar char="ü"/>
            </a:pPr>
            <a:r>
              <a:rPr lang="en-GB" dirty="0">
                <a:solidFill>
                  <a:srgbClr val="09446A"/>
                </a:solidFill>
              </a:rPr>
              <a:t>Designing budgets and allocating financial resources</a:t>
            </a:r>
          </a:p>
          <a:p>
            <a:pPr marL="342900" indent="-342900">
              <a:buClr>
                <a:srgbClr val="93C23D"/>
              </a:buClr>
              <a:buFont typeface="Wingdings" panose="05000000000000000000" pitchFamily="2" charset="2"/>
              <a:buChar char="ü"/>
            </a:pPr>
            <a:r>
              <a:rPr lang="en-GB" dirty="0">
                <a:solidFill>
                  <a:srgbClr val="09446A"/>
                </a:solidFill>
              </a:rPr>
              <a:t>Recruiting and training new employees</a:t>
            </a:r>
          </a:p>
          <a:p>
            <a:pPr marL="342900" indent="-342900">
              <a:buClr>
                <a:srgbClr val="93C23D"/>
              </a:buClr>
              <a:buFont typeface="Wingdings" panose="05000000000000000000" pitchFamily="2" charset="2"/>
              <a:buChar char="ü"/>
            </a:pPr>
            <a:r>
              <a:rPr lang="en-GB" dirty="0">
                <a:solidFill>
                  <a:srgbClr val="09446A"/>
                </a:solidFill>
              </a:rPr>
              <a:t>Creating organisational goals</a:t>
            </a:r>
          </a:p>
          <a:p>
            <a:pPr marL="342900" indent="-342900">
              <a:buClr>
                <a:srgbClr val="93C23D"/>
              </a:buClr>
              <a:buFont typeface="Wingdings" panose="05000000000000000000" pitchFamily="2" charset="2"/>
              <a:buChar char="ü"/>
            </a:pPr>
            <a:r>
              <a:rPr lang="en-GB" dirty="0">
                <a:solidFill>
                  <a:srgbClr val="09446A"/>
                </a:solidFill>
              </a:rPr>
              <a:t>Entering new markets</a:t>
            </a:r>
          </a:p>
          <a:p>
            <a:pPr marL="342900" indent="-342900">
              <a:buClr>
                <a:srgbClr val="93C23D"/>
              </a:buClr>
              <a:buFont typeface="Wingdings" panose="05000000000000000000" pitchFamily="2" charset="2"/>
              <a:buChar char="ü"/>
            </a:pPr>
            <a:r>
              <a:rPr lang="en-GB" dirty="0">
                <a:solidFill>
                  <a:srgbClr val="09446A"/>
                </a:solidFill>
              </a:rPr>
              <a:t>Downsizing or expanding the organisation</a:t>
            </a:r>
          </a:p>
          <a:p>
            <a:pPr marL="342900" indent="-342900">
              <a:buClr>
                <a:srgbClr val="93C23D"/>
              </a:buClr>
              <a:buFont typeface="Wingdings" panose="05000000000000000000" pitchFamily="2" charset="2"/>
              <a:buChar char="ü"/>
            </a:pPr>
            <a:r>
              <a:rPr lang="en-GB" dirty="0">
                <a:solidFill>
                  <a:srgbClr val="09446A"/>
                </a:solidFill>
              </a:rPr>
              <a:t>Developing new products</a:t>
            </a:r>
          </a:p>
          <a:p>
            <a:pPr marL="342900" indent="-342900">
              <a:buClr>
                <a:srgbClr val="93C23D"/>
              </a:buClr>
              <a:buFont typeface="Wingdings" panose="05000000000000000000" pitchFamily="2" charset="2"/>
              <a:buChar char="ü"/>
            </a:pPr>
            <a:r>
              <a:rPr lang="en-GB" dirty="0">
                <a:solidFill>
                  <a:srgbClr val="09446A"/>
                </a:solidFill>
              </a:rPr>
              <a:t>Building the organisation’s brand</a:t>
            </a:r>
          </a:p>
        </p:txBody>
      </p:sp>
    </p:spTree>
    <p:extLst>
      <p:ext uri="{BB962C8B-B14F-4D97-AF65-F5344CB8AC3E}">
        <p14:creationId xmlns:p14="http://schemas.microsoft.com/office/powerpoint/2010/main" val="1145877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7E8B4A-595F-4F78-A206-4065558B8A15}"/>
              </a:ext>
            </a:extLst>
          </p:cNvPr>
          <p:cNvSpPr>
            <a:spLocks noGrp="1"/>
          </p:cNvSpPr>
          <p:nvPr>
            <p:ph type="body" sz="quarter" idx="16"/>
          </p:nvPr>
        </p:nvSpPr>
        <p:spPr>
          <a:xfrm>
            <a:off x="411246" y="429619"/>
            <a:ext cx="7862742" cy="734798"/>
          </a:xfrm>
        </p:spPr>
        <p:txBody>
          <a:bodyPr>
            <a:normAutofit/>
          </a:bodyPr>
          <a:lstStyle/>
          <a:p>
            <a:r>
              <a:rPr lang="en-GB" b="1" dirty="0"/>
              <a:t>5 Important Decision Making skills</a:t>
            </a:r>
          </a:p>
        </p:txBody>
      </p:sp>
      <p:sp>
        <p:nvSpPr>
          <p:cNvPr id="3" name="Text Placeholder 2">
            <a:extLst>
              <a:ext uri="{FF2B5EF4-FFF2-40B4-BE49-F238E27FC236}">
                <a16:creationId xmlns:a16="http://schemas.microsoft.com/office/drawing/2014/main" id="{98CD3F86-7C97-41B4-9E49-2000707362F2}"/>
              </a:ext>
            </a:extLst>
          </p:cNvPr>
          <p:cNvSpPr>
            <a:spLocks noGrp="1"/>
          </p:cNvSpPr>
          <p:nvPr>
            <p:ph type="body" sz="quarter" idx="34"/>
          </p:nvPr>
        </p:nvSpPr>
        <p:spPr/>
        <p:txBody>
          <a:bodyPr>
            <a:normAutofit lnSpcReduction="10000"/>
          </a:bodyPr>
          <a:lstStyle/>
          <a:p>
            <a:r>
              <a:rPr lang="en-GB" dirty="0"/>
              <a:t>2</a:t>
            </a:r>
          </a:p>
        </p:txBody>
      </p:sp>
      <p:sp>
        <p:nvSpPr>
          <p:cNvPr id="4" name="Text Placeholder 3">
            <a:extLst>
              <a:ext uri="{FF2B5EF4-FFF2-40B4-BE49-F238E27FC236}">
                <a16:creationId xmlns:a16="http://schemas.microsoft.com/office/drawing/2014/main" id="{7679AC18-8FE0-4FD1-BD70-05AD2E930605}"/>
              </a:ext>
            </a:extLst>
          </p:cNvPr>
          <p:cNvSpPr>
            <a:spLocks noGrp="1"/>
          </p:cNvSpPr>
          <p:nvPr>
            <p:ph type="body" sz="quarter" idx="35"/>
          </p:nvPr>
        </p:nvSpPr>
        <p:spPr/>
        <p:txBody>
          <a:bodyPr>
            <a:normAutofit lnSpcReduction="10000"/>
          </a:bodyPr>
          <a:lstStyle/>
          <a:p>
            <a:r>
              <a:rPr lang="en-GB" dirty="0"/>
              <a:t>3</a:t>
            </a:r>
          </a:p>
        </p:txBody>
      </p:sp>
      <p:sp>
        <p:nvSpPr>
          <p:cNvPr id="5" name="Text Placeholder 4">
            <a:extLst>
              <a:ext uri="{FF2B5EF4-FFF2-40B4-BE49-F238E27FC236}">
                <a16:creationId xmlns:a16="http://schemas.microsoft.com/office/drawing/2014/main" id="{EF0A3921-0B18-4303-852C-70F661118693}"/>
              </a:ext>
            </a:extLst>
          </p:cNvPr>
          <p:cNvSpPr>
            <a:spLocks noGrp="1"/>
          </p:cNvSpPr>
          <p:nvPr>
            <p:ph type="body" sz="quarter" idx="36"/>
          </p:nvPr>
        </p:nvSpPr>
        <p:spPr/>
        <p:txBody>
          <a:bodyPr>
            <a:normAutofit lnSpcReduction="10000"/>
          </a:bodyPr>
          <a:lstStyle/>
          <a:p>
            <a:r>
              <a:rPr lang="en-GB" dirty="0"/>
              <a:t>4</a:t>
            </a:r>
          </a:p>
        </p:txBody>
      </p:sp>
      <p:sp>
        <p:nvSpPr>
          <p:cNvPr id="6" name="Text Placeholder 5">
            <a:extLst>
              <a:ext uri="{FF2B5EF4-FFF2-40B4-BE49-F238E27FC236}">
                <a16:creationId xmlns:a16="http://schemas.microsoft.com/office/drawing/2014/main" id="{FC34DCBC-A7D6-4E15-95D5-9E69233A937F}"/>
              </a:ext>
            </a:extLst>
          </p:cNvPr>
          <p:cNvSpPr>
            <a:spLocks noGrp="1"/>
          </p:cNvSpPr>
          <p:nvPr>
            <p:ph type="body" sz="quarter" idx="37"/>
          </p:nvPr>
        </p:nvSpPr>
        <p:spPr/>
        <p:txBody>
          <a:bodyPr>
            <a:normAutofit lnSpcReduction="10000"/>
          </a:bodyPr>
          <a:lstStyle/>
          <a:p>
            <a:r>
              <a:rPr lang="en-GB" dirty="0"/>
              <a:t>5</a:t>
            </a:r>
          </a:p>
        </p:txBody>
      </p:sp>
      <p:sp>
        <p:nvSpPr>
          <p:cNvPr id="7" name="Text Placeholder 6">
            <a:extLst>
              <a:ext uri="{FF2B5EF4-FFF2-40B4-BE49-F238E27FC236}">
                <a16:creationId xmlns:a16="http://schemas.microsoft.com/office/drawing/2014/main" id="{B25FB0CE-FFC4-4F02-8962-718FF077FEC6}"/>
              </a:ext>
            </a:extLst>
          </p:cNvPr>
          <p:cNvSpPr>
            <a:spLocks noGrp="1"/>
          </p:cNvSpPr>
          <p:nvPr>
            <p:ph type="body" sz="quarter" idx="21"/>
          </p:nvPr>
        </p:nvSpPr>
        <p:spPr>
          <a:xfrm>
            <a:off x="2675826" y="3336584"/>
            <a:ext cx="2093228" cy="1202080"/>
          </a:xfrm>
        </p:spPr>
        <p:txBody>
          <a:bodyPr>
            <a:normAutofit/>
          </a:bodyPr>
          <a:lstStyle/>
          <a:p>
            <a:r>
              <a:rPr lang="en-GB" sz="2600" b="1" dirty="0"/>
              <a:t>Creativity</a:t>
            </a:r>
          </a:p>
        </p:txBody>
      </p:sp>
      <p:sp>
        <p:nvSpPr>
          <p:cNvPr id="8" name="Text Placeholder 7">
            <a:extLst>
              <a:ext uri="{FF2B5EF4-FFF2-40B4-BE49-F238E27FC236}">
                <a16:creationId xmlns:a16="http://schemas.microsoft.com/office/drawing/2014/main" id="{30E2653D-80FF-42FA-963C-E62AD1FF570A}"/>
              </a:ext>
            </a:extLst>
          </p:cNvPr>
          <p:cNvSpPr>
            <a:spLocks noGrp="1"/>
          </p:cNvSpPr>
          <p:nvPr>
            <p:ph type="body" sz="quarter" idx="39"/>
          </p:nvPr>
        </p:nvSpPr>
        <p:spPr>
          <a:xfrm>
            <a:off x="6549744" y="2785930"/>
            <a:ext cx="2553239" cy="1202080"/>
          </a:xfrm>
        </p:spPr>
        <p:txBody>
          <a:bodyPr>
            <a:normAutofit/>
          </a:bodyPr>
          <a:lstStyle/>
          <a:p>
            <a:r>
              <a:rPr lang="en-GB" sz="2600" b="1" dirty="0"/>
              <a:t>Time management</a:t>
            </a:r>
          </a:p>
        </p:txBody>
      </p:sp>
      <p:sp>
        <p:nvSpPr>
          <p:cNvPr id="9" name="Text Placeholder 8">
            <a:extLst>
              <a:ext uri="{FF2B5EF4-FFF2-40B4-BE49-F238E27FC236}">
                <a16:creationId xmlns:a16="http://schemas.microsoft.com/office/drawing/2014/main" id="{2A46653C-DCFF-4DA4-A2EF-B3F2F51EB139}"/>
              </a:ext>
            </a:extLst>
          </p:cNvPr>
          <p:cNvSpPr>
            <a:spLocks noGrp="1"/>
          </p:cNvSpPr>
          <p:nvPr>
            <p:ph type="body" sz="quarter" idx="40"/>
          </p:nvPr>
        </p:nvSpPr>
        <p:spPr>
          <a:xfrm>
            <a:off x="8859914" y="3988010"/>
            <a:ext cx="2311011" cy="1202080"/>
          </a:xfrm>
        </p:spPr>
        <p:txBody>
          <a:bodyPr>
            <a:normAutofit/>
          </a:bodyPr>
          <a:lstStyle/>
          <a:p>
            <a:r>
              <a:rPr lang="en-GB" sz="2600" b="1" dirty="0"/>
              <a:t>Emotional Intelligence</a:t>
            </a:r>
          </a:p>
        </p:txBody>
      </p:sp>
      <p:sp>
        <p:nvSpPr>
          <p:cNvPr id="10" name="Text Placeholder 9">
            <a:extLst>
              <a:ext uri="{FF2B5EF4-FFF2-40B4-BE49-F238E27FC236}">
                <a16:creationId xmlns:a16="http://schemas.microsoft.com/office/drawing/2014/main" id="{95EFF668-8666-4A4C-A9F9-B7BFF6A5CB59}"/>
              </a:ext>
            </a:extLst>
          </p:cNvPr>
          <p:cNvSpPr>
            <a:spLocks noGrp="1"/>
          </p:cNvSpPr>
          <p:nvPr>
            <p:ph type="body" sz="quarter" idx="38"/>
          </p:nvPr>
        </p:nvSpPr>
        <p:spPr>
          <a:xfrm>
            <a:off x="4769054" y="4397363"/>
            <a:ext cx="2553239" cy="1425763"/>
          </a:xfrm>
        </p:spPr>
        <p:txBody>
          <a:bodyPr>
            <a:normAutofit/>
          </a:bodyPr>
          <a:lstStyle/>
          <a:p>
            <a:r>
              <a:rPr lang="en-GB" sz="2600" b="1" dirty="0"/>
              <a:t>Critical thinking</a:t>
            </a:r>
          </a:p>
        </p:txBody>
      </p:sp>
      <p:sp>
        <p:nvSpPr>
          <p:cNvPr id="11" name="Text Placeholder 10">
            <a:extLst>
              <a:ext uri="{FF2B5EF4-FFF2-40B4-BE49-F238E27FC236}">
                <a16:creationId xmlns:a16="http://schemas.microsoft.com/office/drawing/2014/main" id="{FB322CCE-7D7F-4E64-8449-2EF51D61793C}"/>
              </a:ext>
            </a:extLst>
          </p:cNvPr>
          <p:cNvSpPr>
            <a:spLocks noGrp="1"/>
          </p:cNvSpPr>
          <p:nvPr>
            <p:ph type="body" sz="quarter" idx="41"/>
          </p:nvPr>
        </p:nvSpPr>
        <p:spPr/>
        <p:txBody>
          <a:bodyPr>
            <a:normAutofit lnSpcReduction="10000"/>
          </a:bodyPr>
          <a:lstStyle/>
          <a:p>
            <a:r>
              <a:rPr lang="en-GB" dirty="0"/>
              <a:t>1</a:t>
            </a:r>
          </a:p>
        </p:txBody>
      </p:sp>
      <p:sp>
        <p:nvSpPr>
          <p:cNvPr id="12" name="Text Placeholder 11">
            <a:extLst>
              <a:ext uri="{FF2B5EF4-FFF2-40B4-BE49-F238E27FC236}">
                <a16:creationId xmlns:a16="http://schemas.microsoft.com/office/drawing/2014/main" id="{4AAA7AD8-93E1-4B79-A6BE-8E101C719BE6}"/>
              </a:ext>
            </a:extLst>
          </p:cNvPr>
          <p:cNvSpPr>
            <a:spLocks noGrp="1"/>
          </p:cNvSpPr>
          <p:nvPr>
            <p:ph type="body" sz="quarter" idx="43"/>
          </p:nvPr>
        </p:nvSpPr>
        <p:spPr>
          <a:xfrm>
            <a:off x="689916" y="4241788"/>
            <a:ext cx="1799212" cy="1202080"/>
          </a:xfrm>
        </p:spPr>
        <p:txBody>
          <a:bodyPr>
            <a:normAutofit/>
          </a:bodyPr>
          <a:lstStyle/>
          <a:p>
            <a:r>
              <a:rPr lang="en-GB" sz="2600" b="1" dirty="0"/>
              <a:t>Research</a:t>
            </a:r>
          </a:p>
        </p:txBody>
      </p:sp>
    </p:spTree>
    <p:extLst>
      <p:ext uri="{BB962C8B-B14F-4D97-AF65-F5344CB8AC3E}">
        <p14:creationId xmlns:p14="http://schemas.microsoft.com/office/powerpoint/2010/main" val="1670597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54EA96-E61A-42C3-B0DE-B5474026ED9B}"/>
              </a:ext>
            </a:extLst>
          </p:cNvPr>
          <p:cNvSpPr>
            <a:spLocks noGrp="1"/>
          </p:cNvSpPr>
          <p:nvPr>
            <p:ph type="body" sz="quarter" idx="20"/>
          </p:nvPr>
        </p:nvSpPr>
        <p:spPr>
          <a:xfrm>
            <a:off x="5937817" y="1669002"/>
            <a:ext cx="6029282" cy="4918229"/>
          </a:xfrm>
        </p:spPr>
        <p:txBody>
          <a:bodyPr/>
          <a:lstStyle/>
          <a:p>
            <a:r>
              <a:rPr lang="en-GB" sz="2400" dirty="0"/>
              <a:t>Collecting information through </a:t>
            </a:r>
            <a:r>
              <a:rPr lang="en-GB" b="1" dirty="0"/>
              <a:t>Research</a:t>
            </a:r>
            <a:r>
              <a:rPr lang="en-GB" sz="2400" dirty="0"/>
              <a:t> can provide resources for making an informed decision. For example, if you're a </a:t>
            </a:r>
            <a:r>
              <a:rPr lang="hr-BA" sz="2400" dirty="0"/>
              <a:t>leader of a local NGO, you could have an opportunity to get funding for a local community project. You would need to decide what is the best project to fund. At this stage, asking the community members about their needs would be research based on real needs and empathy and it would allow you to make your decision. </a:t>
            </a:r>
          </a:p>
          <a:p>
            <a:endParaRPr lang="hr-BA" dirty="0"/>
          </a:p>
          <a:p>
            <a:r>
              <a:rPr lang="hr-BA" dirty="0"/>
              <a:t>Doing direct research in the third sector implies you are securing the participation of the target groups, and that is the way to go.</a:t>
            </a:r>
            <a:endParaRPr lang="en-GB" dirty="0"/>
          </a:p>
        </p:txBody>
      </p:sp>
      <p:sp>
        <p:nvSpPr>
          <p:cNvPr id="3" name="Text Placeholder 2">
            <a:extLst>
              <a:ext uri="{FF2B5EF4-FFF2-40B4-BE49-F238E27FC236}">
                <a16:creationId xmlns:a16="http://schemas.microsoft.com/office/drawing/2014/main" id="{B71A14A4-DBC4-4D1D-9D20-FCA80A54FA24}"/>
              </a:ext>
            </a:extLst>
          </p:cNvPr>
          <p:cNvSpPr>
            <a:spLocks noGrp="1"/>
          </p:cNvSpPr>
          <p:nvPr>
            <p:ph type="body" sz="quarter" idx="22"/>
          </p:nvPr>
        </p:nvSpPr>
        <p:spPr/>
        <p:txBody>
          <a:bodyPr/>
          <a:lstStyle/>
          <a:p>
            <a:r>
              <a:rPr lang="en-GB" dirty="0"/>
              <a:t>RESEARCH</a:t>
            </a:r>
          </a:p>
        </p:txBody>
      </p:sp>
      <p:sp>
        <p:nvSpPr>
          <p:cNvPr id="5" name="Text Placeholder 4">
            <a:extLst>
              <a:ext uri="{FF2B5EF4-FFF2-40B4-BE49-F238E27FC236}">
                <a16:creationId xmlns:a16="http://schemas.microsoft.com/office/drawing/2014/main" id="{04586168-BBBB-47DE-AA0A-2E1CDBDDCB22}"/>
              </a:ext>
            </a:extLst>
          </p:cNvPr>
          <p:cNvSpPr>
            <a:spLocks noGrp="1"/>
          </p:cNvSpPr>
          <p:nvPr>
            <p:ph type="body" sz="quarter" idx="24"/>
          </p:nvPr>
        </p:nvSpPr>
        <p:spPr/>
        <p:txBody>
          <a:bodyPr/>
          <a:lstStyle/>
          <a:p>
            <a:r>
              <a:rPr lang="hr-BA" dirty="0"/>
              <a:t>1</a:t>
            </a:r>
            <a:endParaRPr lang="en-GB" dirty="0"/>
          </a:p>
        </p:txBody>
      </p:sp>
      <p:pic>
        <p:nvPicPr>
          <p:cNvPr id="7" name="Picture 6" descr="A picture containing text&#10;&#10;Description automatically generated">
            <a:extLst>
              <a:ext uri="{FF2B5EF4-FFF2-40B4-BE49-F238E27FC236}">
                <a16:creationId xmlns:a16="http://schemas.microsoft.com/office/drawing/2014/main" id="{4457CBF2-1414-4443-9436-BB0F9B9DB8B2}"/>
              </a:ext>
            </a:extLst>
          </p:cNvPr>
          <p:cNvPicPr>
            <a:picLocks noChangeAspect="1"/>
          </p:cNvPicPr>
          <p:nvPr/>
        </p:nvPicPr>
        <p:blipFill>
          <a:blip r:embed="rId2"/>
          <a:stretch>
            <a:fillRect/>
          </a:stretch>
        </p:blipFill>
        <p:spPr>
          <a:xfrm>
            <a:off x="959634" y="1136673"/>
            <a:ext cx="3352919" cy="5029379"/>
          </a:xfrm>
          <a:prstGeom prst="rect">
            <a:avLst/>
          </a:prstGeom>
        </p:spPr>
      </p:pic>
    </p:spTree>
    <p:extLst>
      <p:ext uri="{BB962C8B-B14F-4D97-AF65-F5344CB8AC3E}">
        <p14:creationId xmlns:p14="http://schemas.microsoft.com/office/powerpoint/2010/main" val="3738688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F0C1F9C-351F-024B-9EF6-D50E1F90E691}"/>
              </a:ext>
            </a:extLst>
          </p:cNvPr>
          <p:cNvSpPr>
            <a:spLocks noGrp="1"/>
          </p:cNvSpPr>
          <p:nvPr>
            <p:ph type="body" sz="quarter" idx="18"/>
          </p:nvPr>
        </p:nvSpPr>
        <p:spPr>
          <a:xfrm>
            <a:off x="445892" y="1511055"/>
            <a:ext cx="5384019" cy="5172075"/>
          </a:xfrm>
        </p:spPr>
        <p:txBody>
          <a:bodyPr>
            <a:normAutofit/>
          </a:bodyPr>
          <a:lstStyle/>
          <a:p>
            <a:pPr marL="0" indent="0"/>
            <a:endParaRPr lang="en-US" sz="1800" dirty="0">
              <a:solidFill>
                <a:srgbClr val="7030A0"/>
              </a:solidFill>
            </a:endParaRPr>
          </a:p>
          <a:p>
            <a:pPr marL="0" indent="0"/>
            <a:r>
              <a:rPr lang="en-GB" b="1" dirty="0"/>
              <a:t>Direction-setting is a mobilising and motivating activity, and one that is fundamental to an effective strategy.</a:t>
            </a:r>
            <a:endParaRPr lang="en-US" b="1" dirty="0"/>
          </a:p>
          <a:p>
            <a:pPr marL="0" indent="0"/>
            <a:r>
              <a:rPr lang="en-GB" dirty="0"/>
              <a:t>If those involved with your organisation don't know where you’re going, then you are unlikely to get there. It’s like setting out on a road trip to an unfamiliar place without a map or a navigation app. </a:t>
            </a:r>
          </a:p>
          <a:p>
            <a:pPr marL="0" indent="0"/>
            <a:r>
              <a:rPr lang="en-GB" dirty="0"/>
              <a:t>You might eventually get there, but the journey could be chaotic!</a:t>
            </a:r>
          </a:p>
        </p:txBody>
      </p:sp>
      <p:sp>
        <p:nvSpPr>
          <p:cNvPr id="5" name="Text Placeholder 4">
            <a:extLst>
              <a:ext uri="{FF2B5EF4-FFF2-40B4-BE49-F238E27FC236}">
                <a16:creationId xmlns:a16="http://schemas.microsoft.com/office/drawing/2014/main" id="{3EA317FF-1004-634A-809F-7D62AAF2CFE2}"/>
              </a:ext>
            </a:extLst>
          </p:cNvPr>
          <p:cNvSpPr>
            <a:spLocks noGrp="1"/>
          </p:cNvSpPr>
          <p:nvPr>
            <p:ph type="body" sz="quarter" idx="16"/>
          </p:nvPr>
        </p:nvSpPr>
        <p:spPr>
          <a:xfrm>
            <a:off x="566207" y="262189"/>
            <a:ext cx="10972077" cy="1195549"/>
          </a:xfrm>
        </p:spPr>
        <p:txBody>
          <a:bodyPr>
            <a:normAutofit/>
          </a:bodyPr>
          <a:lstStyle/>
          <a:p>
            <a:r>
              <a:rPr lang="en-US" dirty="0">
                <a:solidFill>
                  <a:schemeClr val="accent1"/>
                </a:solidFill>
              </a:rPr>
              <a:t>If you don’t know where you’re going – any road will take you there!</a:t>
            </a:r>
          </a:p>
          <a:p>
            <a:endParaRPr lang="en-GB" dirty="0">
              <a:solidFill>
                <a:srgbClr val="93C23D"/>
              </a:solidFill>
            </a:endParaRPr>
          </a:p>
        </p:txBody>
      </p:sp>
      <p:pic>
        <p:nvPicPr>
          <p:cNvPr id="3" name="Picture 2" descr="A picture containing text, sign, sky, outdoor&#10;&#10;Description automatically generated">
            <a:extLst>
              <a:ext uri="{FF2B5EF4-FFF2-40B4-BE49-F238E27FC236}">
                <a16:creationId xmlns:a16="http://schemas.microsoft.com/office/drawing/2014/main" id="{DB63BBF8-1783-49D6-AE2F-5A5C54D46A21}"/>
              </a:ext>
            </a:extLst>
          </p:cNvPr>
          <p:cNvPicPr>
            <a:picLocks noChangeAspect="1"/>
          </p:cNvPicPr>
          <p:nvPr/>
        </p:nvPicPr>
        <p:blipFill>
          <a:blip r:embed="rId2"/>
          <a:stretch>
            <a:fillRect/>
          </a:stretch>
        </p:blipFill>
        <p:spPr>
          <a:xfrm>
            <a:off x="6241776" y="1979362"/>
            <a:ext cx="5608274" cy="3154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75088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B924D9-D7E0-4B4E-9303-C004750EB634}"/>
              </a:ext>
            </a:extLst>
          </p:cNvPr>
          <p:cNvSpPr>
            <a:spLocks noGrp="1"/>
          </p:cNvSpPr>
          <p:nvPr>
            <p:ph type="body" sz="quarter" idx="20"/>
          </p:nvPr>
        </p:nvSpPr>
        <p:spPr>
          <a:xfrm>
            <a:off x="6326940" y="1444936"/>
            <a:ext cx="5414734" cy="3722513"/>
          </a:xfrm>
        </p:spPr>
        <p:txBody>
          <a:bodyPr/>
          <a:lstStyle/>
          <a:p>
            <a:r>
              <a:rPr lang="en-GB" b="1" dirty="0"/>
              <a:t>Creativity</a:t>
            </a:r>
            <a:r>
              <a:rPr lang="en-GB" sz="2400" dirty="0"/>
              <a:t> can allow you to design original solutions to problems. With an open mind, you can consider alternative options that may work better than a traditional solution.</a:t>
            </a:r>
          </a:p>
          <a:p>
            <a:r>
              <a:rPr lang="en-GB" sz="2400" dirty="0"/>
              <a:t>Creativity is the ability to link or combine ideas in novel ways, and their unique alternatives have to be considered useful to others. Some researchers feel that volunteer and </a:t>
            </a:r>
            <a:r>
              <a:rPr lang="en-GB" dirty="0"/>
              <a:t>lead</a:t>
            </a:r>
            <a:r>
              <a:rPr lang="en-GB" sz="2400" dirty="0"/>
              <a:t>er creativity is the hallmark of an organisation’s success—that solving old organisational issues in new ways creates organisational effectiveness</a:t>
            </a:r>
          </a:p>
          <a:p>
            <a:endParaRPr lang="en-GB" dirty="0"/>
          </a:p>
        </p:txBody>
      </p:sp>
      <p:sp>
        <p:nvSpPr>
          <p:cNvPr id="3" name="Text Placeholder 2">
            <a:extLst>
              <a:ext uri="{FF2B5EF4-FFF2-40B4-BE49-F238E27FC236}">
                <a16:creationId xmlns:a16="http://schemas.microsoft.com/office/drawing/2014/main" id="{C1E359DE-8925-4ED0-805C-E8B12A9FAF50}"/>
              </a:ext>
            </a:extLst>
          </p:cNvPr>
          <p:cNvSpPr>
            <a:spLocks noGrp="1"/>
          </p:cNvSpPr>
          <p:nvPr>
            <p:ph type="body" sz="quarter" idx="22"/>
          </p:nvPr>
        </p:nvSpPr>
        <p:spPr/>
        <p:txBody>
          <a:bodyPr/>
          <a:lstStyle/>
          <a:p>
            <a:r>
              <a:rPr lang="en-GB" dirty="0"/>
              <a:t>CREATIVITY</a:t>
            </a:r>
          </a:p>
        </p:txBody>
      </p:sp>
      <p:sp>
        <p:nvSpPr>
          <p:cNvPr id="5" name="Text Placeholder 4">
            <a:extLst>
              <a:ext uri="{FF2B5EF4-FFF2-40B4-BE49-F238E27FC236}">
                <a16:creationId xmlns:a16="http://schemas.microsoft.com/office/drawing/2014/main" id="{5A17102B-3162-475A-8E4B-194C6C5F9530}"/>
              </a:ext>
            </a:extLst>
          </p:cNvPr>
          <p:cNvSpPr>
            <a:spLocks noGrp="1"/>
          </p:cNvSpPr>
          <p:nvPr>
            <p:ph type="body" sz="quarter" idx="24"/>
          </p:nvPr>
        </p:nvSpPr>
        <p:spPr/>
        <p:txBody>
          <a:bodyPr/>
          <a:lstStyle/>
          <a:p>
            <a:r>
              <a:rPr lang="en-GB" dirty="0"/>
              <a:t>2</a:t>
            </a:r>
          </a:p>
        </p:txBody>
      </p:sp>
      <p:pic>
        <p:nvPicPr>
          <p:cNvPr id="7" name="Picture 6" descr="A person holding a light bulb&#10;&#10;Description automatically generated with medium confidence">
            <a:extLst>
              <a:ext uri="{FF2B5EF4-FFF2-40B4-BE49-F238E27FC236}">
                <a16:creationId xmlns:a16="http://schemas.microsoft.com/office/drawing/2014/main" id="{0777D9C3-F401-474A-ADA6-711988D6487D}"/>
              </a:ext>
            </a:extLst>
          </p:cNvPr>
          <p:cNvPicPr>
            <a:picLocks noChangeAspect="1"/>
          </p:cNvPicPr>
          <p:nvPr/>
        </p:nvPicPr>
        <p:blipFill>
          <a:blip r:embed="rId2"/>
          <a:stretch>
            <a:fillRect/>
          </a:stretch>
        </p:blipFill>
        <p:spPr>
          <a:xfrm>
            <a:off x="700691" y="883056"/>
            <a:ext cx="3952557" cy="5153760"/>
          </a:xfrm>
          <a:prstGeom prst="rect">
            <a:avLst/>
          </a:prstGeom>
        </p:spPr>
      </p:pic>
    </p:spTree>
    <p:extLst>
      <p:ext uri="{BB962C8B-B14F-4D97-AF65-F5344CB8AC3E}">
        <p14:creationId xmlns:p14="http://schemas.microsoft.com/office/powerpoint/2010/main" val="888781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1ABEB0-49DA-4291-BF62-FC3E3157B4C4}"/>
              </a:ext>
            </a:extLst>
          </p:cNvPr>
          <p:cNvSpPr>
            <a:spLocks noGrp="1"/>
          </p:cNvSpPr>
          <p:nvPr>
            <p:ph type="body" sz="quarter" idx="20"/>
          </p:nvPr>
        </p:nvSpPr>
        <p:spPr>
          <a:xfrm>
            <a:off x="543049" y="1445108"/>
            <a:ext cx="4779299" cy="4840283"/>
          </a:xfrm>
        </p:spPr>
        <p:txBody>
          <a:bodyPr/>
          <a:lstStyle/>
          <a:p>
            <a:r>
              <a:rPr lang="en-GB" sz="2400" dirty="0"/>
              <a:t>As you assess your options, you can use </a:t>
            </a:r>
            <a:r>
              <a:rPr lang="en-GB" b="1" dirty="0"/>
              <a:t>Critical Thinking </a:t>
            </a:r>
            <a:r>
              <a:rPr lang="en-GB" sz="2400" dirty="0"/>
              <a:t>skills to evaluate the pros and cons of the situation. You can determine the benefits that one path may bring or the risks associated with another path. You can use visualization techniques to imagine the outcomes of your decisions. Critical thinking skills can also help you decide if your organizational goals are realistic and if your company policies are easy for your team members to understand.</a:t>
            </a:r>
          </a:p>
          <a:p>
            <a:endParaRPr lang="en-GB" dirty="0"/>
          </a:p>
        </p:txBody>
      </p:sp>
      <p:sp>
        <p:nvSpPr>
          <p:cNvPr id="3" name="Text Placeholder 2">
            <a:extLst>
              <a:ext uri="{FF2B5EF4-FFF2-40B4-BE49-F238E27FC236}">
                <a16:creationId xmlns:a16="http://schemas.microsoft.com/office/drawing/2014/main" id="{B7E3D94F-A023-4B42-A32E-603AA9C676E7}"/>
              </a:ext>
            </a:extLst>
          </p:cNvPr>
          <p:cNvSpPr>
            <a:spLocks noGrp="1"/>
          </p:cNvSpPr>
          <p:nvPr>
            <p:ph type="body" sz="quarter" idx="22"/>
          </p:nvPr>
        </p:nvSpPr>
        <p:spPr/>
        <p:txBody>
          <a:bodyPr/>
          <a:lstStyle/>
          <a:p>
            <a:r>
              <a:rPr lang="en-GB" dirty="0"/>
              <a:t>CRITICAL THINKING</a:t>
            </a:r>
          </a:p>
        </p:txBody>
      </p:sp>
      <p:sp>
        <p:nvSpPr>
          <p:cNvPr id="5" name="Text Placeholder 4">
            <a:extLst>
              <a:ext uri="{FF2B5EF4-FFF2-40B4-BE49-F238E27FC236}">
                <a16:creationId xmlns:a16="http://schemas.microsoft.com/office/drawing/2014/main" id="{23BB1EBF-972B-4407-8650-5DADF37922F2}"/>
              </a:ext>
            </a:extLst>
          </p:cNvPr>
          <p:cNvSpPr>
            <a:spLocks noGrp="1"/>
          </p:cNvSpPr>
          <p:nvPr>
            <p:ph type="body" sz="quarter" idx="24"/>
          </p:nvPr>
        </p:nvSpPr>
        <p:spPr/>
        <p:txBody>
          <a:bodyPr/>
          <a:lstStyle/>
          <a:p>
            <a:r>
              <a:rPr lang="en-GB" dirty="0"/>
              <a:t>3</a:t>
            </a:r>
          </a:p>
        </p:txBody>
      </p:sp>
      <p:pic>
        <p:nvPicPr>
          <p:cNvPr id="7" name="Picture 6" descr="A railroad track with trees on either side of it&#10;&#10;Description automatically generated with medium confidence">
            <a:extLst>
              <a:ext uri="{FF2B5EF4-FFF2-40B4-BE49-F238E27FC236}">
                <a16:creationId xmlns:a16="http://schemas.microsoft.com/office/drawing/2014/main" id="{BC52E2AE-507A-4B83-8207-9E5A25D8AF8E}"/>
              </a:ext>
            </a:extLst>
          </p:cNvPr>
          <p:cNvPicPr>
            <a:picLocks noChangeAspect="1"/>
          </p:cNvPicPr>
          <p:nvPr/>
        </p:nvPicPr>
        <p:blipFill>
          <a:blip r:embed="rId2"/>
          <a:stretch>
            <a:fillRect/>
          </a:stretch>
        </p:blipFill>
        <p:spPr>
          <a:xfrm>
            <a:off x="7501630" y="1445108"/>
            <a:ext cx="3504542" cy="5087062"/>
          </a:xfrm>
          <a:prstGeom prst="rect">
            <a:avLst/>
          </a:prstGeom>
        </p:spPr>
      </p:pic>
    </p:spTree>
    <p:extLst>
      <p:ext uri="{BB962C8B-B14F-4D97-AF65-F5344CB8AC3E}">
        <p14:creationId xmlns:p14="http://schemas.microsoft.com/office/powerpoint/2010/main" val="2942250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3749AD-A73F-4636-9ECC-700DB03A806F}"/>
              </a:ext>
            </a:extLst>
          </p:cNvPr>
          <p:cNvSpPr>
            <a:spLocks noGrp="1"/>
          </p:cNvSpPr>
          <p:nvPr>
            <p:ph type="body" sz="quarter" idx="20"/>
          </p:nvPr>
        </p:nvSpPr>
        <p:spPr>
          <a:xfrm>
            <a:off x="5696384" y="1248376"/>
            <a:ext cx="6312960" cy="5985268"/>
          </a:xfrm>
        </p:spPr>
        <p:txBody>
          <a:bodyPr/>
          <a:lstStyle/>
          <a:p>
            <a:pPr algn="r"/>
            <a:r>
              <a:rPr lang="en-GB" sz="2400" dirty="0"/>
              <a:t> It's important to be aware of and in control of your </a:t>
            </a:r>
            <a:r>
              <a:rPr lang="en-GB" b="1" dirty="0"/>
              <a:t>Emotions</a:t>
            </a:r>
            <a:r>
              <a:rPr lang="en-GB" sz="2400" dirty="0"/>
              <a:t> as you make decisions. When you are working with others in a decision-making process, it's especially important to be an active listener and empathize while remaining neutral. Aim to express yourself clearly and directly as you </a:t>
            </a:r>
            <a:r>
              <a:rPr lang="en-GB" sz="2400" dirty="0" err="1"/>
              <a:t>analyze</a:t>
            </a:r>
            <a:r>
              <a:rPr lang="en-GB" sz="2400" dirty="0"/>
              <a:t> options and present your final decision.   </a:t>
            </a:r>
            <a:endParaRPr lang="en-GB" dirty="0"/>
          </a:p>
        </p:txBody>
      </p:sp>
      <p:sp>
        <p:nvSpPr>
          <p:cNvPr id="3" name="Text Placeholder 2">
            <a:extLst>
              <a:ext uri="{FF2B5EF4-FFF2-40B4-BE49-F238E27FC236}">
                <a16:creationId xmlns:a16="http://schemas.microsoft.com/office/drawing/2014/main" id="{26CB7916-B0F3-49AF-B2D4-79D28D8BEEAA}"/>
              </a:ext>
            </a:extLst>
          </p:cNvPr>
          <p:cNvSpPr>
            <a:spLocks noGrp="1"/>
          </p:cNvSpPr>
          <p:nvPr>
            <p:ph type="body" sz="quarter" idx="22"/>
          </p:nvPr>
        </p:nvSpPr>
        <p:spPr>
          <a:xfrm>
            <a:off x="360209" y="406253"/>
            <a:ext cx="5158622" cy="857158"/>
          </a:xfrm>
        </p:spPr>
        <p:txBody>
          <a:bodyPr/>
          <a:lstStyle/>
          <a:p>
            <a:r>
              <a:rPr lang="en-GB" dirty="0"/>
              <a:t>TIME &amp; EMOTIONS</a:t>
            </a:r>
          </a:p>
        </p:txBody>
      </p:sp>
      <p:sp>
        <p:nvSpPr>
          <p:cNvPr id="4" name="Text Placeholder 3">
            <a:extLst>
              <a:ext uri="{FF2B5EF4-FFF2-40B4-BE49-F238E27FC236}">
                <a16:creationId xmlns:a16="http://schemas.microsoft.com/office/drawing/2014/main" id="{93CC2433-723B-4F52-9307-91F9D2D2BEA8}"/>
              </a:ext>
            </a:extLst>
          </p:cNvPr>
          <p:cNvSpPr>
            <a:spLocks noGrp="1"/>
          </p:cNvSpPr>
          <p:nvPr>
            <p:ph type="body" sz="quarter" idx="23"/>
          </p:nvPr>
        </p:nvSpPr>
        <p:spPr>
          <a:xfrm>
            <a:off x="589548" y="1371368"/>
            <a:ext cx="4342362" cy="5158390"/>
          </a:xfrm>
        </p:spPr>
        <p:txBody>
          <a:bodyPr>
            <a:normAutofit/>
          </a:bodyPr>
          <a:lstStyle/>
          <a:p>
            <a:r>
              <a:rPr lang="en-GB" sz="2400" dirty="0">
                <a:solidFill>
                  <a:srgbClr val="93C23D"/>
                </a:solidFill>
              </a:rPr>
              <a:t>Understanding efficiency and scheduling may help you in the process of decision-making. Sometimes, more time spent in the evaluation and creation of possible solutions can speed up a final decision in the end. Knowing how to allot your </a:t>
            </a:r>
          </a:p>
          <a:p>
            <a:r>
              <a:rPr lang="en-GB" sz="2400" b="1" dirty="0">
                <a:solidFill>
                  <a:srgbClr val="93C23D"/>
                </a:solidFill>
              </a:rPr>
              <a:t>Time</a:t>
            </a:r>
            <a:r>
              <a:rPr lang="en-GB" sz="2400" dirty="0">
                <a:solidFill>
                  <a:srgbClr val="93C23D"/>
                </a:solidFill>
              </a:rPr>
              <a:t> and what areas to focus on can help you complete the decision-making process quickly and efficiently.</a:t>
            </a:r>
          </a:p>
          <a:p>
            <a:pPr algn="r"/>
            <a:endParaRPr lang="en-GB" sz="2400" dirty="0"/>
          </a:p>
        </p:txBody>
      </p:sp>
      <p:sp>
        <p:nvSpPr>
          <p:cNvPr id="5" name="Text Placeholder 4">
            <a:extLst>
              <a:ext uri="{FF2B5EF4-FFF2-40B4-BE49-F238E27FC236}">
                <a16:creationId xmlns:a16="http://schemas.microsoft.com/office/drawing/2014/main" id="{75011228-F92E-4736-A021-6627F993B0CE}"/>
              </a:ext>
            </a:extLst>
          </p:cNvPr>
          <p:cNvSpPr>
            <a:spLocks noGrp="1"/>
          </p:cNvSpPr>
          <p:nvPr>
            <p:ph type="body" sz="quarter" idx="24"/>
          </p:nvPr>
        </p:nvSpPr>
        <p:spPr/>
        <p:txBody>
          <a:bodyPr>
            <a:normAutofit fontScale="92500"/>
          </a:bodyPr>
          <a:lstStyle/>
          <a:p>
            <a:r>
              <a:rPr lang="en-GB" dirty="0"/>
              <a:t>4 &amp; 5</a:t>
            </a:r>
          </a:p>
        </p:txBody>
      </p:sp>
      <p:pic>
        <p:nvPicPr>
          <p:cNvPr id="1028" name="Picture 4" descr="Hourglass, Time, Hours, Clock">
            <a:extLst>
              <a:ext uri="{FF2B5EF4-FFF2-40B4-BE49-F238E27FC236}">
                <a16:creationId xmlns:a16="http://schemas.microsoft.com/office/drawing/2014/main" id="{BF24A72E-37C7-40B7-A3F5-03318CB9A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9019" y="3950563"/>
            <a:ext cx="3721539" cy="2808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475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304507" y="432283"/>
            <a:ext cx="4657767" cy="3185212"/>
          </a:xfrm>
        </p:spPr>
        <p:txBody>
          <a:bodyPr>
            <a:normAutofit/>
          </a:bodyPr>
          <a:lstStyle/>
          <a:p>
            <a:r>
              <a:rPr lang="en-GB" dirty="0"/>
              <a:t>Determination and Self Empowerment</a:t>
            </a:r>
            <a:endParaRPr lang="en-IE" dirty="0"/>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a:xfrm>
            <a:off x="387021" y="587809"/>
            <a:ext cx="1255590" cy="845970"/>
          </a:xfrm>
        </p:spPr>
        <p:txBody>
          <a:bodyPr/>
          <a:lstStyle/>
          <a:p>
            <a:r>
              <a:rPr lang="en-US" b="1" dirty="0"/>
              <a:t>06</a:t>
            </a:r>
            <a:endParaRPr lang="en-IE" b="1" dirty="0"/>
          </a:p>
        </p:txBody>
      </p:sp>
      <p:pic>
        <p:nvPicPr>
          <p:cNvPr id="11" name="Picture Placeholder 10">
            <a:extLst>
              <a:ext uri="{FF2B5EF4-FFF2-40B4-BE49-F238E27FC236}">
                <a16:creationId xmlns:a16="http://schemas.microsoft.com/office/drawing/2014/main" id="{70FABE12-76BB-4602-9F26-0626805961E3}"/>
              </a:ext>
            </a:extLst>
          </p:cNvPr>
          <p:cNvPicPr>
            <a:picLocks noGrp="1" noChangeAspect="1"/>
          </p:cNvPicPr>
          <p:nvPr>
            <p:ph type="pic" sz="quarter" idx="19"/>
          </p:nvPr>
        </p:nvPicPr>
        <p:blipFill rotWithShape="1">
          <a:blip r:embed="rId2"/>
          <a:srcRect l="19056" r="19056"/>
          <a:stretch/>
        </p:blipFill>
        <p:spPr/>
      </p:pic>
    </p:spTree>
    <p:extLst>
      <p:ext uri="{BB962C8B-B14F-4D97-AF65-F5344CB8AC3E}">
        <p14:creationId xmlns:p14="http://schemas.microsoft.com/office/powerpoint/2010/main" val="16153181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1148D3-8936-4C47-8198-FC5DCAAA3736}"/>
              </a:ext>
            </a:extLst>
          </p:cNvPr>
          <p:cNvSpPr>
            <a:spLocks noGrp="1"/>
          </p:cNvSpPr>
          <p:nvPr>
            <p:ph type="body" sz="quarter" idx="15"/>
          </p:nvPr>
        </p:nvSpPr>
        <p:spPr>
          <a:xfrm>
            <a:off x="5746749" y="203422"/>
            <a:ext cx="745417" cy="635000"/>
          </a:xfrm>
        </p:spPr>
        <p:txBody>
          <a:bodyPr/>
          <a:lstStyle/>
          <a:p>
            <a:r>
              <a:rPr lang="en-US" sz="4000" b="1" dirty="0"/>
              <a:t>01</a:t>
            </a:r>
            <a:endParaRPr lang="en-IE" sz="4000" b="1" dirty="0"/>
          </a:p>
        </p:txBody>
      </p:sp>
      <p:sp>
        <p:nvSpPr>
          <p:cNvPr id="3" name="Text Placeholder 2">
            <a:extLst>
              <a:ext uri="{FF2B5EF4-FFF2-40B4-BE49-F238E27FC236}">
                <a16:creationId xmlns:a16="http://schemas.microsoft.com/office/drawing/2014/main" id="{9955D1DD-B9A8-452E-9577-DF343670C63F}"/>
              </a:ext>
            </a:extLst>
          </p:cNvPr>
          <p:cNvSpPr>
            <a:spLocks noGrp="1"/>
          </p:cNvSpPr>
          <p:nvPr>
            <p:ph type="body" sz="quarter" idx="18"/>
          </p:nvPr>
        </p:nvSpPr>
        <p:spPr>
          <a:xfrm>
            <a:off x="496474" y="2866088"/>
            <a:ext cx="4519868" cy="2451635"/>
          </a:xfrm>
        </p:spPr>
        <p:txBody>
          <a:bodyPr>
            <a:noAutofit/>
          </a:bodyPr>
          <a:lstStyle/>
          <a:p>
            <a:pPr marL="0" indent="0"/>
            <a:r>
              <a:rPr lang="en-GB" dirty="0">
                <a:effectLst/>
                <a:latin typeface="Calibri" panose="020F0502020204030204" pitchFamily="34" charset="0"/>
                <a:ea typeface="Times New Roman" panose="02020603050405020304" pitchFamily="18" charset="0"/>
              </a:rPr>
              <a:t>Determination is a skill necessary for accomplishing any kind of goal or objective. </a:t>
            </a:r>
          </a:p>
          <a:p>
            <a:pPr marL="0" indent="0"/>
            <a:endParaRPr lang="en-IE" dirty="0"/>
          </a:p>
        </p:txBody>
      </p:sp>
      <p:sp>
        <p:nvSpPr>
          <p:cNvPr id="4" name="Text Placeholder 3">
            <a:extLst>
              <a:ext uri="{FF2B5EF4-FFF2-40B4-BE49-F238E27FC236}">
                <a16:creationId xmlns:a16="http://schemas.microsoft.com/office/drawing/2014/main" id="{A5ADCAF2-41F2-4D9F-BB19-6B406BDD9386}"/>
              </a:ext>
            </a:extLst>
          </p:cNvPr>
          <p:cNvSpPr>
            <a:spLocks noGrp="1"/>
          </p:cNvSpPr>
          <p:nvPr>
            <p:ph type="body" sz="quarter" idx="16"/>
          </p:nvPr>
        </p:nvSpPr>
        <p:spPr>
          <a:xfrm>
            <a:off x="943225" y="938458"/>
            <a:ext cx="3626365" cy="1203638"/>
          </a:xfrm>
        </p:spPr>
        <p:txBody>
          <a:bodyPr>
            <a:normAutofit/>
          </a:bodyPr>
          <a:lstStyle/>
          <a:p>
            <a:r>
              <a:rPr lang="en-US" b="1" dirty="0">
                <a:solidFill>
                  <a:srgbClr val="93C23D"/>
                </a:solidFill>
              </a:rPr>
              <a:t>What is Determination?</a:t>
            </a:r>
            <a:endParaRPr lang="en-IE" b="1" dirty="0">
              <a:solidFill>
                <a:srgbClr val="93C23D"/>
              </a:solidFill>
            </a:endParaRPr>
          </a:p>
        </p:txBody>
      </p:sp>
      <p:sp>
        <p:nvSpPr>
          <p:cNvPr id="5" name="Text Placeholder 4">
            <a:extLst>
              <a:ext uri="{FF2B5EF4-FFF2-40B4-BE49-F238E27FC236}">
                <a16:creationId xmlns:a16="http://schemas.microsoft.com/office/drawing/2014/main" id="{A9C29F87-3FE1-4229-87A3-3748AE8FB822}"/>
              </a:ext>
            </a:extLst>
          </p:cNvPr>
          <p:cNvSpPr>
            <a:spLocks noGrp="1"/>
          </p:cNvSpPr>
          <p:nvPr>
            <p:ph type="body" sz="quarter" idx="14"/>
          </p:nvPr>
        </p:nvSpPr>
        <p:spPr>
          <a:xfrm>
            <a:off x="6492166" y="391909"/>
            <a:ext cx="5343189" cy="2084575"/>
          </a:xfrm>
        </p:spPr>
        <p:txBody>
          <a:bodyPr anchor="t"/>
          <a:lstStyle/>
          <a:p>
            <a:r>
              <a:rPr lang="en-GB" sz="2400" dirty="0"/>
              <a:t>Determination Is Transformative</a:t>
            </a:r>
            <a:r>
              <a:rPr lang="hr-BA" sz="2400" dirty="0"/>
              <a:t>. </a:t>
            </a:r>
            <a:r>
              <a:rPr lang="en-GB" sz="2400" dirty="0"/>
              <a:t>Your innate talents may create opportunities, but you have to put in the real work to make those opportunities a reality. Hard work is so important that, even if you have an average level of talent, you can still use</a:t>
            </a:r>
            <a:r>
              <a:rPr lang="hr-BA" sz="2400" dirty="0"/>
              <a:t> </a:t>
            </a:r>
            <a:r>
              <a:rPr lang="en-GB" sz="2400" dirty="0"/>
              <a:t>determination to transform what you do have into success.</a:t>
            </a:r>
            <a:endParaRPr lang="en-IE" sz="2400" dirty="0"/>
          </a:p>
        </p:txBody>
      </p:sp>
      <p:sp>
        <p:nvSpPr>
          <p:cNvPr id="6" name="Text Placeholder 5">
            <a:extLst>
              <a:ext uri="{FF2B5EF4-FFF2-40B4-BE49-F238E27FC236}">
                <a16:creationId xmlns:a16="http://schemas.microsoft.com/office/drawing/2014/main" id="{E3C2D831-6961-483E-85A0-18DAB5FA3685}"/>
              </a:ext>
            </a:extLst>
          </p:cNvPr>
          <p:cNvSpPr>
            <a:spLocks noGrp="1"/>
          </p:cNvSpPr>
          <p:nvPr>
            <p:ph type="body" sz="quarter" idx="19"/>
          </p:nvPr>
        </p:nvSpPr>
        <p:spPr>
          <a:xfrm>
            <a:off x="5834927" y="3797915"/>
            <a:ext cx="745417" cy="635000"/>
          </a:xfrm>
        </p:spPr>
        <p:txBody>
          <a:bodyPr/>
          <a:lstStyle/>
          <a:p>
            <a:r>
              <a:rPr lang="en-US" sz="4000" b="1" dirty="0"/>
              <a:t>02</a:t>
            </a:r>
            <a:endParaRPr lang="en-IE" sz="4000" b="1" dirty="0"/>
          </a:p>
        </p:txBody>
      </p:sp>
      <p:sp>
        <p:nvSpPr>
          <p:cNvPr id="7" name="Text Placeholder 6">
            <a:extLst>
              <a:ext uri="{FF2B5EF4-FFF2-40B4-BE49-F238E27FC236}">
                <a16:creationId xmlns:a16="http://schemas.microsoft.com/office/drawing/2014/main" id="{17BE0DC7-4095-4D95-966F-48C129BF61E4}"/>
              </a:ext>
            </a:extLst>
          </p:cNvPr>
          <p:cNvSpPr>
            <a:spLocks noGrp="1"/>
          </p:cNvSpPr>
          <p:nvPr>
            <p:ph type="body" sz="quarter" idx="20"/>
          </p:nvPr>
        </p:nvSpPr>
        <p:spPr>
          <a:xfrm>
            <a:off x="6492166" y="4115415"/>
            <a:ext cx="5467871" cy="1649567"/>
          </a:xfrm>
        </p:spPr>
        <p:txBody>
          <a:bodyPr anchor="t"/>
          <a:lstStyle/>
          <a:p>
            <a:r>
              <a:rPr lang="en-GB" sz="2400" dirty="0"/>
              <a:t>Determination Keeps You Moving Forward</a:t>
            </a:r>
            <a:r>
              <a:rPr lang="hr-BA" sz="2400" dirty="0"/>
              <a:t>. </a:t>
            </a:r>
            <a:r>
              <a:rPr lang="en-GB" sz="2400" dirty="0"/>
              <a:t>Determination is about staying focused on a goal. And as long as you have a goal, you can create paths to that goal, moving ever closer to the success you want</a:t>
            </a:r>
            <a:r>
              <a:rPr lang="hr-BA" sz="2400" dirty="0"/>
              <a:t>.</a:t>
            </a:r>
            <a:endParaRPr lang="en-IE" sz="2400" dirty="0"/>
          </a:p>
        </p:txBody>
      </p:sp>
      <p:cxnSp>
        <p:nvCxnSpPr>
          <p:cNvPr id="22" name="Straight Connector 21">
            <a:extLst>
              <a:ext uri="{FF2B5EF4-FFF2-40B4-BE49-F238E27FC236}">
                <a16:creationId xmlns:a16="http://schemas.microsoft.com/office/drawing/2014/main" id="{17941A0A-553D-8D4A-AFEF-1DCCF37E0326}"/>
              </a:ext>
            </a:extLst>
          </p:cNvPr>
          <p:cNvCxnSpPr>
            <a:cxnSpLocks/>
          </p:cNvCxnSpPr>
          <p:nvPr/>
        </p:nvCxnSpPr>
        <p:spPr>
          <a:xfrm flipH="1">
            <a:off x="5723290" y="3442178"/>
            <a:ext cx="644816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3FAED53-D2BE-4465-9A5D-A1152EDAE99C}"/>
              </a:ext>
            </a:extLst>
          </p:cNvPr>
          <p:cNvSpPr txBox="1"/>
          <p:nvPr/>
        </p:nvSpPr>
        <p:spPr>
          <a:xfrm>
            <a:off x="250872" y="6506155"/>
            <a:ext cx="5584055" cy="246221"/>
          </a:xfrm>
          <a:prstGeom prst="rect">
            <a:avLst/>
          </a:prstGeom>
          <a:noFill/>
        </p:spPr>
        <p:txBody>
          <a:bodyPr wrap="square" rtlCol="0">
            <a:spAutoFit/>
          </a:bodyPr>
          <a:lstStyle/>
          <a:p>
            <a:r>
              <a:rPr lang="en-GB" sz="1000" b="1" dirty="0">
                <a:solidFill>
                  <a:srgbClr val="93C23D"/>
                </a:solidFill>
              </a:rPr>
              <a:t>Source</a:t>
            </a:r>
            <a:r>
              <a:rPr lang="en-GB" sz="1000" dirty="0"/>
              <a:t> - </a:t>
            </a:r>
            <a:r>
              <a:rPr lang="en-GB" sz="1000" dirty="0">
                <a:hlinkClick r:id="rId2"/>
              </a:rPr>
              <a:t>https://www.waldenu.edu/programs/resource/the-benefits-of-determination</a:t>
            </a:r>
            <a:r>
              <a:rPr lang="en-GB" sz="1000" dirty="0"/>
              <a:t> </a:t>
            </a:r>
          </a:p>
        </p:txBody>
      </p:sp>
    </p:spTree>
    <p:extLst>
      <p:ext uri="{BB962C8B-B14F-4D97-AF65-F5344CB8AC3E}">
        <p14:creationId xmlns:p14="http://schemas.microsoft.com/office/powerpoint/2010/main" val="2542761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55D1DD-B9A8-452E-9577-DF343670C63F}"/>
              </a:ext>
            </a:extLst>
          </p:cNvPr>
          <p:cNvSpPr>
            <a:spLocks noGrp="1"/>
          </p:cNvSpPr>
          <p:nvPr>
            <p:ph type="body" sz="quarter" idx="18"/>
          </p:nvPr>
        </p:nvSpPr>
        <p:spPr>
          <a:xfrm>
            <a:off x="496474" y="2866088"/>
            <a:ext cx="4519868" cy="2451635"/>
          </a:xfrm>
        </p:spPr>
        <p:txBody>
          <a:bodyPr>
            <a:noAutofit/>
          </a:bodyPr>
          <a:lstStyle/>
          <a:p>
            <a:pPr marL="0" indent="0"/>
            <a:r>
              <a:rPr lang="en-GB" dirty="0">
                <a:effectLst/>
                <a:latin typeface="Calibri" panose="020F0502020204030204" pitchFamily="34" charset="0"/>
                <a:ea typeface="Times New Roman" panose="02020603050405020304" pitchFamily="18" charset="0"/>
              </a:rPr>
              <a:t>This skill is especially valuable in the community sector and it's a sought-after trait to help development within the third sector. </a:t>
            </a:r>
          </a:p>
          <a:p>
            <a:pPr marL="0" indent="0"/>
            <a:endParaRPr lang="en-IE" dirty="0"/>
          </a:p>
        </p:txBody>
      </p:sp>
      <p:sp>
        <p:nvSpPr>
          <p:cNvPr id="4" name="Text Placeholder 3">
            <a:extLst>
              <a:ext uri="{FF2B5EF4-FFF2-40B4-BE49-F238E27FC236}">
                <a16:creationId xmlns:a16="http://schemas.microsoft.com/office/drawing/2014/main" id="{A5ADCAF2-41F2-4D9F-BB19-6B406BDD9386}"/>
              </a:ext>
            </a:extLst>
          </p:cNvPr>
          <p:cNvSpPr>
            <a:spLocks noGrp="1"/>
          </p:cNvSpPr>
          <p:nvPr>
            <p:ph type="body" sz="quarter" idx="16"/>
          </p:nvPr>
        </p:nvSpPr>
        <p:spPr>
          <a:xfrm>
            <a:off x="943225" y="938458"/>
            <a:ext cx="3626365" cy="1203638"/>
          </a:xfrm>
        </p:spPr>
        <p:txBody>
          <a:bodyPr>
            <a:normAutofit/>
          </a:bodyPr>
          <a:lstStyle/>
          <a:p>
            <a:r>
              <a:rPr lang="en-US" b="1" dirty="0">
                <a:solidFill>
                  <a:srgbClr val="93C23D"/>
                </a:solidFill>
              </a:rPr>
              <a:t>What is Determination?</a:t>
            </a:r>
            <a:endParaRPr lang="en-IE" b="1" dirty="0">
              <a:solidFill>
                <a:srgbClr val="93C23D"/>
              </a:solidFill>
            </a:endParaRPr>
          </a:p>
        </p:txBody>
      </p:sp>
      <p:sp>
        <p:nvSpPr>
          <p:cNvPr id="8" name="Text Placeholder 7">
            <a:extLst>
              <a:ext uri="{FF2B5EF4-FFF2-40B4-BE49-F238E27FC236}">
                <a16:creationId xmlns:a16="http://schemas.microsoft.com/office/drawing/2014/main" id="{A754B2E9-EE6B-495D-9177-5DDDEF05A14D}"/>
              </a:ext>
            </a:extLst>
          </p:cNvPr>
          <p:cNvSpPr>
            <a:spLocks noGrp="1"/>
          </p:cNvSpPr>
          <p:nvPr>
            <p:ph type="body" sz="quarter" idx="21"/>
          </p:nvPr>
        </p:nvSpPr>
        <p:spPr>
          <a:xfrm>
            <a:off x="5740985" y="522653"/>
            <a:ext cx="745417" cy="635000"/>
          </a:xfrm>
        </p:spPr>
        <p:txBody>
          <a:bodyPr/>
          <a:lstStyle/>
          <a:p>
            <a:r>
              <a:rPr lang="en-US" sz="4000" b="1" dirty="0"/>
              <a:t>03</a:t>
            </a:r>
            <a:endParaRPr lang="en-IE" sz="4000" b="1" dirty="0"/>
          </a:p>
        </p:txBody>
      </p:sp>
      <p:sp>
        <p:nvSpPr>
          <p:cNvPr id="9" name="Text Placeholder 8">
            <a:extLst>
              <a:ext uri="{FF2B5EF4-FFF2-40B4-BE49-F238E27FC236}">
                <a16:creationId xmlns:a16="http://schemas.microsoft.com/office/drawing/2014/main" id="{360A61FF-19CC-4C14-A6C4-FE43AA5F7C09}"/>
              </a:ext>
            </a:extLst>
          </p:cNvPr>
          <p:cNvSpPr>
            <a:spLocks noGrp="1"/>
          </p:cNvSpPr>
          <p:nvPr>
            <p:ph type="body" sz="quarter" idx="22"/>
          </p:nvPr>
        </p:nvSpPr>
        <p:spPr>
          <a:xfrm>
            <a:off x="6699090" y="1089695"/>
            <a:ext cx="5015988" cy="3916321"/>
          </a:xfrm>
        </p:spPr>
        <p:txBody>
          <a:bodyPr anchor="t"/>
          <a:lstStyle/>
          <a:p>
            <a:r>
              <a:rPr lang="en-GB" sz="2400" dirty="0"/>
              <a:t>Determination Overcomes Failure</a:t>
            </a:r>
            <a:r>
              <a:rPr lang="hr-BA" sz="2400" dirty="0"/>
              <a:t>. </a:t>
            </a:r>
            <a:r>
              <a:rPr lang="en-GB" sz="2400" dirty="0"/>
              <a:t>What happens if you run into obstacles on the path to your goal? </a:t>
            </a:r>
            <a:endParaRPr lang="hr-BA" sz="2400" dirty="0"/>
          </a:p>
          <a:p>
            <a:r>
              <a:rPr lang="en-GB" sz="2400" dirty="0"/>
              <a:t>You push through them or you blaze a new path. </a:t>
            </a:r>
            <a:endParaRPr lang="hr-BA" sz="2400" dirty="0"/>
          </a:p>
          <a:p>
            <a:endParaRPr lang="hr-BA" sz="2400" dirty="0"/>
          </a:p>
          <a:p>
            <a:r>
              <a:rPr lang="en-GB" sz="2400" dirty="0"/>
              <a:t>That’s the thing about determination; it helps you keep going regardless of what’s put in front of you. With determination, failure is just a diversion. It’s not an end.</a:t>
            </a:r>
            <a:endParaRPr lang="en-IE" sz="2400" dirty="0"/>
          </a:p>
        </p:txBody>
      </p:sp>
      <p:cxnSp>
        <p:nvCxnSpPr>
          <p:cNvPr id="19" name="Straight Connector 18">
            <a:extLst>
              <a:ext uri="{FF2B5EF4-FFF2-40B4-BE49-F238E27FC236}">
                <a16:creationId xmlns:a16="http://schemas.microsoft.com/office/drawing/2014/main" id="{5F6E20B8-8A15-6141-A3E0-4D9AE372D444}"/>
              </a:ext>
            </a:extLst>
          </p:cNvPr>
          <p:cNvCxnSpPr>
            <a:cxnSpLocks/>
          </p:cNvCxnSpPr>
          <p:nvPr/>
        </p:nvCxnSpPr>
        <p:spPr>
          <a:xfrm flipH="1">
            <a:off x="5601732" y="5889542"/>
            <a:ext cx="6590268"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3FAED53-D2BE-4465-9A5D-A1152EDAE99C}"/>
              </a:ext>
            </a:extLst>
          </p:cNvPr>
          <p:cNvSpPr txBox="1"/>
          <p:nvPr/>
        </p:nvSpPr>
        <p:spPr>
          <a:xfrm>
            <a:off x="250872" y="6506155"/>
            <a:ext cx="5584055" cy="246221"/>
          </a:xfrm>
          <a:prstGeom prst="rect">
            <a:avLst/>
          </a:prstGeom>
          <a:noFill/>
        </p:spPr>
        <p:txBody>
          <a:bodyPr wrap="square" rtlCol="0">
            <a:spAutoFit/>
          </a:bodyPr>
          <a:lstStyle/>
          <a:p>
            <a:r>
              <a:rPr lang="en-GB" sz="1000" b="1" dirty="0">
                <a:solidFill>
                  <a:srgbClr val="93C23D"/>
                </a:solidFill>
              </a:rPr>
              <a:t>Source</a:t>
            </a:r>
            <a:r>
              <a:rPr lang="en-GB" sz="1000" dirty="0"/>
              <a:t> - </a:t>
            </a:r>
            <a:r>
              <a:rPr lang="en-GB" sz="1000" dirty="0">
                <a:hlinkClick r:id="rId2"/>
              </a:rPr>
              <a:t>https://www.waldenu.edu/programs/resource/the-benefits-of-determination</a:t>
            </a:r>
            <a:r>
              <a:rPr lang="en-GB" sz="1000" dirty="0"/>
              <a:t> </a:t>
            </a:r>
          </a:p>
        </p:txBody>
      </p:sp>
    </p:spTree>
    <p:extLst>
      <p:ext uri="{BB962C8B-B14F-4D97-AF65-F5344CB8AC3E}">
        <p14:creationId xmlns:p14="http://schemas.microsoft.com/office/powerpoint/2010/main" val="1822775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C5F9E0-3198-4ACE-A288-40470B4F9D44}"/>
              </a:ext>
            </a:extLst>
          </p:cNvPr>
          <p:cNvSpPr>
            <a:spLocks noGrp="1"/>
          </p:cNvSpPr>
          <p:nvPr>
            <p:ph type="body" sz="quarter" idx="13"/>
          </p:nvPr>
        </p:nvSpPr>
        <p:spPr>
          <a:xfrm>
            <a:off x="371058" y="743694"/>
            <a:ext cx="11081459" cy="855216"/>
          </a:xfrm>
        </p:spPr>
        <p:txBody>
          <a:bodyPr>
            <a:normAutofit/>
          </a:bodyPr>
          <a:lstStyle/>
          <a:p>
            <a:r>
              <a:rPr lang="en-GB" dirty="0"/>
              <a:t>How to improve your Determinatio</a:t>
            </a:r>
            <a:r>
              <a:rPr lang="hr-BA" dirty="0"/>
              <a:t>n?</a:t>
            </a:r>
            <a:endParaRPr lang="en-GB" dirty="0"/>
          </a:p>
        </p:txBody>
      </p:sp>
      <p:grpSp>
        <p:nvGrpSpPr>
          <p:cNvPr id="3" name="Group 2">
            <a:extLst>
              <a:ext uri="{FF2B5EF4-FFF2-40B4-BE49-F238E27FC236}">
                <a16:creationId xmlns:a16="http://schemas.microsoft.com/office/drawing/2014/main" id="{8EEF6AB9-6053-FCBC-7DC7-0275E6D166B8}"/>
              </a:ext>
            </a:extLst>
          </p:cNvPr>
          <p:cNvGrpSpPr/>
          <p:nvPr/>
        </p:nvGrpSpPr>
        <p:grpSpPr>
          <a:xfrm>
            <a:off x="645459" y="2288057"/>
            <a:ext cx="10807056" cy="3649960"/>
            <a:chOff x="645459" y="2288057"/>
            <a:chExt cx="10807056" cy="3649960"/>
          </a:xfrm>
        </p:grpSpPr>
        <p:sp>
          <p:nvSpPr>
            <p:cNvPr id="4" name="Freeform: Shape 3">
              <a:extLst>
                <a:ext uri="{FF2B5EF4-FFF2-40B4-BE49-F238E27FC236}">
                  <a16:creationId xmlns:a16="http://schemas.microsoft.com/office/drawing/2014/main" id="{FBF48F35-2616-1B38-D488-FD5AFE0D8327}"/>
                </a:ext>
              </a:extLst>
            </p:cNvPr>
            <p:cNvSpPr/>
            <p:nvPr/>
          </p:nvSpPr>
          <p:spPr>
            <a:xfrm>
              <a:off x="645459" y="2288057"/>
              <a:ext cx="4173967" cy="3649959"/>
            </a:xfrm>
            <a:custGeom>
              <a:avLst/>
              <a:gdLst>
                <a:gd name="connsiteX0" fmla="*/ 0 w 4070561"/>
                <a:gd name="connsiteY0" fmla="*/ 489388 h 2936268"/>
                <a:gd name="connsiteX1" fmla="*/ 489388 w 4070561"/>
                <a:gd name="connsiteY1" fmla="*/ 0 h 2936268"/>
                <a:gd name="connsiteX2" fmla="*/ 3581173 w 4070561"/>
                <a:gd name="connsiteY2" fmla="*/ 0 h 2936268"/>
                <a:gd name="connsiteX3" fmla="*/ 4070561 w 4070561"/>
                <a:gd name="connsiteY3" fmla="*/ 489388 h 2936268"/>
                <a:gd name="connsiteX4" fmla="*/ 4070561 w 4070561"/>
                <a:gd name="connsiteY4" fmla="*/ 2446880 h 2936268"/>
                <a:gd name="connsiteX5" fmla="*/ 3581173 w 4070561"/>
                <a:gd name="connsiteY5" fmla="*/ 2936268 h 2936268"/>
                <a:gd name="connsiteX6" fmla="*/ 489388 w 4070561"/>
                <a:gd name="connsiteY6" fmla="*/ 2936268 h 2936268"/>
                <a:gd name="connsiteX7" fmla="*/ 0 w 4070561"/>
                <a:gd name="connsiteY7" fmla="*/ 2446880 h 2936268"/>
                <a:gd name="connsiteX8" fmla="*/ 0 w 4070561"/>
                <a:gd name="connsiteY8" fmla="*/ 489388 h 293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0561" h="2936268">
                  <a:moveTo>
                    <a:pt x="0" y="489388"/>
                  </a:moveTo>
                  <a:cubicBezTo>
                    <a:pt x="0" y="219106"/>
                    <a:pt x="219106" y="0"/>
                    <a:pt x="489388" y="0"/>
                  </a:cubicBezTo>
                  <a:lnTo>
                    <a:pt x="3581173" y="0"/>
                  </a:lnTo>
                  <a:cubicBezTo>
                    <a:pt x="3851455" y="0"/>
                    <a:pt x="4070561" y="219106"/>
                    <a:pt x="4070561" y="489388"/>
                  </a:cubicBezTo>
                  <a:lnTo>
                    <a:pt x="4070561" y="2446880"/>
                  </a:lnTo>
                  <a:cubicBezTo>
                    <a:pt x="4070561" y="2717162"/>
                    <a:pt x="3851455" y="2936268"/>
                    <a:pt x="3581173" y="2936268"/>
                  </a:cubicBezTo>
                  <a:lnTo>
                    <a:pt x="489388" y="2936268"/>
                  </a:lnTo>
                  <a:cubicBezTo>
                    <a:pt x="219106" y="2936268"/>
                    <a:pt x="0" y="2717162"/>
                    <a:pt x="0" y="2446880"/>
                  </a:cubicBezTo>
                  <a:lnTo>
                    <a:pt x="0" y="4893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4777" tIns="234777" rIns="234777" bIns="234777"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80318E"/>
                  </a:solidFill>
                </a:rPr>
                <a:t>Stay Focused on the Future</a:t>
              </a:r>
              <a:endParaRPr lang="hr-BA" sz="2400" b="1" kern="1200" dirty="0">
                <a:solidFill>
                  <a:srgbClr val="80318E"/>
                </a:solidFill>
              </a:endParaRPr>
            </a:p>
            <a:p>
              <a:pPr marL="0" lvl="0" indent="0" algn="ctr" defTabSz="1066800">
                <a:lnSpc>
                  <a:spcPct val="90000"/>
                </a:lnSpc>
                <a:spcBef>
                  <a:spcPct val="0"/>
                </a:spcBef>
                <a:spcAft>
                  <a:spcPct val="35000"/>
                </a:spcAft>
                <a:buNone/>
              </a:pPr>
              <a:endParaRPr lang="en-GB" sz="2400" b="1" kern="1200" dirty="0">
                <a:solidFill>
                  <a:srgbClr val="80318E"/>
                </a:solidFill>
              </a:endParaRPr>
            </a:p>
            <a:p>
              <a:pPr marL="0" lvl="0" indent="0" algn="ctr" defTabSz="1066800">
                <a:lnSpc>
                  <a:spcPct val="90000"/>
                </a:lnSpc>
                <a:spcBef>
                  <a:spcPct val="0"/>
                </a:spcBef>
                <a:spcAft>
                  <a:spcPct val="35000"/>
                </a:spcAft>
                <a:buNone/>
              </a:pPr>
              <a:r>
                <a:rPr lang="en-GB" sz="2400" kern="1200" dirty="0"/>
                <a:t>Let the past guide you, but never let it consume you. The mistakes of yesterday should be lessons, not reasons for despair.</a:t>
              </a:r>
            </a:p>
          </p:txBody>
        </p:sp>
        <p:sp>
          <p:nvSpPr>
            <p:cNvPr id="6" name="Freeform: Shape 5">
              <a:extLst>
                <a:ext uri="{FF2B5EF4-FFF2-40B4-BE49-F238E27FC236}">
                  <a16:creationId xmlns:a16="http://schemas.microsoft.com/office/drawing/2014/main" id="{815128B4-6F46-CFEA-DFCA-AAA83A73332F}"/>
                </a:ext>
              </a:extLst>
            </p:cNvPr>
            <p:cNvSpPr/>
            <p:nvPr/>
          </p:nvSpPr>
          <p:spPr>
            <a:xfrm>
              <a:off x="5325035" y="2288058"/>
              <a:ext cx="6127480" cy="3649959"/>
            </a:xfrm>
            <a:custGeom>
              <a:avLst/>
              <a:gdLst>
                <a:gd name="connsiteX0" fmla="*/ 0 w 6529851"/>
                <a:gd name="connsiteY0" fmla="*/ 608339 h 3649959"/>
                <a:gd name="connsiteX1" fmla="*/ 608339 w 6529851"/>
                <a:gd name="connsiteY1" fmla="*/ 0 h 3649959"/>
                <a:gd name="connsiteX2" fmla="*/ 5921512 w 6529851"/>
                <a:gd name="connsiteY2" fmla="*/ 0 h 3649959"/>
                <a:gd name="connsiteX3" fmla="*/ 6529851 w 6529851"/>
                <a:gd name="connsiteY3" fmla="*/ 608339 h 3649959"/>
                <a:gd name="connsiteX4" fmla="*/ 6529851 w 6529851"/>
                <a:gd name="connsiteY4" fmla="*/ 3041620 h 3649959"/>
                <a:gd name="connsiteX5" fmla="*/ 5921512 w 6529851"/>
                <a:gd name="connsiteY5" fmla="*/ 3649959 h 3649959"/>
                <a:gd name="connsiteX6" fmla="*/ 608339 w 6529851"/>
                <a:gd name="connsiteY6" fmla="*/ 3649959 h 3649959"/>
                <a:gd name="connsiteX7" fmla="*/ 0 w 6529851"/>
                <a:gd name="connsiteY7" fmla="*/ 3041620 h 3649959"/>
                <a:gd name="connsiteX8" fmla="*/ 0 w 6529851"/>
                <a:gd name="connsiteY8" fmla="*/ 608339 h 364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9851" h="3649959">
                  <a:moveTo>
                    <a:pt x="0" y="608339"/>
                  </a:moveTo>
                  <a:cubicBezTo>
                    <a:pt x="0" y="272363"/>
                    <a:pt x="272363" y="0"/>
                    <a:pt x="608339" y="0"/>
                  </a:cubicBezTo>
                  <a:lnTo>
                    <a:pt x="5921512" y="0"/>
                  </a:lnTo>
                  <a:cubicBezTo>
                    <a:pt x="6257488" y="0"/>
                    <a:pt x="6529851" y="272363"/>
                    <a:pt x="6529851" y="608339"/>
                  </a:cubicBezTo>
                  <a:lnTo>
                    <a:pt x="6529851" y="3041620"/>
                  </a:lnTo>
                  <a:cubicBezTo>
                    <a:pt x="6529851" y="3377596"/>
                    <a:pt x="6257488" y="3649959"/>
                    <a:pt x="5921512" y="3649959"/>
                  </a:cubicBezTo>
                  <a:lnTo>
                    <a:pt x="608339" y="3649959"/>
                  </a:lnTo>
                  <a:cubicBezTo>
                    <a:pt x="272363" y="3649959"/>
                    <a:pt x="0" y="3377596"/>
                    <a:pt x="0" y="3041620"/>
                  </a:cubicBezTo>
                  <a:lnTo>
                    <a:pt x="0" y="6083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9616" tIns="269616" rIns="269616" bIns="269616"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80318E"/>
                  </a:solidFill>
                </a:rPr>
                <a:t>Celebrate Others</a:t>
              </a:r>
            </a:p>
            <a:p>
              <a:pPr marL="0" lvl="0" indent="0" algn="ctr" defTabSz="1066800">
                <a:lnSpc>
                  <a:spcPct val="90000"/>
                </a:lnSpc>
                <a:spcBef>
                  <a:spcPct val="0"/>
                </a:spcBef>
                <a:spcAft>
                  <a:spcPct val="35000"/>
                </a:spcAft>
                <a:buNone/>
              </a:pPr>
              <a:r>
                <a:rPr lang="en-GB" sz="2400" kern="1200" dirty="0"/>
                <a:t>Jealousy of others’ success will just slow you down. Instead of resenting what others achieve, see it as something to celebrate. After all, every time someone reaches their goal, it’s proof that goals are reachable. You can achieve yours, too, if you stay focused and positive.</a:t>
              </a:r>
            </a:p>
          </p:txBody>
        </p:sp>
      </p:grpSp>
      <p:sp>
        <p:nvSpPr>
          <p:cNvPr id="8" name="TextBox 7">
            <a:extLst>
              <a:ext uri="{FF2B5EF4-FFF2-40B4-BE49-F238E27FC236}">
                <a16:creationId xmlns:a16="http://schemas.microsoft.com/office/drawing/2014/main" id="{EFD83EB0-DD29-445D-93F6-F2BC86ED33D8}"/>
              </a:ext>
            </a:extLst>
          </p:cNvPr>
          <p:cNvSpPr txBox="1"/>
          <p:nvPr/>
        </p:nvSpPr>
        <p:spPr>
          <a:xfrm>
            <a:off x="4554246" y="6627168"/>
            <a:ext cx="4447712" cy="230832"/>
          </a:xfrm>
          <a:prstGeom prst="rect">
            <a:avLst/>
          </a:prstGeom>
          <a:noFill/>
        </p:spPr>
        <p:txBody>
          <a:bodyPr wrap="square" rtlCol="0">
            <a:spAutoFit/>
          </a:bodyPr>
          <a:lstStyle/>
          <a:p>
            <a:r>
              <a:rPr lang="en-GB" sz="900" b="1" dirty="0">
                <a:solidFill>
                  <a:srgbClr val="93C23D"/>
                </a:solidFill>
              </a:rPr>
              <a:t>Source -</a:t>
            </a:r>
            <a:r>
              <a:rPr lang="en-GB" sz="900" dirty="0"/>
              <a:t> </a:t>
            </a:r>
            <a:r>
              <a:rPr lang="en-GB" sz="900" dirty="0">
                <a:hlinkClick r:id="rId2"/>
              </a:rPr>
              <a:t>https://www.waldenu.edu/programs/resource/the-benefits-of-determination</a:t>
            </a:r>
            <a:r>
              <a:rPr lang="en-GB" sz="900" dirty="0"/>
              <a:t> </a:t>
            </a:r>
          </a:p>
        </p:txBody>
      </p:sp>
    </p:spTree>
    <p:extLst>
      <p:ext uri="{BB962C8B-B14F-4D97-AF65-F5344CB8AC3E}">
        <p14:creationId xmlns:p14="http://schemas.microsoft.com/office/powerpoint/2010/main" val="3384470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C5F9E0-3198-4ACE-A288-40470B4F9D44}"/>
              </a:ext>
            </a:extLst>
          </p:cNvPr>
          <p:cNvSpPr>
            <a:spLocks noGrp="1"/>
          </p:cNvSpPr>
          <p:nvPr>
            <p:ph type="body" sz="quarter" idx="13"/>
          </p:nvPr>
        </p:nvSpPr>
        <p:spPr>
          <a:xfrm>
            <a:off x="371058" y="743694"/>
            <a:ext cx="11081459" cy="855216"/>
          </a:xfrm>
        </p:spPr>
        <p:txBody>
          <a:bodyPr>
            <a:normAutofit/>
          </a:bodyPr>
          <a:lstStyle/>
          <a:p>
            <a:r>
              <a:rPr lang="en-GB" dirty="0"/>
              <a:t>How to improve your Determinatio</a:t>
            </a:r>
            <a:r>
              <a:rPr lang="hr-BA" dirty="0"/>
              <a:t>n?</a:t>
            </a:r>
            <a:endParaRPr lang="en-GB" dirty="0"/>
          </a:p>
        </p:txBody>
      </p:sp>
      <p:grpSp>
        <p:nvGrpSpPr>
          <p:cNvPr id="3" name="Group 2">
            <a:extLst>
              <a:ext uri="{FF2B5EF4-FFF2-40B4-BE49-F238E27FC236}">
                <a16:creationId xmlns:a16="http://schemas.microsoft.com/office/drawing/2014/main" id="{A1A32F3F-1621-A159-9667-24F2C6BF4443}"/>
              </a:ext>
            </a:extLst>
          </p:cNvPr>
          <p:cNvGrpSpPr/>
          <p:nvPr/>
        </p:nvGrpSpPr>
        <p:grpSpPr>
          <a:xfrm>
            <a:off x="1043807" y="1247066"/>
            <a:ext cx="10933362" cy="7950674"/>
            <a:chOff x="946988" y="1364992"/>
            <a:chExt cx="10933362" cy="7950674"/>
          </a:xfrm>
        </p:grpSpPr>
        <p:sp>
          <p:nvSpPr>
            <p:cNvPr id="4" name="Freeform: Shape 3">
              <a:extLst>
                <a:ext uri="{FF2B5EF4-FFF2-40B4-BE49-F238E27FC236}">
                  <a16:creationId xmlns:a16="http://schemas.microsoft.com/office/drawing/2014/main" id="{AED35C0C-28F2-7961-5053-F6163E2D559F}"/>
                </a:ext>
              </a:extLst>
            </p:cNvPr>
            <p:cNvSpPr/>
            <p:nvPr/>
          </p:nvSpPr>
          <p:spPr>
            <a:xfrm>
              <a:off x="7388039" y="1364992"/>
              <a:ext cx="4492311" cy="4454487"/>
            </a:xfrm>
            <a:custGeom>
              <a:avLst/>
              <a:gdLst>
                <a:gd name="connsiteX0" fmla="*/ 0 w 4492311"/>
                <a:gd name="connsiteY0" fmla="*/ 630554 h 3783249"/>
                <a:gd name="connsiteX1" fmla="*/ 630554 w 4492311"/>
                <a:gd name="connsiteY1" fmla="*/ 0 h 3783249"/>
                <a:gd name="connsiteX2" fmla="*/ 3861757 w 4492311"/>
                <a:gd name="connsiteY2" fmla="*/ 0 h 3783249"/>
                <a:gd name="connsiteX3" fmla="*/ 4492311 w 4492311"/>
                <a:gd name="connsiteY3" fmla="*/ 630554 h 3783249"/>
                <a:gd name="connsiteX4" fmla="*/ 4492311 w 4492311"/>
                <a:gd name="connsiteY4" fmla="*/ 3152695 h 3783249"/>
                <a:gd name="connsiteX5" fmla="*/ 3861757 w 4492311"/>
                <a:gd name="connsiteY5" fmla="*/ 3783249 h 3783249"/>
                <a:gd name="connsiteX6" fmla="*/ 630554 w 4492311"/>
                <a:gd name="connsiteY6" fmla="*/ 3783249 h 3783249"/>
                <a:gd name="connsiteX7" fmla="*/ 0 w 4492311"/>
                <a:gd name="connsiteY7" fmla="*/ 3152695 h 3783249"/>
                <a:gd name="connsiteX8" fmla="*/ 0 w 4492311"/>
                <a:gd name="connsiteY8" fmla="*/ 630554 h 378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2311" h="3783249">
                  <a:moveTo>
                    <a:pt x="0" y="630554"/>
                  </a:moveTo>
                  <a:cubicBezTo>
                    <a:pt x="0" y="282309"/>
                    <a:pt x="282309" y="0"/>
                    <a:pt x="630554" y="0"/>
                  </a:cubicBezTo>
                  <a:lnTo>
                    <a:pt x="3861757" y="0"/>
                  </a:lnTo>
                  <a:cubicBezTo>
                    <a:pt x="4210002" y="0"/>
                    <a:pt x="4492311" y="282309"/>
                    <a:pt x="4492311" y="630554"/>
                  </a:cubicBezTo>
                  <a:lnTo>
                    <a:pt x="4492311" y="3152695"/>
                  </a:lnTo>
                  <a:cubicBezTo>
                    <a:pt x="4492311" y="3500940"/>
                    <a:pt x="4210002" y="3783249"/>
                    <a:pt x="3861757" y="3783249"/>
                  </a:cubicBezTo>
                  <a:lnTo>
                    <a:pt x="630554" y="3783249"/>
                  </a:lnTo>
                  <a:cubicBezTo>
                    <a:pt x="282309" y="3783249"/>
                    <a:pt x="0" y="3500940"/>
                    <a:pt x="0" y="3152695"/>
                  </a:cubicBezTo>
                  <a:lnTo>
                    <a:pt x="0" y="6305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6123" tIns="276123" rIns="276123" bIns="276123"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80318E"/>
                  </a:solidFill>
                </a:rPr>
                <a:t>Have Smaller Goals Within the Larger Goal</a:t>
              </a:r>
            </a:p>
            <a:p>
              <a:pPr marL="0" lvl="0" indent="0" algn="ctr" defTabSz="1066800">
                <a:lnSpc>
                  <a:spcPct val="90000"/>
                </a:lnSpc>
                <a:spcBef>
                  <a:spcPct val="0"/>
                </a:spcBef>
                <a:spcAft>
                  <a:spcPct val="35000"/>
                </a:spcAft>
                <a:buNone/>
              </a:pPr>
              <a:r>
                <a:rPr lang="en-GB" sz="2400" kern="1200" dirty="0"/>
                <a:t>To keep yourself going, give yourself milestones you want to reach. In a lot of ways, reaching a big goal is like running a marathon. You can’t focus on all 26.2 miles of it at once. Instead, it’s better to focus on one mile at a time.</a:t>
              </a:r>
            </a:p>
          </p:txBody>
        </p:sp>
        <p:sp>
          <p:nvSpPr>
            <p:cNvPr id="5" name="Freeform: Shape 4">
              <a:extLst>
                <a:ext uri="{FF2B5EF4-FFF2-40B4-BE49-F238E27FC236}">
                  <a16:creationId xmlns:a16="http://schemas.microsoft.com/office/drawing/2014/main" id="{E0604EAE-DFF1-2174-74E8-0B640BC843ED}"/>
                </a:ext>
              </a:extLst>
            </p:cNvPr>
            <p:cNvSpPr/>
            <p:nvPr/>
          </p:nvSpPr>
          <p:spPr>
            <a:xfrm>
              <a:off x="6668934" y="3111667"/>
              <a:ext cx="3643973" cy="3643973"/>
            </a:xfrm>
            <a:custGeom>
              <a:avLst/>
              <a:gdLst/>
              <a:ahLst/>
              <a:cxnLst/>
              <a:rect l="0" t="0" r="0" b="0"/>
              <a:pathLst>
                <a:path>
                  <a:moveTo>
                    <a:pt x="332" y="1787180"/>
                  </a:moveTo>
                  <a:arcTo wR="1821986" hR="1821986" stAng="10865677" swAng="1196049"/>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Shape 5">
              <a:extLst>
                <a:ext uri="{FF2B5EF4-FFF2-40B4-BE49-F238E27FC236}">
                  <a16:creationId xmlns:a16="http://schemas.microsoft.com/office/drawing/2014/main" id="{A1C9BB5D-82CE-4467-DF8B-D0BFFA9AE292}"/>
                </a:ext>
              </a:extLst>
            </p:cNvPr>
            <p:cNvSpPr/>
            <p:nvPr/>
          </p:nvSpPr>
          <p:spPr>
            <a:xfrm>
              <a:off x="3402458" y="4017426"/>
              <a:ext cx="4284678" cy="2665673"/>
            </a:xfrm>
            <a:custGeom>
              <a:avLst/>
              <a:gdLst>
                <a:gd name="connsiteX0" fmla="*/ 0 w 4284678"/>
                <a:gd name="connsiteY0" fmla="*/ 444288 h 2665673"/>
                <a:gd name="connsiteX1" fmla="*/ 444288 w 4284678"/>
                <a:gd name="connsiteY1" fmla="*/ 0 h 2665673"/>
                <a:gd name="connsiteX2" fmla="*/ 3840390 w 4284678"/>
                <a:gd name="connsiteY2" fmla="*/ 0 h 2665673"/>
                <a:gd name="connsiteX3" fmla="*/ 4284678 w 4284678"/>
                <a:gd name="connsiteY3" fmla="*/ 444288 h 2665673"/>
                <a:gd name="connsiteX4" fmla="*/ 4284678 w 4284678"/>
                <a:gd name="connsiteY4" fmla="*/ 2221385 h 2665673"/>
                <a:gd name="connsiteX5" fmla="*/ 3840390 w 4284678"/>
                <a:gd name="connsiteY5" fmla="*/ 2665673 h 2665673"/>
                <a:gd name="connsiteX6" fmla="*/ 444288 w 4284678"/>
                <a:gd name="connsiteY6" fmla="*/ 2665673 h 2665673"/>
                <a:gd name="connsiteX7" fmla="*/ 0 w 4284678"/>
                <a:gd name="connsiteY7" fmla="*/ 2221385 h 2665673"/>
                <a:gd name="connsiteX8" fmla="*/ 0 w 4284678"/>
                <a:gd name="connsiteY8" fmla="*/ 444288 h 266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78" h="2665673">
                  <a:moveTo>
                    <a:pt x="0" y="444288"/>
                  </a:moveTo>
                  <a:cubicBezTo>
                    <a:pt x="0" y="198915"/>
                    <a:pt x="198915" y="0"/>
                    <a:pt x="444288" y="0"/>
                  </a:cubicBezTo>
                  <a:lnTo>
                    <a:pt x="3840390" y="0"/>
                  </a:lnTo>
                  <a:cubicBezTo>
                    <a:pt x="4085763" y="0"/>
                    <a:pt x="4284678" y="198915"/>
                    <a:pt x="4284678" y="444288"/>
                  </a:cubicBezTo>
                  <a:lnTo>
                    <a:pt x="4284678" y="2221385"/>
                  </a:lnTo>
                  <a:cubicBezTo>
                    <a:pt x="4284678" y="2466758"/>
                    <a:pt x="4085763" y="2665673"/>
                    <a:pt x="3840390" y="2665673"/>
                  </a:cubicBezTo>
                  <a:lnTo>
                    <a:pt x="444288" y="2665673"/>
                  </a:lnTo>
                  <a:cubicBezTo>
                    <a:pt x="198915" y="2665673"/>
                    <a:pt x="0" y="2466758"/>
                    <a:pt x="0" y="2221385"/>
                  </a:cubicBezTo>
                  <a:lnTo>
                    <a:pt x="0" y="4442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1567" tIns="221567" rIns="221567" bIns="221567"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80318E"/>
                  </a:solidFill>
                </a:rPr>
                <a:t>Be Grateful</a:t>
              </a:r>
            </a:p>
            <a:p>
              <a:pPr marL="0" lvl="0" indent="0" algn="ctr" defTabSz="1066800">
                <a:lnSpc>
                  <a:spcPct val="90000"/>
                </a:lnSpc>
                <a:spcBef>
                  <a:spcPct val="0"/>
                </a:spcBef>
                <a:spcAft>
                  <a:spcPct val="35000"/>
                </a:spcAft>
                <a:buNone/>
              </a:pPr>
              <a:r>
                <a:rPr lang="en-GB" sz="2400" kern="1200" dirty="0"/>
                <a:t>Take time to recognize what you have instead of obsessing about what you don’t have. It will help you stay grounded and keep you thinking about the positive.</a:t>
              </a:r>
            </a:p>
          </p:txBody>
        </p:sp>
        <p:sp>
          <p:nvSpPr>
            <p:cNvPr id="9" name="Freeform: Shape 8">
              <a:extLst>
                <a:ext uri="{FF2B5EF4-FFF2-40B4-BE49-F238E27FC236}">
                  <a16:creationId xmlns:a16="http://schemas.microsoft.com/office/drawing/2014/main" id="{BE20E39E-637C-78A6-7CE7-71156AB8A6F5}"/>
                </a:ext>
              </a:extLst>
            </p:cNvPr>
            <p:cNvSpPr/>
            <p:nvPr/>
          </p:nvSpPr>
          <p:spPr>
            <a:xfrm>
              <a:off x="2825160" y="5671693"/>
              <a:ext cx="3643973" cy="3643973"/>
            </a:xfrm>
            <a:custGeom>
              <a:avLst/>
              <a:gdLst/>
              <a:ahLst/>
              <a:cxnLst/>
              <a:rect l="0" t="0" r="0" b="0"/>
              <a:pathLst>
                <a:path>
                  <a:moveTo>
                    <a:pt x="1568237" y="17756"/>
                  </a:moveTo>
                  <a:arcTo wR="1821986" hR="1821986" stAng="15719661" swAng="693535"/>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Shape 9">
              <a:extLst>
                <a:ext uri="{FF2B5EF4-FFF2-40B4-BE49-F238E27FC236}">
                  <a16:creationId xmlns:a16="http://schemas.microsoft.com/office/drawing/2014/main" id="{0C517EF1-47A5-9BD8-2AC7-319FE6A9A429}"/>
                </a:ext>
              </a:extLst>
            </p:cNvPr>
            <p:cNvSpPr/>
            <p:nvPr/>
          </p:nvSpPr>
          <p:spPr>
            <a:xfrm>
              <a:off x="946988" y="1754257"/>
              <a:ext cx="3663336" cy="2714820"/>
            </a:xfrm>
            <a:custGeom>
              <a:avLst/>
              <a:gdLst>
                <a:gd name="connsiteX0" fmla="*/ 0 w 3663336"/>
                <a:gd name="connsiteY0" fmla="*/ 452479 h 2714820"/>
                <a:gd name="connsiteX1" fmla="*/ 452479 w 3663336"/>
                <a:gd name="connsiteY1" fmla="*/ 0 h 2714820"/>
                <a:gd name="connsiteX2" fmla="*/ 3210857 w 3663336"/>
                <a:gd name="connsiteY2" fmla="*/ 0 h 2714820"/>
                <a:gd name="connsiteX3" fmla="*/ 3663336 w 3663336"/>
                <a:gd name="connsiteY3" fmla="*/ 452479 h 2714820"/>
                <a:gd name="connsiteX4" fmla="*/ 3663336 w 3663336"/>
                <a:gd name="connsiteY4" fmla="*/ 2262341 h 2714820"/>
                <a:gd name="connsiteX5" fmla="*/ 3210857 w 3663336"/>
                <a:gd name="connsiteY5" fmla="*/ 2714820 h 2714820"/>
                <a:gd name="connsiteX6" fmla="*/ 452479 w 3663336"/>
                <a:gd name="connsiteY6" fmla="*/ 2714820 h 2714820"/>
                <a:gd name="connsiteX7" fmla="*/ 0 w 3663336"/>
                <a:gd name="connsiteY7" fmla="*/ 2262341 h 2714820"/>
                <a:gd name="connsiteX8" fmla="*/ 0 w 3663336"/>
                <a:gd name="connsiteY8" fmla="*/ 452479 h 271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3336" h="2714820">
                  <a:moveTo>
                    <a:pt x="0" y="452479"/>
                  </a:moveTo>
                  <a:cubicBezTo>
                    <a:pt x="0" y="202582"/>
                    <a:pt x="202582" y="0"/>
                    <a:pt x="452479" y="0"/>
                  </a:cubicBezTo>
                  <a:lnTo>
                    <a:pt x="3210857" y="0"/>
                  </a:lnTo>
                  <a:cubicBezTo>
                    <a:pt x="3460754" y="0"/>
                    <a:pt x="3663336" y="202582"/>
                    <a:pt x="3663336" y="452479"/>
                  </a:cubicBezTo>
                  <a:lnTo>
                    <a:pt x="3663336" y="2262341"/>
                  </a:lnTo>
                  <a:cubicBezTo>
                    <a:pt x="3663336" y="2512238"/>
                    <a:pt x="3460754" y="2714820"/>
                    <a:pt x="3210857" y="2714820"/>
                  </a:cubicBezTo>
                  <a:lnTo>
                    <a:pt x="452479" y="2714820"/>
                  </a:lnTo>
                  <a:cubicBezTo>
                    <a:pt x="202582" y="2714820"/>
                    <a:pt x="0" y="2512238"/>
                    <a:pt x="0" y="2262341"/>
                  </a:cubicBezTo>
                  <a:lnTo>
                    <a:pt x="0" y="45247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3967" tIns="223967" rIns="223967" bIns="223967"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80318E"/>
                  </a:solidFill>
                </a:rPr>
                <a:t>Believe in Yourself</a:t>
              </a:r>
            </a:p>
            <a:p>
              <a:pPr marL="0" lvl="0" indent="0" algn="ctr" defTabSz="1066800">
                <a:lnSpc>
                  <a:spcPct val="90000"/>
                </a:lnSpc>
                <a:spcBef>
                  <a:spcPct val="0"/>
                </a:spcBef>
                <a:spcAft>
                  <a:spcPct val="35000"/>
                </a:spcAft>
                <a:buNone/>
              </a:pPr>
              <a:r>
                <a:rPr lang="en-GB" sz="2400" kern="1200" dirty="0"/>
                <a:t>You are in control of your life. Even in the most difficult moments, you still get to decide what to do. Believe in your ability to reach your goals.</a:t>
              </a:r>
            </a:p>
          </p:txBody>
        </p:sp>
      </p:grpSp>
      <p:sp>
        <p:nvSpPr>
          <p:cNvPr id="8" name="TextBox 7">
            <a:extLst>
              <a:ext uri="{FF2B5EF4-FFF2-40B4-BE49-F238E27FC236}">
                <a16:creationId xmlns:a16="http://schemas.microsoft.com/office/drawing/2014/main" id="{EFD83EB0-DD29-445D-93F6-F2BC86ED33D8}"/>
              </a:ext>
            </a:extLst>
          </p:cNvPr>
          <p:cNvSpPr txBox="1"/>
          <p:nvPr/>
        </p:nvSpPr>
        <p:spPr>
          <a:xfrm>
            <a:off x="146653" y="6614320"/>
            <a:ext cx="4447712" cy="230832"/>
          </a:xfrm>
          <a:prstGeom prst="rect">
            <a:avLst/>
          </a:prstGeom>
          <a:noFill/>
        </p:spPr>
        <p:txBody>
          <a:bodyPr wrap="square" rtlCol="0">
            <a:spAutoFit/>
          </a:bodyPr>
          <a:lstStyle/>
          <a:p>
            <a:r>
              <a:rPr lang="en-GB" sz="900" b="1" dirty="0">
                <a:solidFill>
                  <a:srgbClr val="93C23D"/>
                </a:solidFill>
              </a:rPr>
              <a:t>Source -</a:t>
            </a:r>
            <a:r>
              <a:rPr lang="en-GB" sz="900" dirty="0"/>
              <a:t> </a:t>
            </a:r>
            <a:r>
              <a:rPr lang="en-GB" sz="900" dirty="0">
                <a:hlinkClick r:id="rId2"/>
              </a:rPr>
              <a:t>https://www.waldenu.edu/programs/resource/the-benefits-of-determination</a:t>
            </a:r>
            <a:r>
              <a:rPr lang="en-GB" sz="900" dirty="0"/>
              <a:t> </a:t>
            </a:r>
          </a:p>
        </p:txBody>
      </p:sp>
    </p:spTree>
    <p:extLst>
      <p:ext uri="{BB962C8B-B14F-4D97-AF65-F5344CB8AC3E}">
        <p14:creationId xmlns:p14="http://schemas.microsoft.com/office/powerpoint/2010/main" val="7911950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34DB5F1-AED9-3146-A50F-65BB64AE1784}"/>
              </a:ext>
            </a:extLst>
          </p:cNvPr>
          <p:cNvSpPr>
            <a:spLocks noGrp="1"/>
          </p:cNvSpPr>
          <p:nvPr>
            <p:ph type="body" sz="quarter" idx="13"/>
          </p:nvPr>
        </p:nvSpPr>
        <p:spPr>
          <a:xfrm>
            <a:off x="3902765" y="1306076"/>
            <a:ext cx="4368800" cy="4351774"/>
          </a:xfrm>
        </p:spPr>
        <p:txBody>
          <a:bodyPr>
            <a:normAutofit/>
          </a:bodyPr>
          <a:lstStyle/>
          <a:p>
            <a:r>
              <a:rPr lang="hr-BA" sz="3200" dirty="0"/>
              <a:t>„</a:t>
            </a:r>
            <a:r>
              <a:rPr lang="en-GB" sz="3200" dirty="0"/>
              <a:t>In this world, there is no force equal to the strength of a determined woman.</a:t>
            </a:r>
            <a:r>
              <a:rPr lang="hr-BA" sz="3200" dirty="0"/>
              <a:t>”</a:t>
            </a:r>
          </a:p>
          <a:p>
            <a:r>
              <a:rPr lang="hr-BA" sz="3200" dirty="0"/>
              <a:t>- </a:t>
            </a:r>
            <a:r>
              <a:rPr lang="fr-FR" sz="2000" b="1" dirty="0"/>
              <a:t>W. E. B. Du Bois</a:t>
            </a:r>
          </a:p>
          <a:p>
            <a:endParaRPr lang="en-GB" sz="3200" dirty="0"/>
          </a:p>
          <a:p>
            <a:endParaRPr lang="en-GB" sz="3200" dirty="0"/>
          </a:p>
        </p:txBody>
      </p:sp>
    </p:spTree>
    <p:extLst>
      <p:ext uri="{BB962C8B-B14F-4D97-AF65-F5344CB8AC3E}">
        <p14:creationId xmlns:p14="http://schemas.microsoft.com/office/powerpoint/2010/main" val="1838444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C5F9E0-3198-4ACE-A288-40470B4F9D44}"/>
              </a:ext>
            </a:extLst>
          </p:cNvPr>
          <p:cNvSpPr>
            <a:spLocks noGrp="1"/>
          </p:cNvSpPr>
          <p:nvPr>
            <p:ph type="body" sz="quarter" idx="13"/>
          </p:nvPr>
        </p:nvSpPr>
        <p:spPr>
          <a:xfrm>
            <a:off x="555270" y="743694"/>
            <a:ext cx="11081459" cy="855216"/>
          </a:xfrm>
        </p:spPr>
        <p:txBody>
          <a:bodyPr>
            <a:normAutofit/>
          </a:bodyPr>
          <a:lstStyle/>
          <a:p>
            <a:r>
              <a:rPr lang="en-GB" dirty="0"/>
              <a:t>What is Self-Empowerment?</a:t>
            </a:r>
          </a:p>
        </p:txBody>
      </p:sp>
      <p:sp>
        <p:nvSpPr>
          <p:cNvPr id="3" name="TextBox 2">
            <a:extLst>
              <a:ext uri="{FF2B5EF4-FFF2-40B4-BE49-F238E27FC236}">
                <a16:creationId xmlns:a16="http://schemas.microsoft.com/office/drawing/2014/main" id="{CE2F89CD-DDE5-444D-BDAA-06468FF4906D}"/>
              </a:ext>
            </a:extLst>
          </p:cNvPr>
          <p:cNvSpPr txBox="1"/>
          <p:nvPr/>
        </p:nvSpPr>
        <p:spPr>
          <a:xfrm>
            <a:off x="603682" y="2333685"/>
            <a:ext cx="11187265" cy="3416320"/>
          </a:xfrm>
          <a:prstGeom prst="rect">
            <a:avLst/>
          </a:prstGeom>
          <a:noFill/>
        </p:spPr>
        <p:txBody>
          <a:bodyPr wrap="square" rtlCol="0">
            <a:spAutoFit/>
          </a:bodyPr>
          <a:lstStyle/>
          <a:p>
            <a:r>
              <a:rPr lang="en-GB" sz="2400" b="1" dirty="0">
                <a:solidFill>
                  <a:srgbClr val="80318E"/>
                </a:solidFill>
              </a:rPr>
              <a:t>What Is Self-Empowerment?</a:t>
            </a:r>
          </a:p>
          <a:p>
            <a:r>
              <a:rPr lang="en-GB" sz="2400" dirty="0">
                <a:solidFill>
                  <a:srgbClr val="09446A"/>
                </a:solidFill>
              </a:rPr>
              <a:t>Self-empowerment means making a conscious decision to take charge of your destiny. </a:t>
            </a:r>
          </a:p>
          <a:p>
            <a:r>
              <a:rPr lang="en-GB" sz="2400" dirty="0">
                <a:solidFill>
                  <a:srgbClr val="09446A"/>
                </a:solidFill>
              </a:rPr>
              <a:t>It involves making positive choices, taking action to advance, and being confident in your ability to make and execute decisions. </a:t>
            </a:r>
          </a:p>
          <a:p>
            <a:r>
              <a:rPr lang="en-GB" sz="2400" dirty="0">
                <a:solidFill>
                  <a:srgbClr val="09446A"/>
                </a:solidFill>
              </a:rPr>
              <a:t>Self-empowered people understand their strengths and weaknesses and are motivated to learn and achieve.</a:t>
            </a:r>
          </a:p>
          <a:p>
            <a:r>
              <a:rPr lang="en-GB" sz="2400" dirty="0">
                <a:solidFill>
                  <a:srgbClr val="09446A"/>
                </a:solidFill>
              </a:rPr>
              <a:t>Check out the below article on 4 ways women can truly empower:</a:t>
            </a:r>
          </a:p>
          <a:p>
            <a:r>
              <a:rPr lang="en-GB" sz="2400" dirty="0">
                <a:solidFill>
                  <a:srgbClr val="09446A"/>
                </a:solidFill>
                <a:hlinkClick r:id="rId2"/>
              </a:rPr>
              <a:t>https://www.thelashlounge.com/blog/4-ways-women-can-truly-empower-women/</a:t>
            </a:r>
            <a:r>
              <a:rPr lang="en-GB" sz="2400" dirty="0">
                <a:solidFill>
                  <a:srgbClr val="09446A"/>
                </a:solidFill>
              </a:rPr>
              <a:t> </a:t>
            </a:r>
          </a:p>
          <a:p>
            <a:endParaRPr lang="en-GB" sz="2400" dirty="0">
              <a:solidFill>
                <a:srgbClr val="09446A"/>
              </a:solidFill>
            </a:endParaRPr>
          </a:p>
        </p:txBody>
      </p:sp>
    </p:spTree>
    <p:extLst>
      <p:ext uri="{BB962C8B-B14F-4D97-AF65-F5344CB8AC3E}">
        <p14:creationId xmlns:p14="http://schemas.microsoft.com/office/powerpoint/2010/main" val="2533829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33856E-12A1-4E3F-B41D-B11311D10721}"/>
              </a:ext>
            </a:extLst>
          </p:cNvPr>
          <p:cNvSpPr>
            <a:spLocks noGrp="1"/>
          </p:cNvSpPr>
          <p:nvPr>
            <p:ph type="body" sz="quarter" idx="16"/>
          </p:nvPr>
        </p:nvSpPr>
        <p:spPr>
          <a:xfrm>
            <a:off x="701336" y="950867"/>
            <a:ext cx="5647111" cy="5558499"/>
          </a:xfrm>
        </p:spPr>
        <p:txBody>
          <a:bodyPr>
            <a:normAutofit fontScale="40000" lnSpcReduction="20000"/>
          </a:bodyPr>
          <a:lstStyle/>
          <a:p>
            <a:pPr algn="ctr"/>
            <a:endParaRPr lang="en-GB" sz="4400" dirty="0">
              <a:solidFill>
                <a:srgbClr val="7030A0"/>
              </a:solidFill>
            </a:endParaRPr>
          </a:p>
          <a:p>
            <a:pPr>
              <a:lnSpc>
                <a:spcPct val="120000"/>
              </a:lnSpc>
            </a:pPr>
            <a:r>
              <a:rPr lang="en-GB" sz="6000" dirty="0"/>
              <a:t>Strategic direction refers to the plans that need to be implemented for an organisation to progress towards its vision and fulfil its goals. It ensures leaders and managers can communicate the importance of volunteers work and their contribution to achieving organisational objectives.</a:t>
            </a:r>
          </a:p>
          <a:p>
            <a:pPr>
              <a:lnSpc>
                <a:spcPct val="120000"/>
              </a:lnSpc>
            </a:pPr>
            <a:r>
              <a:rPr lang="en-GB" sz="6000" dirty="0"/>
              <a:t>All too often, goal set­ting gets side lined within organisations &amp; those people involved are unaware of what exactly is expected of them. They have no idea what goals to accom­plish — or how to go about achiev­ing them. </a:t>
            </a:r>
          </a:p>
          <a:p>
            <a:endParaRPr lang="en-GB" sz="4000" dirty="0"/>
          </a:p>
          <a:p>
            <a:endParaRPr lang="en-GB" dirty="0"/>
          </a:p>
        </p:txBody>
      </p:sp>
      <p:pic>
        <p:nvPicPr>
          <p:cNvPr id="6" name="Picture Placeholder 5" descr="A picture containing text, computer, indoor, person&#10;&#10;Description automatically generated">
            <a:extLst>
              <a:ext uri="{FF2B5EF4-FFF2-40B4-BE49-F238E27FC236}">
                <a16:creationId xmlns:a16="http://schemas.microsoft.com/office/drawing/2014/main" id="{66CEFFA1-79D2-49C7-BB78-D3B147E99E57}"/>
              </a:ext>
            </a:extLst>
          </p:cNvPr>
          <p:cNvPicPr>
            <a:picLocks noGrp="1" noChangeAspect="1"/>
          </p:cNvPicPr>
          <p:nvPr>
            <p:ph type="pic" sz="quarter" idx="10"/>
          </p:nvPr>
        </p:nvPicPr>
        <p:blipFill>
          <a:blip r:embed="rId2"/>
          <a:srcRect l="6240" r="6240"/>
          <a:stretch>
            <a:fillRect/>
          </a:stretch>
        </p:blipFill>
        <p:spPr>
          <a:xfrm>
            <a:off x="7205378" y="1904207"/>
            <a:ext cx="4729169" cy="3606870"/>
          </a:xfrm>
        </p:spPr>
      </p:pic>
      <p:sp>
        <p:nvSpPr>
          <p:cNvPr id="7" name="TextBox 6">
            <a:extLst>
              <a:ext uri="{FF2B5EF4-FFF2-40B4-BE49-F238E27FC236}">
                <a16:creationId xmlns:a16="http://schemas.microsoft.com/office/drawing/2014/main" id="{3DF9CDE1-7F03-4DA1-A066-D308A653CFF9}"/>
              </a:ext>
            </a:extLst>
          </p:cNvPr>
          <p:cNvSpPr txBox="1"/>
          <p:nvPr/>
        </p:nvSpPr>
        <p:spPr>
          <a:xfrm>
            <a:off x="701336" y="384819"/>
            <a:ext cx="6818050" cy="923330"/>
          </a:xfrm>
          <a:prstGeom prst="rect">
            <a:avLst/>
          </a:prstGeom>
          <a:noFill/>
        </p:spPr>
        <p:txBody>
          <a:bodyPr wrap="square" rtlCol="0">
            <a:spAutoFit/>
          </a:bodyPr>
          <a:lstStyle/>
          <a:p>
            <a:r>
              <a:rPr lang="en-GB" sz="3600" b="1" dirty="0">
                <a:solidFill>
                  <a:srgbClr val="93C23D"/>
                </a:solidFill>
              </a:rPr>
              <a:t>Direction…should be strategic!</a:t>
            </a:r>
            <a:endParaRPr lang="en-US" sz="3600" b="1" dirty="0"/>
          </a:p>
          <a:p>
            <a:endParaRPr lang="en-GB" dirty="0"/>
          </a:p>
        </p:txBody>
      </p:sp>
    </p:spTree>
    <p:extLst>
      <p:ext uri="{BB962C8B-B14F-4D97-AF65-F5344CB8AC3E}">
        <p14:creationId xmlns:p14="http://schemas.microsoft.com/office/powerpoint/2010/main" val="6841187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C5F9E0-3198-4ACE-A288-40470B4F9D44}"/>
              </a:ext>
            </a:extLst>
          </p:cNvPr>
          <p:cNvSpPr>
            <a:spLocks noGrp="1"/>
          </p:cNvSpPr>
          <p:nvPr>
            <p:ph type="body" sz="quarter" idx="13"/>
          </p:nvPr>
        </p:nvSpPr>
        <p:spPr>
          <a:xfrm>
            <a:off x="3434634" y="743694"/>
            <a:ext cx="5322732" cy="855216"/>
          </a:xfrm>
        </p:spPr>
        <p:txBody>
          <a:bodyPr>
            <a:normAutofit/>
          </a:bodyPr>
          <a:lstStyle/>
          <a:p>
            <a:pPr algn="ctr"/>
            <a:r>
              <a:rPr lang="en-GB" dirty="0"/>
              <a:t>Tips to Self Empowerment</a:t>
            </a:r>
          </a:p>
        </p:txBody>
      </p:sp>
      <p:graphicFrame>
        <p:nvGraphicFramePr>
          <p:cNvPr id="4" name="Diagram 3">
            <a:extLst>
              <a:ext uri="{FF2B5EF4-FFF2-40B4-BE49-F238E27FC236}">
                <a16:creationId xmlns:a16="http://schemas.microsoft.com/office/drawing/2014/main" id="{B5CA48C5-07AD-4857-BC90-188CDA891D4F}"/>
              </a:ext>
            </a:extLst>
          </p:cNvPr>
          <p:cNvGraphicFramePr/>
          <p:nvPr>
            <p:extLst>
              <p:ext uri="{D42A27DB-BD31-4B8C-83A1-F6EECF244321}">
                <p14:modId xmlns:p14="http://schemas.microsoft.com/office/powerpoint/2010/main" val="3975702781"/>
              </p:ext>
            </p:extLst>
          </p:nvPr>
        </p:nvGraphicFramePr>
        <p:xfrm>
          <a:off x="371058" y="2175029"/>
          <a:ext cx="11232057" cy="4480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FA7ED41-4781-4A1D-BF4C-2B30B36A04FF}"/>
              </a:ext>
            </a:extLst>
          </p:cNvPr>
          <p:cNvSpPr txBox="1"/>
          <p:nvPr/>
        </p:nvSpPr>
        <p:spPr>
          <a:xfrm>
            <a:off x="75414" y="6627168"/>
            <a:ext cx="4034673" cy="230832"/>
          </a:xfrm>
          <a:prstGeom prst="rect">
            <a:avLst/>
          </a:prstGeom>
          <a:noFill/>
        </p:spPr>
        <p:txBody>
          <a:bodyPr wrap="square" rtlCol="0">
            <a:spAutoFit/>
          </a:bodyPr>
          <a:lstStyle/>
          <a:p>
            <a:r>
              <a:rPr lang="en-GB" sz="900" dirty="0">
                <a:solidFill>
                  <a:srgbClr val="93C23D"/>
                </a:solidFill>
              </a:rPr>
              <a:t>Source -</a:t>
            </a:r>
            <a:r>
              <a:rPr lang="en-GB" sz="900" dirty="0"/>
              <a:t> </a:t>
            </a:r>
            <a:r>
              <a:rPr lang="en-GB" sz="900" dirty="0">
                <a:hlinkClick r:id="rId8"/>
              </a:rPr>
              <a:t>https://online.maryville.edu/blog/self-empowerment/</a:t>
            </a:r>
            <a:r>
              <a:rPr lang="en-GB" sz="900" dirty="0"/>
              <a:t> </a:t>
            </a:r>
          </a:p>
        </p:txBody>
      </p:sp>
    </p:spTree>
    <p:extLst>
      <p:ext uri="{BB962C8B-B14F-4D97-AF65-F5344CB8AC3E}">
        <p14:creationId xmlns:p14="http://schemas.microsoft.com/office/powerpoint/2010/main" val="41186211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91725D-DD9F-424B-8B52-5F2FF46292DA}"/>
              </a:ext>
            </a:extLst>
          </p:cNvPr>
          <p:cNvSpPr>
            <a:spLocks noGrp="1"/>
          </p:cNvSpPr>
          <p:nvPr>
            <p:ph type="body" sz="quarter" idx="13"/>
          </p:nvPr>
        </p:nvSpPr>
        <p:spPr/>
        <p:txBody>
          <a:bodyPr/>
          <a:lstStyle/>
          <a:p>
            <a:r>
              <a:rPr lang="en-US" dirty="0"/>
              <a:t>Develop a Positive Attitude</a:t>
            </a:r>
          </a:p>
          <a:p>
            <a:endParaRPr lang="en-US" dirty="0"/>
          </a:p>
        </p:txBody>
      </p:sp>
      <p:sp>
        <p:nvSpPr>
          <p:cNvPr id="3" name="Text Placeholder 2">
            <a:extLst>
              <a:ext uri="{FF2B5EF4-FFF2-40B4-BE49-F238E27FC236}">
                <a16:creationId xmlns:a16="http://schemas.microsoft.com/office/drawing/2014/main" id="{980C0D4E-B135-F2EA-3FEE-EF141B377B94}"/>
              </a:ext>
            </a:extLst>
          </p:cNvPr>
          <p:cNvSpPr>
            <a:spLocks noGrp="1"/>
          </p:cNvSpPr>
          <p:nvPr>
            <p:ph type="body" sz="quarter" idx="14"/>
          </p:nvPr>
        </p:nvSpPr>
        <p:spPr/>
        <p:txBody>
          <a:bodyPr/>
          <a:lstStyle/>
          <a:p>
            <a:r>
              <a:rPr lang="en-GB" sz="2800" dirty="0">
                <a:solidFill>
                  <a:srgbClr val="09446A"/>
                </a:solidFill>
              </a:rPr>
              <a:t>People who believe they control their own destiny — rather than giving in to external concepts such as fate, luck, or circumstance — are more likely to take charge of their future. Cultivate a positive attitude and outlook by evaluating your strengths and weaknesses, pursuing your passions, and trusting in your ability.</a:t>
            </a:r>
          </a:p>
          <a:p>
            <a:endParaRPr lang="en-US" sz="2800" dirty="0">
              <a:solidFill>
                <a:srgbClr val="09446A"/>
              </a:solidFill>
            </a:endParaRPr>
          </a:p>
        </p:txBody>
      </p:sp>
    </p:spTree>
    <p:extLst>
      <p:ext uri="{BB962C8B-B14F-4D97-AF65-F5344CB8AC3E}">
        <p14:creationId xmlns:p14="http://schemas.microsoft.com/office/powerpoint/2010/main" val="1070059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91725D-DD9F-424B-8B52-5F2FF46292DA}"/>
              </a:ext>
            </a:extLst>
          </p:cNvPr>
          <p:cNvSpPr>
            <a:spLocks noGrp="1"/>
          </p:cNvSpPr>
          <p:nvPr>
            <p:ph type="body" sz="quarter" idx="13"/>
          </p:nvPr>
        </p:nvSpPr>
        <p:spPr/>
        <p:txBody>
          <a:bodyPr/>
          <a:lstStyle/>
          <a:p>
            <a:r>
              <a:rPr lang="en-US" dirty="0"/>
              <a:t>Set Reasonable Goals</a:t>
            </a:r>
          </a:p>
        </p:txBody>
      </p:sp>
      <p:sp>
        <p:nvSpPr>
          <p:cNvPr id="3" name="Text Placeholder 2">
            <a:extLst>
              <a:ext uri="{FF2B5EF4-FFF2-40B4-BE49-F238E27FC236}">
                <a16:creationId xmlns:a16="http://schemas.microsoft.com/office/drawing/2014/main" id="{980C0D4E-B135-F2EA-3FEE-EF141B377B94}"/>
              </a:ext>
            </a:extLst>
          </p:cNvPr>
          <p:cNvSpPr>
            <a:spLocks noGrp="1"/>
          </p:cNvSpPr>
          <p:nvPr>
            <p:ph type="body" sz="quarter" idx="14"/>
          </p:nvPr>
        </p:nvSpPr>
        <p:spPr/>
        <p:txBody>
          <a:bodyPr/>
          <a:lstStyle/>
          <a:p>
            <a:r>
              <a:rPr lang="en-US" sz="2800" dirty="0">
                <a:solidFill>
                  <a:srgbClr val="09446A"/>
                </a:solidFill>
              </a:rPr>
              <a:t>Measurable, achievable goals are an important component of self-empowerment, and understanding how to set them can help you feel good about your achievements. If you want to run a marathon, start with smaller, increasing distances rather than trying to run 26.2 miles on day one.</a:t>
            </a:r>
          </a:p>
        </p:txBody>
      </p:sp>
    </p:spTree>
    <p:extLst>
      <p:ext uri="{BB962C8B-B14F-4D97-AF65-F5344CB8AC3E}">
        <p14:creationId xmlns:p14="http://schemas.microsoft.com/office/powerpoint/2010/main" val="38928362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91725D-DD9F-424B-8B52-5F2FF46292DA}"/>
              </a:ext>
            </a:extLst>
          </p:cNvPr>
          <p:cNvSpPr>
            <a:spLocks noGrp="1"/>
          </p:cNvSpPr>
          <p:nvPr>
            <p:ph type="body" sz="quarter" idx="13"/>
          </p:nvPr>
        </p:nvSpPr>
        <p:spPr/>
        <p:txBody>
          <a:bodyPr/>
          <a:lstStyle/>
          <a:p>
            <a:r>
              <a:rPr lang="en-US" dirty="0"/>
              <a:t>Surround Yourself with Positive People</a:t>
            </a:r>
          </a:p>
        </p:txBody>
      </p:sp>
      <p:sp>
        <p:nvSpPr>
          <p:cNvPr id="3" name="Text Placeholder 2">
            <a:extLst>
              <a:ext uri="{FF2B5EF4-FFF2-40B4-BE49-F238E27FC236}">
                <a16:creationId xmlns:a16="http://schemas.microsoft.com/office/drawing/2014/main" id="{980C0D4E-B135-F2EA-3FEE-EF141B377B94}"/>
              </a:ext>
            </a:extLst>
          </p:cNvPr>
          <p:cNvSpPr>
            <a:spLocks noGrp="1"/>
          </p:cNvSpPr>
          <p:nvPr>
            <p:ph type="body" sz="quarter" idx="14"/>
          </p:nvPr>
        </p:nvSpPr>
        <p:spPr/>
        <p:txBody>
          <a:bodyPr/>
          <a:lstStyle/>
          <a:p>
            <a:r>
              <a:rPr lang="en-US" sz="2800" dirty="0">
                <a:solidFill>
                  <a:srgbClr val="09446A"/>
                </a:solidFill>
              </a:rPr>
              <a:t>Laughter is contagious — and so are pessimism and negativity. Surrounding yourself with like-minded, motivated people can help you feel empowered to achieve your goals. If your self-esteem takes a blow, schedule time with positive friends, peers, and family members. Experiencing their positivity can improve your mental well-being, minimize your negativity, and empower you to follow your dreams.</a:t>
            </a:r>
          </a:p>
        </p:txBody>
      </p:sp>
    </p:spTree>
    <p:extLst>
      <p:ext uri="{BB962C8B-B14F-4D97-AF65-F5344CB8AC3E}">
        <p14:creationId xmlns:p14="http://schemas.microsoft.com/office/powerpoint/2010/main" val="20820485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91725D-DD9F-424B-8B52-5F2FF46292DA}"/>
              </a:ext>
            </a:extLst>
          </p:cNvPr>
          <p:cNvSpPr>
            <a:spLocks noGrp="1"/>
          </p:cNvSpPr>
          <p:nvPr>
            <p:ph type="body" sz="quarter" idx="13"/>
          </p:nvPr>
        </p:nvSpPr>
        <p:spPr/>
        <p:txBody>
          <a:bodyPr/>
          <a:lstStyle/>
          <a:p>
            <a:r>
              <a:rPr lang="en-US" dirty="0"/>
              <a:t>Practice Self-Care</a:t>
            </a:r>
          </a:p>
        </p:txBody>
      </p:sp>
      <p:sp>
        <p:nvSpPr>
          <p:cNvPr id="3" name="Text Placeholder 2">
            <a:extLst>
              <a:ext uri="{FF2B5EF4-FFF2-40B4-BE49-F238E27FC236}">
                <a16:creationId xmlns:a16="http://schemas.microsoft.com/office/drawing/2014/main" id="{980C0D4E-B135-F2EA-3FEE-EF141B377B94}"/>
              </a:ext>
            </a:extLst>
          </p:cNvPr>
          <p:cNvSpPr>
            <a:spLocks noGrp="1"/>
          </p:cNvSpPr>
          <p:nvPr>
            <p:ph type="body" sz="quarter" idx="14"/>
          </p:nvPr>
        </p:nvSpPr>
        <p:spPr/>
        <p:txBody>
          <a:bodyPr/>
          <a:lstStyle/>
          <a:p>
            <a:r>
              <a:rPr lang="en-US" sz="2800" dirty="0">
                <a:solidFill>
                  <a:srgbClr val="09446A"/>
                </a:solidFill>
              </a:rPr>
              <a:t>Self-care includes any activity that you do for yourself to feel happy and healthy. It can include everything from eating right and exercising to treating yourself to a spa treatment. Scheduling time to relax and rejuvenate will make you more productive. Additionally, being kind to yourself can help you be confident in your ability to address and overcome hardship.</a:t>
            </a:r>
          </a:p>
        </p:txBody>
      </p:sp>
    </p:spTree>
    <p:extLst>
      <p:ext uri="{BB962C8B-B14F-4D97-AF65-F5344CB8AC3E}">
        <p14:creationId xmlns:p14="http://schemas.microsoft.com/office/powerpoint/2010/main" val="21876632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91725D-DD9F-424B-8B52-5F2FF46292DA}"/>
              </a:ext>
            </a:extLst>
          </p:cNvPr>
          <p:cNvSpPr>
            <a:spLocks noGrp="1"/>
          </p:cNvSpPr>
          <p:nvPr>
            <p:ph type="body" sz="quarter" idx="13"/>
          </p:nvPr>
        </p:nvSpPr>
        <p:spPr/>
        <p:txBody>
          <a:bodyPr/>
          <a:lstStyle/>
          <a:p>
            <a:r>
              <a:rPr lang="en-US" dirty="0"/>
              <a:t>Use Positive Self-Talk</a:t>
            </a:r>
          </a:p>
        </p:txBody>
      </p:sp>
      <p:sp>
        <p:nvSpPr>
          <p:cNvPr id="3" name="Text Placeholder 2">
            <a:extLst>
              <a:ext uri="{FF2B5EF4-FFF2-40B4-BE49-F238E27FC236}">
                <a16:creationId xmlns:a16="http://schemas.microsoft.com/office/drawing/2014/main" id="{980C0D4E-B135-F2EA-3FEE-EF141B377B94}"/>
              </a:ext>
            </a:extLst>
          </p:cNvPr>
          <p:cNvSpPr>
            <a:spLocks noGrp="1"/>
          </p:cNvSpPr>
          <p:nvPr>
            <p:ph type="body" sz="quarter" idx="14"/>
          </p:nvPr>
        </p:nvSpPr>
        <p:spPr/>
        <p:txBody>
          <a:bodyPr/>
          <a:lstStyle/>
          <a:p>
            <a:r>
              <a:rPr lang="en-US" sz="2800" dirty="0">
                <a:solidFill>
                  <a:srgbClr val="09446A"/>
                </a:solidFill>
              </a:rPr>
              <a:t>To live a self-empowered life, focus on what you can do as opposed to what you can’t. For example, if you want to apply for a promotion that requires fluency in Spanish, instead of saying “I don’t speak Spanish,” try “I don’t speak Spanish yet. I can learn.” Practicing self-affirmations and displaying confidence in your ability to achieve your goals can help you take steps to achieve them.</a:t>
            </a:r>
          </a:p>
        </p:txBody>
      </p:sp>
    </p:spTree>
    <p:extLst>
      <p:ext uri="{BB962C8B-B14F-4D97-AF65-F5344CB8AC3E}">
        <p14:creationId xmlns:p14="http://schemas.microsoft.com/office/powerpoint/2010/main" val="5805711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91725D-DD9F-424B-8B52-5F2FF46292DA}"/>
              </a:ext>
            </a:extLst>
          </p:cNvPr>
          <p:cNvSpPr>
            <a:spLocks noGrp="1"/>
          </p:cNvSpPr>
          <p:nvPr>
            <p:ph type="body" sz="quarter" idx="13"/>
          </p:nvPr>
        </p:nvSpPr>
        <p:spPr/>
        <p:txBody>
          <a:bodyPr/>
          <a:lstStyle/>
          <a:p>
            <a:r>
              <a:rPr lang="en-US" dirty="0"/>
              <a:t>Be Assertive</a:t>
            </a:r>
          </a:p>
        </p:txBody>
      </p:sp>
      <p:sp>
        <p:nvSpPr>
          <p:cNvPr id="3" name="Text Placeholder 2">
            <a:extLst>
              <a:ext uri="{FF2B5EF4-FFF2-40B4-BE49-F238E27FC236}">
                <a16:creationId xmlns:a16="http://schemas.microsoft.com/office/drawing/2014/main" id="{980C0D4E-B135-F2EA-3FEE-EF141B377B94}"/>
              </a:ext>
            </a:extLst>
          </p:cNvPr>
          <p:cNvSpPr>
            <a:spLocks noGrp="1"/>
          </p:cNvSpPr>
          <p:nvPr>
            <p:ph type="body" sz="quarter" idx="14"/>
          </p:nvPr>
        </p:nvSpPr>
        <p:spPr/>
        <p:txBody>
          <a:bodyPr/>
          <a:lstStyle/>
          <a:p>
            <a:r>
              <a:rPr lang="en-US" sz="2800" dirty="0">
                <a:solidFill>
                  <a:srgbClr val="09446A"/>
                </a:solidFill>
              </a:rPr>
              <a:t>People who strive toward personal empowerment must be comfortable expressing their thoughts, ideas, and needs. If you’re invited to a party but have an important presentation the following day, let the host know you’ll be leaving early to prepare. Or if you and a co-worker are collaborating on a project, but you’re doing most of the work, don’t feel guilty about addressing the situation head-on and asking them to do their share.</a:t>
            </a:r>
          </a:p>
        </p:txBody>
      </p:sp>
    </p:spTree>
    <p:extLst>
      <p:ext uri="{BB962C8B-B14F-4D97-AF65-F5344CB8AC3E}">
        <p14:creationId xmlns:p14="http://schemas.microsoft.com/office/powerpoint/2010/main" val="38981223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91725D-DD9F-424B-8B52-5F2FF46292DA}"/>
              </a:ext>
            </a:extLst>
          </p:cNvPr>
          <p:cNvSpPr>
            <a:spLocks noGrp="1"/>
          </p:cNvSpPr>
          <p:nvPr>
            <p:ph type="body" sz="quarter" idx="13"/>
          </p:nvPr>
        </p:nvSpPr>
        <p:spPr/>
        <p:txBody>
          <a:bodyPr/>
          <a:lstStyle/>
          <a:p>
            <a:r>
              <a:rPr lang="en-US" dirty="0"/>
              <a:t>Create an Action List</a:t>
            </a:r>
          </a:p>
        </p:txBody>
      </p:sp>
      <p:sp>
        <p:nvSpPr>
          <p:cNvPr id="3" name="Text Placeholder 2">
            <a:extLst>
              <a:ext uri="{FF2B5EF4-FFF2-40B4-BE49-F238E27FC236}">
                <a16:creationId xmlns:a16="http://schemas.microsoft.com/office/drawing/2014/main" id="{980C0D4E-B135-F2EA-3FEE-EF141B377B94}"/>
              </a:ext>
            </a:extLst>
          </p:cNvPr>
          <p:cNvSpPr>
            <a:spLocks noGrp="1"/>
          </p:cNvSpPr>
          <p:nvPr>
            <p:ph type="body" sz="quarter" idx="14"/>
          </p:nvPr>
        </p:nvSpPr>
        <p:spPr/>
        <p:txBody>
          <a:bodyPr/>
          <a:lstStyle/>
          <a:p>
            <a:r>
              <a:rPr lang="en-US" sz="2800" dirty="0">
                <a:solidFill>
                  <a:srgbClr val="09446A"/>
                </a:solidFill>
              </a:rPr>
              <a:t>Empowered people take action, exhibit a growth mindset, and are comfortable learning and developing their abilities. They also understand that success does not come overnight but is a culmination of decisions and actions. If your goal is to finish your college degree within four years, list the actions you’ll need to take to achieve that goal, such as researching financial aid options, enrolling in an online program, and establishing a study schedule.</a:t>
            </a:r>
          </a:p>
        </p:txBody>
      </p:sp>
    </p:spTree>
    <p:extLst>
      <p:ext uri="{BB962C8B-B14F-4D97-AF65-F5344CB8AC3E}">
        <p14:creationId xmlns:p14="http://schemas.microsoft.com/office/powerpoint/2010/main" val="4274102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8D98DCD-35EB-0F48-8590-A68F8A13BBFB}"/>
              </a:ext>
            </a:extLst>
          </p:cNvPr>
          <p:cNvSpPr>
            <a:spLocks noGrp="1"/>
          </p:cNvSpPr>
          <p:nvPr>
            <p:ph type="body" sz="quarter" idx="20"/>
          </p:nvPr>
        </p:nvSpPr>
        <p:spPr>
          <a:xfrm>
            <a:off x="7515225" y="763608"/>
            <a:ext cx="3886200" cy="3514724"/>
          </a:xfrm>
        </p:spPr>
        <p:txBody>
          <a:bodyPr>
            <a:normAutofit/>
          </a:bodyPr>
          <a:lstStyle/>
          <a:p>
            <a:pPr algn="ctr"/>
            <a:r>
              <a:rPr lang="hr-BA" sz="4000" b="1" dirty="0">
                <a:solidFill>
                  <a:srgbClr val="93C23D"/>
                </a:solidFill>
              </a:rPr>
              <a:t>NEXT: </a:t>
            </a:r>
          </a:p>
          <a:p>
            <a:pPr algn="ctr"/>
            <a:r>
              <a:rPr lang="hr-BA" sz="4000" b="1" dirty="0"/>
              <a:t>Module </a:t>
            </a:r>
            <a:r>
              <a:rPr lang="en-GB" sz="4000" b="1" dirty="0"/>
              <a:t>6</a:t>
            </a:r>
            <a:r>
              <a:rPr lang="hr-BA" sz="4000" b="1" dirty="0"/>
              <a:t> </a:t>
            </a:r>
            <a:r>
              <a:rPr lang="en-GB" sz="4000" dirty="0"/>
              <a:t>Empowering &amp; Nurturing Female leaders of the future.</a:t>
            </a:r>
            <a:endParaRPr lang="en-US" sz="3600" dirty="0"/>
          </a:p>
        </p:txBody>
      </p:sp>
      <p:sp>
        <p:nvSpPr>
          <p:cNvPr id="11" name="Text Placeholder 10">
            <a:extLst>
              <a:ext uri="{FF2B5EF4-FFF2-40B4-BE49-F238E27FC236}">
                <a16:creationId xmlns:a16="http://schemas.microsoft.com/office/drawing/2014/main" id="{600990AF-2005-7B4A-AA6C-DDE6E2F6DCC2}"/>
              </a:ext>
            </a:extLst>
          </p:cNvPr>
          <p:cNvSpPr>
            <a:spLocks noGrp="1"/>
          </p:cNvSpPr>
          <p:nvPr>
            <p:ph type="body" sz="quarter" idx="27"/>
          </p:nvPr>
        </p:nvSpPr>
        <p:spPr>
          <a:xfrm>
            <a:off x="580368" y="5759198"/>
            <a:ext cx="4570494" cy="954106"/>
          </a:xfrm>
        </p:spPr>
        <p:txBody>
          <a:bodyPr>
            <a:normAutofit/>
          </a:bodyPr>
          <a:lstStyle/>
          <a:p>
            <a:r>
              <a:rPr lang="en-US" dirty="0">
                <a:solidFill>
                  <a:srgbClr val="853693"/>
                </a:solidFill>
                <a:hlinkClick r:id="rId2">
                  <a:extLst>
                    <a:ext uri="{A12FA001-AC4F-418D-AE19-62706E023703}">
                      <ahyp:hlinkClr xmlns:ahyp="http://schemas.microsoft.com/office/drawing/2018/hyperlinkcolor" val="tx"/>
                    </a:ext>
                  </a:extLst>
                </a:hlinkClick>
              </a:rPr>
              <a:t>www.</a:t>
            </a:r>
            <a:r>
              <a:rPr lang="en-US" sz="3600" b="1" dirty="0">
                <a:solidFill>
                  <a:srgbClr val="853693"/>
                </a:solidFill>
                <a:hlinkClick r:id="rId2">
                  <a:extLst>
                    <a:ext uri="{A12FA001-AC4F-418D-AE19-62706E023703}">
                      <ahyp:hlinkClr xmlns:ahyp="http://schemas.microsoft.com/office/drawing/2018/hyperlinkcolor" val="tx"/>
                    </a:ext>
                  </a:extLst>
                </a:hlinkClick>
              </a:rPr>
              <a:t>shineproject</a:t>
            </a:r>
            <a:r>
              <a:rPr lang="en-US" dirty="0">
                <a:solidFill>
                  <a:srgbClr val="853693"/>
                </a:solidFill>
                <a:hlinkClick r:id="rId2">
                  <a:extLst>
                    <a:ext uri="{A12FA001-AC4F-418D-AE19-62706E023703}">
                      <ahyp:hlinkClr xmlns:ahyp="http://schemas.microsoft.com/office/drawing/2018/hyperlinkcolor" val="tx"/>
                    </a:ext>
                  </a:extLst>
                </a:hlinkClick>
              </a:rPr>
              <a:t>.eu</a:t>
            </a:r>
            <a:r>
              <a:rPr lang="hr-BA" dirty="0">
                <a:solidFill>
                  <a:srgbClr val="853693"/>
                </a:solidFill>
              </a:rPr>
              <a:t> </a:t>
            </a:r>
            <a:endParaRPr lang="en-US" dirty="0">
              <a:solidFill>
                <a:srgbClr val="853693"/>
              </a:solidFill>
            </a:endParaRPr>
          </a:p>
        </p:txBody>
      </p:sp>
      <p:sp>
        <p:nvSpPr>
          <p:cNvPr id="2" name="TextBox 1">
            <a:extLst>
              <a:ext uri="{FF2B5EF4-FFF2-40B4-BE49-F238E27FC236}">
                <a16:creationId xmlns:a16="http://schemas.microsoft.com/office/drawing/2014/main" id="{18358CB9-EFD1-4A8C-8F1F-25895B8882B1}"/>
              </a:ext>
            </a:extLst>
          </p:cNvPr>
          <p:cNvSpPr txBox="1"/>
          <p:nvPr/>
        </p:nvSpPr>
        <p:spPr>
          <a:xfrm>
            <a:off x="580368" y="2815755"/>
            <a:ext cx="5883932" cy="2492990"/>
          </a:xfrm>
          <a:prstGeom prst="rect">
            <a:avLst/>
          </a:prstGeom>
          <a:noFill/>
        </p:spPr>
        <p:txBody>
          <a:bodyPr wrap="square" rtlCol="0">
            <a:spAutoFit/>
          </a:bodyPr>
          <a:lstStyle/>
          <a:p>
            <a:r>
              <a:rPr lang="hr-BA" sz="2600" b="1" dirty="0">
                <a:solidFill>
                  <a:srgbClr val="09446A"/>
                </a:solidFill>
              </a:rPr>
              <a:t>THANK YOU </a:t>
            </a:r>
            <a:r>
              <a:rPr lang="hr-BA" sz="2600" dirty="0">
                <a:solidFill>
                  <a:srgbClr val="09446A"/>
                </a:solidFill>
              </a:rPr>
              <a:t>for finishing Module </a:t>
            </a:r>
            <a:r>
              <a:rPr lang="en-GB" sz="2600" dirty="0">
                <a:solidFill>
                  <a:srgbClr val="09446A"/>
                </a:solidFill>
              </a:rPr>
              <a:t>5</a:t>
            </a:r>
            <a:r>
              <a:rPr lang="hr-BA" sz="2600" dirty="0">
                <a:solidFill>
                  <a:srgbClr val="09446A"/>
                </a:solidFill>
              </a:rPr>
              <a:t> of the Shine Open Education Resources. </a:t>
            </a:r>
          </a:p>
          <a:p>
            <a:endParaRPr lang="hr-BA" sz="2600" dirty="0">
              <a:solidFill>
                <a:srgbClr val="09446A"/>
              </a:solidFill>
            </a:endParaRPr>
          </a:p>
          <a:p>
            <a:r>
              <a:rPr lang="hr-BA" sz="2600" dirty="0">
                <a:solidFill>
                  <a:srgbClr val="09446A"/>
                </a:solidFill>
              </a:rPr>
              <a:t>We are confident you are on your path to securing a visible role in the </a:t>
            </a:r>
            <a:r>
              <a:rPr lang="en-IE" sz="2600" dirty="0">
                <a:solidFill>
                  <a:srgbClr val="09446A"/>
                </a:solidFill>
              </a:rPr>
              <a:t>third </a:t>
            </a:r>
            <a:r>
              <a:rPr lang="hr-BA" sz="2600" dirty="0">
                <a:solidFill>
                  <a:srgbClr val="09446A"/>
                </a:solidFill>
              </a:rPr>
              <a:t>sector leadership.</a:t>
            </a:r>
            <a:r>
              <a:rPr lang="en-IE" sz="2600" dirty="0">
                <a:solidFill>
                  <a:srgbClr val="09446A"/>
                </a:solidFill>
              </a:rPr>
              <a:t> </a:t>
            </a:r>
            <a:r>
              <a:rPr lang="hr-BA" sz="2600" b="1" dirty="0">
                <a:solidFill>
                  <a:srgbClr val="93C23D"/>
                </a:solidFill>
              </a:rPr>
              <a:t>CONGRATULATIONS! </a:t>
            </a:r>
            <a:endParaRPr lang="en-US" sz="2600" b="1" dirty="0">
              <a:solidFill>
                <a:srgbClr val="93C23D"/>
              </a:solidFill>
            </a:endParaRPr>
          </a:p>
        </p:txBody>
      </p:sp>
    </p:spTree>
    <p:extLst>
      <p:ext uri="{BB962C8B-B14F-4D97-AF65-F5344CB8AC3E}">
        <p14:creationId xmlns:p14="http://schemas.microsoft.com/office/powerpoint/2010/main" val="4169825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AA60B69-5718-4DA1-9954-AA68571BE085}"/>
              </a:ext>
            </a:extLst>
          </p:cNvPr>
          <p:cNvSpPr>
            <a:spLocks noGrp="1"/>
          </p:cNvSpPr>
          <p:nvPr>
            <p:ph type="body" sz="quarter" idx="13"/>
          </p:nvPr>
        </p:nvSpPr>
        <p:spPr/>
        <p:txBody>
          <a:bodyPr/>
          <a:lstStyle/>
          <a:p>
            <a:r>
              <a:rPr lang="en-GB" b="1" dirty="0">
                <a:solidFill>
                  <a:srgbClr val="93C23D"/>
                </a:solidFill>
              </a:rPr>
              <a:t>Setting objectives…be SMART!</a:t>
            </a:r>
          </a:p>
        </p:txBody>
      </p:sp>
      <p:sp>
        <p:nvSpPr>
          <p:cNvPr id="2" name="Text Placeholder 1">
            <a:extLst>
              <a:ext uri="{FF2B5EF4-FFF2-40B4-BE49-F238E27FC236}">
                <a16:creationId xmlns:a16="http://schemas.microsoft.com/office/drawing/2014/main" id="{441CA3B6-3F41-43DA-8686-F17B7C0E1E17}"/>
              </a:ext>
            </a:extLst>
          </p:cNvPr>
          <p:cNvSpPr>
            <a:spLocks noGrp="1"/>
          </p:cNvSpPr>
          <p:nvPr>
            <p:ph type="body" sz="quarter" idx="14"/>
          </p:nvPr>
        </p:nvSpPr>
        <p:spPr>
          <a:xfrm>
            <a:off x="708651" y="2501900"/>
            <a:ext cx="3863350" cy="3412165"/>
          </a:xfrm>
        </p:spPr>
        <p:txBody>
          <a:bodyPr>
            <a:noAutofit/>
          </a:bodyPr>
          <a:lstStyle/>
          <a:p>
            <a:pPr marL="0" indent="0" algn="ctr">
              <a:lnSpc>
                <a:spcPct val="100000"/>
              </a:lnSpc>
            </a:pPr>
            <a:endParaRPr lang="en-GB" sz="2200" dirty="0">
              <a:solidFill>
                <a:srgbClr val="7030A0"/>
              </a:solidFill>
            </a:endParaRPr>
          </a:p>
          <a:p>
            <a:pPr marL="0" indent="0">
              <a:lnSpc>
                <a:spcPct val="100000"/>
              </a:lnSpc>
            </a:pPr>
            <a:r>
              <a:rPr lang="en-GB" dirty="0">
                <a:solidFill>
                  <a:srgbClr val="09446A"/>
                </a:solidFill>
              </a:rPr>
              <a:t>SMART objec­tives (or SMART goals) are a form of objec­tive set­ting which allows leaders and volunteers to cre­ate, track and accom­plish, short-and-long-term goals.</a:t>
            </a:r>
          </a:p>
        </p:txBody>
      </p:sp>
      <p:pic>
        <p:nvPicPr>
          <p:cNvPr id="1026" name="Picture 2" descr="Wood letter of SMART objectives definition with hand writing definition for smart goal setting concept">
            <a:extLst>
              <a:ext uri="{FF2B5EF4-FFF2-40B4-BE49-F238E27FC236}">
                <a16:creationId xmlns:a16="http://schemas.microsoft.com/office/drawing/2014/main" id="{1E8C5DA1-5520-4024-AF08-95A2F86CF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6610" y="2501900"/>
            <a:ext cx="5532823" cy="377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507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50409F-D988-41BC-A909-246B0A58E1DF}"/>
              </a:ext>
            </a:extLst>
          </p:cNvPr>
          <p:cNvSpPr>
            <a:spLocks noGrp="1"/>
          </p:cNvSpPr>
          <p:nvPr>
            <p:ph type="body" sz="quarter" idx="13"/>
          </p:nvPr>
        </p:nvSpPr>
        <p:spPr>
          <a:xfrm>
            <a:off x="499090" y="551403"/>
            <a:ext cx="7419919" cy="930088"/>
          </a:xfrm>
        </p:spPr>
        <p:txBody>
          <a:bodyPr>
            <a:noAutofit/>
          </a:bodyPr>
          <a:lstStyle/>
          <a:p>
            <a:r>
              <a:rPr lang="en-GB" b="1" dirty="0">
                <a:solidFill>
                  <a:srgbClr val="93C23D"/>
                </a:solidFill>
              </a:rPr>
              <a:t>What does SMART mean for you?</a:t>
            </a:r>
          </a:p>
        </p:txBody>
      </p:sp>
      <p:sp>
        <p:nvSpPr>
          <p:cNvPr id="2" name="Text Placeholder 1">
            <a:extLst>
              <a:ext uri="{FF2B5EF4-FFF2-40B4-BE49-F238E27FC236}">
                <a16:creationId xmlns:a16="http://schemas.microsoft.com/office/drawing/2014/main" id="{441CA3B6-3F41-43DA-8686-F17B7C0E1E17}"/>
              </a:ext>
            </a:extLst>
          </p:cNvPr>
          <p:cNvSpPr>
            <a:spLocks noGrp="1"/>
          </p:cNvSpPr>
          <p:nvPr>
            <p:ph type="body" sz="quarter" idx="14"/>
          </p:nvPr>
        </p:nvSpPr>
        <p:spPr>
          <a:xfrm>
            <a:off x="418194" y="2173619"/>
            <a:ext cx="11143038" cy="4465468"/>
          </a:xfrm>
        </p:spPr>
        <p:txBody>
          <a:bodyPr>
            <a:noAutofit/>
          </a:bodyPr>
          <a:lstStyle/>
          <a:p>
            <a:pPr marL="342900" indent="-342900">
              <a:lnSpc>
                <a:spcPct val="100000"/>
              </a:lnSpc>
              <a:buClr>
                <a:srgbClr val="93C23D"/>
              </a:buClr>
              <a:buFont typeface="Arial" panose="020B0604020202020204" pitchFamily="34" charset="0"/>
              <a:buChar char="•"/>
            </a:pPr>
            <a:r>
              <a:rPr lang="en-GB" sz="2200" b="1" dirty="0">
                <a:solidFill>
                  <a:srgbClr val="7030A0"/>
                </a:solidFill>
              </a:rPr>
              <a:t>Specific</a:t>
            </a:r>
            <a:r>
              <a:rPr lang="en-GB" sz="2200" dirty="0">
                <a:solidFill>
                  <a:srgbClr val="7030A0"/>
                </a:solidFill>
              </a:rPr>
              <a:t> – outline in a clear statement precisely what is required.</a:t>
            </a:r>
          </a:p>
          <a:p>
            <a:pPr marL="342900" indent="-342900">
              <a:lnSpc>
                <a:spcPct val="100000"/>
              </a:lnSpc>
              <a:buClr>
                <a:srgbClr val="93C23D"/>
              </a:buClr>
              <a:buFont typeface="Arial" panose="020B0604020202020204" pitchFamily="34" charset="0"/>
              <a:buChar char="•"/>
            </a:pPr>
            <a:r>
              <a:rPr lang="en-GB" sz="2200" b="1" dirty="0">
                <a:solidFill>
                  <a:srgbClr val="7030A0"/>
                </a:solidFill>
              </a:rPr>
              <a:t>Measurable</a:t>
            </a:r>
            <a:r>
              <a:rPr lang="en-GB" sz="2200" dirty="0">
                <a:solidFill>
                  <a:srgbClr val="7030A0"/>
                </a:solidFill>
              </a:rPr>
              <a:t> – include a measure to enable organisations to monitor progress and to know when the objective has been achieved.</a:t>
            </a:r>
          </a:p>
          <a:p>
            <a:pPr marL="342900" indent="-342900">
              <a:lnSpc>
                <a:spcPct val="100000"/>
              </a:lnSpc>
              <a:buClr>
                <a:srgbClr val="93C23D"/>
              </a:buClr>
              <a:buFont typeface="Arial" panose="020B0604020202020204" pitchFamily="34" charset="0"/>
              <a:buChar char="•"/>
            </a:pPr>
            <a:r>
              <a:rPr lang="en-GB" sz="2200" b="1" dirty="0">
                <a:solidFill>
                  <a:srgbClr val="7030A0"/>
                </a:solidFill>
              </a:rPr>
              <a:t>Achievable</a:t>
            </a:r>
            <a:r>
              <a:rPr lang="en-GB" sz="2200" dirty="0">
                <a:solidFill>
                  <a:srgbClr val="7030A0"/>
                </a:solidFill>
              </a:rPr>
              <a:t> (or agreed) - design objectives to be challenging but ensure that failure is not built into objectives. Objectives should be agreed by leaders and volunteers to ensure commitment to them.</a:t>
            </a:r>
          </a:p>
          <a:p>
            <a:pPr marL="342900" indent="-342900">
              <a:lnSpc>
                <a:spcPct val="100000"/>
              </a:lnSpc>
              <a:buClr>
                <a:srgbClr val="93C23D"/>
              </a:buClr>
              <a:buFont typeface="Arial" panose="020B0604020202020204" pitchFamily="34" charset="0"/>
              <a:buChar char="•"/>
            </a:pPr>
            <a:r>
              <a:rPr lang="en-GB" sz="2200" b="1" dirty="0">
                <a:solidFill>
                  <a:srgbClr val="7030A0"/>
                </a:solidFill>
              </a:rPr>
              <a:t>Realistic </a:t>
            </a:r>
            <a:r>
              <a:rPr lang="en-GB" sz="2200" dirty="0">
                <a:solidFill>
                  <a:srgbClr val="7030A0"/>
                </a:solidFill>
              </a:rPr>
              <a:t>(or relevant)- focus on outcomes rather than the means of achieving them.</a:t>
            </a:r>
          </a:p>
          <a:p>
            <a:pPr marL="342900" indent="-342900">
              <a:lnSpc>
                <a:spcPct val="100000"/>
              </a:lnSpc>
              <a:buClr>
                <a:srgbClr val="93C23D"/>
              </a:buClr>
              <a:buFont typeface="Arial" panose="020B0604020202020204" pitchFamily="34" charset="0"/>
              <a:buChar char="•"/>
            </a:pPr>
            <a:r>
              <a:rPr lang="en-GB" sz="2200" b="1" dirty="0">
                <a:solidFill>
                  <a:srgbClr val="7030A0"/>
                </a:solidFill>
              </a:rPr>
              <a:t>Time-bound</a:t>
            </a:r>
            <a:r>
              <a:rPr lang="en-GB" sz="2200" dirty="0">
                <a:solidFill>
                  <a:srgbClr val="7030A0"/>
                </a:solidFill>
              </a:rPr>
              <a:t> – agree the date by which the outcome must be achieved.</a:t>
            </a:r>
          </a:p>
          <a:p>
            <a:pPr>
              <a:lnSpc>
                <a:spcPct val="100000"/>
              </a:lnSpc>
              <a:buClr>
                <a:srgbClr val="93C23D"/>
              </a:buClr>
            </a:pPr>
            <a:r>
              <a:rPr lang="en-US" sz="2200" b="1" dirty="0">
                <a:solidFill>
                  <a:srgbClr val="93C23D"/>
                </a:solidFill>
              </a:rPr>
              <a:t>Try it out for yourself - </a:t>
            </a:r>
            <a:r>
              <a:rPr lang="en-GB" sz="2200" b="1" dirty="0">
                <a:solidFill>
                  <a:srgbClr val="93C23D"/>
                </a:solidFill>
                <a:effectLst/>
                <a:ea typeface="Calibri" panose="020F0502020204030204" pitchFamily="34" charset="0"/>
                <a:cs typeface="Times New Roman" panose="02020603050405020304" pitchFamily="18" charset="0"/>
              </a:rPr>
              <a:t>This SMART task template assists with the writing of objectives which conform to the SMART criteria. </a:t>
            </a:r>
            <a:r>
              <a:rPr lang="en-GB" sz="1200" dirty="0">
                <a:solidFill>
                  <a:srgbClr val="80318E"/>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http://www.businessballs.com/delegationsmarttaskform.pdf</a:t>
            </a:r>
            <a:endParaRPr lang="en-GB" sz="2200" dirty="0">
              <a:solidFill>
                <a:srgbClr val="80318E"/>
              </a:solidFill>
            </a:endParaRPr>
          </a:p>
        </p:txBody>
      </p:sp>
    </p:spTree>
    <p:extLst>
      <p:ext uri="{BB962C8B-B14F-4D97-AF65-F5344CB8AC3E}">
        <p14:creationId xmlns:p14="http://schemas.microsoft.com/office/powerpoint/2010/main" val="2214937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304507" y="432283"/>
            <a:ext cx="4657767" cy="2561791"/>
          </a:xfrm>
        </p:spPr>
        <p:txBody>
          <a:bodyPr>
            <a:normAutofit/>
          </a:bodyPr>
          <a:lstStyle/>
          <a:p>
            <a:r>
              <a:rPr lang="en-US" dirty="0"/>
              <a:t>Motivating and Building Teams</a:t>
            </a:r>
            <a:endParaRPr lang="en-IE" dirty="0"/>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r>
              <a:rPr lang="en-US" b="1" dirty="0"/>
              <a:t>02</a:t>
            </a:r>
            <a:endParaRPr lang="en-IE" b="1" dirty="0"/>
          </a:p>
        </p:txBody>
      </p:sp>
      <p:pic>
        <p:nvPicPr>
          <p:cNvPr id="10" name="Picture Placeholder 9" descr="Businesswoman giving presentation to coworkers">
            <a:extLst>
              <a:ext uri="{FF2B5EF4-FFF2-40B4-BE49-F238E27FC236}">
                <a16:creationId xmlns:a16="http://schemas.microsoft.com/office/drawing/2014/main" id="{53F1F7B4-F2F7-4BD4-AFA2-2794F82ABCFE}"/>
              </a:ext>
            </a:extLst>
          </p:cNvPr>
          <p:cNvPicPr>
            <a:picLocks noGrp="1" noChangeAspect="1"/>
          </p:cNvPicPr>
          <p:nvPr>
            <p:ph type="pic" sz="quarter" idx="19"/>
          </p:nvPr>
        </p:nvPicPr>
        <p:blipFill>
          <a:blip r:embed="rId2"/>
          <a:srcRect l="17793" r="17793"/>
          <a:stretch/>
        </p:blipFill>
        <p:spPr>
          <a:xfrm>
            <a:off x="6756402" y="1141712"/>
            <a:ext cx="5435599" cy="5706715"/>
          </a:xfrm>
        </p:spPr>
      </p:pic>
    </p:spTree>
    <p:extLst>
      <p:ext uri="{BB962C8B-B14F-4D97-AF65-F5344CB8AC3E}">
        <p14:creationId xmlns:p14="http://schemas.microsoft.com/office/powerpoint/2010/main" val="1892015639"/>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15851</TotalTime>
  <Words>6288</Words>
  <Application>Microsoft Office PowerPoint</Application>
  <PresentationFormat>Widescreen</PresentationFormat>
  <Paragraphs>482</Paragraphs>
  <Slides>68</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68</vt:i4>
      </vt:variant>
    </vt:vector>
  </HeadingPairs>
  <TitlesOfParts>
    <vt:vector size="81" baseType="lpstr">
      <vt:lpstr>Arial</vt:lpstr>
      <vt:lpstr>Calibri</vt:lpstr>
      <vt:lpstr>Calibri Light</vt:lpstr>
      <vt:lpstr>Gill Sans</vt:lpstr>
      <vt:lpstr>Lato Regular</vt:lpstr>
      <vt:lpstr>Montserrat</vt:lpstr>
      <vt:lpstr>Montserrat Light</vt:lpstr>
      <vt:lpstr>Montserrat Medium</vt:lpstr>
      <vt:lpstr>Open Sans</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Sanja Ivandic</cp:lastModifiedBy>
  <cp:revision>297</cp:revision>
  <dcterms:created xsi:type="dcterms:W3CDTF">2020-10-14T13:32:04Z</dcterms:created>
  <dcterms:modified xsi:type="dcterms:W3CDTF">2022-08-09T18:52:43Z</dcterms:modified>
</cp:coreProperties>
</file>