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828" r:id="rId4"/>
    <p:sldMasterId id="2147483913" r:id="rId5"/>
    <p:sldMasterId id="2147483930" r:id="rId6"/>
    <p:sldMasterId id="2147484021" r:id="rId7"/>
    <p:sldMasterId id="2147484067" r:id="rId8"/>
  </p:sldMasterIdLst>
  <p:notesMasterIdLst>
    <p:notesMasterId r:id="rId115"/>
  </p:notesMasterIdLst>
  <p:handoutMasterIdLst>
    <p:handoutMasterId r:id="rId116"/>
  </p:handoutMasterIdLst>
  <p:sldIdLst>
    <p:sldId id="4286" r:id="rId9"/>
    <p:sldId id="4502" r:id="rId10"/>
    <p:sldId id="4503" r:id="rId11"/>
    <p:sldId id="4504" r:id="rId12"/>
    <p:sldId id="4561" r:id="rId13"/>
    <p:sldId id="4560" r:id="rId14"/>
    <p:sldId id="4559" r:id="rId15"/>
    <p:sldId id="4562" r:id="rId16"/>
    <p:sldId id="4604" r:id="rId17"/>
    <p:sldId id="4607" r:id="rId18"/>
    <p:sldId id="4567" r:id="rId19"/>
    <p:sldId id="4565" r:id="rId20"/>
    <p:sldId id="4566" r:id="rId21"/>
    <p:sldId id="4572" r:id="rId22"/>
    <p:sldId id="4570" r:id="rId23"/>
    <p:sldId id="4571" r:id="rId24"/>
    <p:sldId id="4573" r:id="rId25"/>
    <p:sldId id="4608" r:id="rId26"/>
    <p:sldId id="4609" r:id="rId27"/>
    <p:sldId id="4575" r:id="rId28"/>
    <p:sldId id="4576" r:id="rId29"/>
    <p:sldId id="4577" r:id="rId30"/>
    <p:sldId id="4633" r:id="rId31"/>
    <p:sldId id="4578" r:id="rId32"/>
    <p:sldId id="4579" r:id="rId33"/>
    <p:sldId id="4580" r:id="rId34"/>
    <p:sldId id="4610" r:id="rId35"/>
    <p:sldId id="4582" r:id="rId36"/>
    <p:sldId id="4586" r:id="rId37"/>
    <p:sldId id="4489" r:id="rId38"/>
    <p:sldId id="4634" r:id="rId39"/>
    <p:sldId id="4583" r:id="rId40"/>
    <p:sldId id="4587" r:id="rId41"/>
    <p:sldId id="4529" r:id="rId42"/>
    <p:sldId id="4530" r:id="rId43"/>
    <p:sldId id="4531" r:id="rId44"/>
    <p:sldId id="4533" r:id="rId45"/>
    <p:sldId id="4538" r:id="rId46"/>
    <p:sldId id="4532" r:id="rId47"/>
    <p:sldId id="4534" r:id="rId48"/>
    <p:sldId id="4535" r:id="rId49"/>
    <p:sldId id="4536" r:id="rId50"/>
    <p:sldId id="4611" r:id="rId51"/>
    <p:sldId id="4619" r:id="rId52"/>
    <p:sldId id="4620" r:id="rId53"/>
    <p:sldId id="269" r:id="rId54"/>
    <p:sldId id="4588" r:id="rId55"/>
    <p:sldId id="4539" r:id="rId56"/>
    <p:sldId id="4543" r:id="rId57"/>
    <p:sldId id="4635" r:id="rId58"/>
    <p:sldId id="4636" r:id="rId59"/>
    <p:sldId id="4631" r:id="rId60"/>
    <p:sldId id="4614" r:id="rId61"/>
    <p:sldId id="4540" r:id="rId62"/>
    <p:sldId id="4545" r:id="rId63"/>
    <p:sldId id="4615" r:id="rId64"/>
    <p:sldId id="4546" r:id="rId65"/>
    <p:sldId id="4547" r:id="rId66"/>
    <p:sldId id="4548" r:id="rId67"/>
    <p:sldId id="351" r:id="rId68"/>
    <p:sldId id="4618" r:id="rId69"/>
    <p:sldId id="4549" r:id="rId70"/>
    <p:sldId id="4589" r:id="rId71"/>
    <p:sldId id="4551" r:id="rId72"/>
    <p:sldId id="4552" r:id="rId73"/>
    <p:sldId id="4553" r:id="rId74"/>
    <p:sldId id="4590" r:id="rId75"/>
    <p:sldId id="4466" r:id="rId76"/>
    <p:sldId id="4556" r:id="rId77"/>
    <p:sldId id="4621" r:id="rId78"/>
    <p:sldId id="4469" r:id="rId79"/>
    <p:sldId id="4622" r:id="rId80"/>
    <p:sldId id="4356" r:id="rId81"/>
    <p:sldId id="4623" r:id="rId82"/>
    <p:sldId id="4467" r:id="rId83"/>
    <p:sldId id="4624" r:id="rId84"/>
    <p:sldId id="4626" r:id="rId85"/>
    <p:sldId id="4472" r:id="rId86"/>
    <p:sldId id="4471" r:id="rId87"/>
    <p:sldId id="4627" r:id="rId88"/>
    <p:sldId id="4474" r:id="rId89"/>
    <p:sldId id="4475" r:id="rId90"/>
    <p:sldId id="4476" r:id="rId91"/>
    <p:sldId id="4311" r:id="rId92"/>
    <p:sldId id="4478" r:id="rId93"/>
    <p:sldId id="4479" r:id="rId94"/>
    <p:sldId id="4481" r:id="rId95"/>
    <p:sldId id="4482" r:id="rId96"/>
    <p:sldId id="4484" r:id="rId97"/>
    <p:sldId id="4487" r:id="rId98"/>
    <p:sldId id="4490" r:id="rId99"/>
    <p:sldId id="4491" r:id="rId100"/>
    <p:sldId id="4492" r:id="rId101"/>
    <p:sldId id="4493" r:id="rId102"/>
    <p:sldId id="4494" r:id="rId103"/>
    <p:sldId id="4495" r:id="rId104"/>
    <p:sldId id="4496" r:id="rId105"/>
    <p:sldId id="4498" r:id="rId106"/>
    <p:sldId id="4499" r:id="rId107"/>
    <p:sldId id="4606" r:id="rId108"/>
    <p:sldId id="4592" r:id="rId109"/>
    <p:sldId id="4632" r:id="rId110"/>
    <p:sldId id="4591" r:id="rId111"/>
    <p:sldId id="4630" r:id="rId112"/>
    <p:sldId id="4594" r:id="rId113"/>
    <p:sldId id="4263"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23D"/>
    <a:srgbClr val="452771"/>
    <a:srgbClr val="87AB81"/>
    <a:srgbClr val="853693"/>
    <a:srgbClr val="09446A"/>
    <a:srgbClr val="C319FF"/>
    <a:srgbClr val="9D5EA9"/>
    <a:srgbClr val="80318E"/>
    <a:srgbClr val="A6377D"/>
    <a:srgbClr val="386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6452" autoAdjust="0"/>
  </p:normalViewPr>
  <p:slideViewPr>
    <p:cSldViewPr snapToGrid="0" snapToObjects="1">
      <p:cViewPr varScale="1">
        <p:scale>
          <a:sx n="69" d="100"/>
          <a:sy n="69" d="100"/>
        </p:scale>
        <p:origin x="538" y="58"/>
      </p:cViewPr>
      <p:guideLst/>
    </p:cSldViewPr>
  </p:slideViewPr>
  <p:notesTextViewPr>
    <p:cViewPr>
      <p:scale>
        <a:sx n="1" d="1"/>
        <a:sy n="1" d="1"/>
      </p:scale>
      <p:origin x="0" y="0"/>
    </p:cViewPr>
  </p:notesTextViewPr>
  <p:sorterViewPr>
    <p:cViewPr>
      <p:scale>
        <a:sx n="140" d="100"/>
        <a:sy n="140" d="100"/>
      </p:scale>
      <p:origin x="0" y="-43829"/>
    </p:cViewPr>
  </p:sorterViewPr>
  <p:notesViewPr>
    <p:cSldViewPr snapToGrid="0" snapToObjects="1">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heme" Target="theme/theme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B312E-43D8-4EE4-AA9D-D66C458E501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81D46C6-B934-4C19-B58E-87B292AA037F}">
      <dgm:prSet custT="1"/>
      <dgm:spPr/>
      <dgm:t>
        <a:bodyPr/>
        <a:lstStyle/>
        <a:p>
          <a:pPr>
            <a:buNone/>
          </a:pPr>
          <a:r>
            <a:rPr lang="en-GB" sz="3600" dirty="0">
              <a:solidFill>
                <a:srgbClr val="93C23D"/>
              </a:solidFill>
            </a:rPr>
            <a:t>Summary of Key Ingredients for Inspiring Others:</a:t>
          </a:r>
        </a:p>
        <a:p>
          <a:pPr>
            <a:buNone/>
          </a:pPr>
          <a:endParaRPr lang="en-GB" sz="2800" dirty="0">
            <a:solidFill>
              <a:srgbClr val="452771"/>
            </a:solidFill>
          </a:endParaRPr>
        </a:p>
      </dgm:t>
    </dgm:pt>
    <dgm:pt modelId="{D1AEF657-F5AD-4E11-BB42-6FFCC44113D6}" type="parTrans" cxnId="{BCE757EB-1451-44DC-A2A5-9B6181AD4BA9}">
      <dgm:prSet/>
      <dgm:spPr/>
      <dgm:t>
        <a:bodyPr/>
        <a:lstStyle/>
        <a:p>
          <a:endParaRPr lang="en-US"/>
        </a:p>
      </dgm:t>
    </dgm:pt>
    <dgm:pt modelId="{867BD1CA-434F-4E18-8CB1-BB6ACB043AB7}" type="sibTrans" cxnId="{BCE757EB-1451-44DC-A2A5-9B6181AD4BA9}">
      <dgm:prSet/>
      <dgm:spPr/>
      <dgm:t>
        <a:bodyPr/>
        <a:lstStyle/>
        <a:p>
          <a:endParaRPr lang="en-US"/>
        </a:p>
      </dgm:t>
    </dgm:pt>
    <dgm:pt modelId="{817EABB9-00ED-4F7E-B29D-9CCB235FC96C}">
      <dgm:prSet custT="1"/>
      <dgm:spPr/>
      <dgm:t>
        <a:bodyPr/>
        <a:lstStyle/>
        <a:p>
          <a:pPr>
            <a:buFont typeface="Wingdings" panose="05000000000000000000" pitchFamily="2" charset="2"/>
            <a:buChar char="ü"/>
          </a:pPr>
          <a:r>
            <a:rPr lang="en-GB" sz="2400" dirty="0">
              <a:solidFill>
                <a:srgbClr val="452771"/>
              </a:solidFill>
            </a:rPr>
            <a:t>Demonstrate Enthusiasm</a:t>
          </a:r>
          <a:endParaRPr lang="en-US" sz="2400" dirty="0">
            <a:solidFill>
              <a:srgbClr val="452771"/>
            </a:solidFill>
          </a:endParaRPr>
        </a:p>
      </dgm:t>
    </dgm:pt>
    <dgm:pt modelId="{888A4417-39B5-45FC-A85F-E0A565E002EC}" type="parTrans" cxnId="{B1BEC1B1-2D07-4181-BD81-507E139F1A6E}">
      <dgm:prSet/>
      <dgm:spPr/>
      <dgm:t>
        <a:bodyPr/>
        <a:lstStyle/>
        <a:p>
          <a:endParaRPr lang="en-US"/>
        </a:p>
      </dgm:t>
    </dgm:pt>
    <dgm:pt modelId="{0709CECC-7CB6-438A-BF79-EB0F8516F16E}" type="sibTrans" cxnId="{B1BEC1B1-2D07-4181-BD81-507E139F1A6E}">
      <dgm:prSet/>
      <dgm:spPr/>
      <dgm:t>
        <a:bodyPr/>
        <a:lstStyle/>
        <a:p>
          <a:endParaRPr lang="en-US"/>
        </a:p>
      </dgm:t>
    </dgm:pt>
    <dgm:pt modelId="{89582BC1-5E36-4B1D-A93C-F284689FA71D}">
      <dgm:prSet custT="1"/>
      <dgm:spPr/>
      <dgm:t>
        <a:bodyPr/>
        <a:lstStyle/>
        <a:p>
          <a:pPr>
            <a:buFont typeface="Wingdings" panose="05000000000000000000" pitchFamily="2" charset="2"/>
            <a:buChar char="ü"/>
          </a:pPr>
          <a:r>
            <a:rPr lang="en-GB" sz="2400" dirty="0">
              <a:solidFill>
                <a:srgbClr val="452771"/>
              </a:solidFill>
            </a:rPr>
            <a:t>Inspire Others by being Optimistic</a:t>
          </a:r>
          <a:endParaRPr lang="en-US" sz="2400" dirty="0">
            <a:solidFill>
              <a:srgbClr val="452771"/>
            </a:solidFill>
          </a:endParaRPr>
        </a:p>
      </dgm:t>
    </dgm:pt>
    <dgm:pt modelId="{70318F42-BEF6-4EB6-9A95-A7A572D9F18C}" type="parTrans" cxnId="{E599DC25-1682-4C5B-B82C-A5A8119B17B6}">
      <dgm:prSet/>
      <dgm:spPr/>
      <dgm:t>
        <a:bodyPr/>
        <a:lstStyle/>
        <a:p>
          <a:endParaRPr lang="en-US"/>
        </a:p>
      </dgm:t>
    </dgm:pt>
    <dgm:pt modelId="{3D2BBE20-E472-4B74-93C9-E53270CAC64E}" type="sibTrans" cxnId="{E599DC25-1682-4C5B-B82C-A5A8119B17B6}">
      <dgm:prSet/>
      <dgm:spPr/>
      <dgm:t>
        <a:bodyPr/>
        <a:lstStyle/>
        <a:p>
          <a:endParaRPr lang="en-US"/>
        </a:p>
      </dgm:t>
    </dgm:pt>
    <dgm:pt modelId="{F4DF6218-0E0A-43F0-8509-807EDE9457AF}">
      <dgm:prSet custT="1"/>
      <dgm:spPr/>
      <dgm:t>
        <a:bodyPr/>
        <a:lstStyle/>
        <a:p>
          <a:pPr>
            <a:buFont typeface="Wingdings" panose="05000000000000000000" pitchFamily="2" charset="2"/>
            <a:buChar char="ü"/>
          </a:pPr>
          <a:r>
            <a:rPr lang="en-GB" sz="2400" dirty="0">
              <a:solidFill>
                <a:srgbClr val="452771"/>
              </a:solidFill>
            </a:rPr>
            <a:t>Invest in others and understand emotions</a:t>
          </a:r>
          <a:endParaRPr lang="en-US" sz="2400" dirty="0">
            <a:solidFill>
              <a:srgbClr val="452771"/>
            </a:solidFill>
          </a:endParaRPr>
        </a:p>
      </dgm:t>
    </dgm:pt>
    <dgm:pt modelId="{3A08E5A9-4562-4BAC-BDE4-086210DFE828}" type="parTrans" cxnId="{166BEF39-B8D0-41AE-8302-BB9CD33003AD}">
      <dgm:prSet/>
      <dgm:spPr/>
      <dgm:t>
        <a:bodyPr/>
        <a:lstStyle/>
        <a:p>
          <a:endParaRPr lang="en-US"/>
        </a:p>
      </dgm:t>
    </dgm:pt>
    <dgm:pt modelId="{79E1AA48-CE07-4F55-B68F-1D24CF41D865}" type="sibTrans" cxnId="{166BEF39-B8D0-41AE-8302-BB9CD33003AD}">
      <dgm:prSet/>
      <dgm:spPr/>
      <dgm:t>
        <a:bodyPr/>
        <a:lstStyle/>
        <a:p>
          <a:endParaRPr lang="en-US"/>
        </a:p>
      </dgm:t>
    </dgm:pt>
    <dgm:pt modelId="{B0C8062D-5126-4661-8AD1-2AABC7FE2B60}">
      <dgm:prSet custT="1"/>
      <dgm:spPr/>
      <dgm:t>
        <a:bodyPr/>
        <a:lstStyle/>
        <a:p>
          <a:pPr>
            <a:buFont typeface="Wingdings" panose="05000000000000000000" pitchFamily="2" charset="2"/>
            <a:buChar char="ü"/>
          </a:pPr>
          <a:r>
            <a:rPr lang="en-GB" sz="2400" dirty="0">
              <a:solidFill>
                <a:srgbClr val="452771"/>
              </a:solidFill>
            </a:rPr>
            <a:t>Listen and Engage with others</a:t>
          </a:r>
          <a:endParaRPr lang="en-US" sz="2400" dirty="0">
            <a:solidFill>
              <a:srgbClr val="452771"/>
            </a:solidFill>
          </a:endParaRPr>
        </a:p>
      </dgm:t>
    </dgm:pt>
    <dgm:pt modelId="{3D9C3F35-6325-4B3E-B0D5-B504D776CD14}" type="parTrans" cxnId="{42C92A5A-BEA4-4E20-B4BA-568CCD177966}">
      <dgm:prSet/>
      <dgm:spPr/>
      <dgm:t>
        <a:bodyPr/>
        <a:lstStyle/>
        <a:p>
          <a:endParaRPr lang="en-US"/>
        </a:p>
      </dgm:t>
    </dgm:pt>
    <dgm:pt modelId="{36723452-2E38-4EE8-B449-45CD512D7725}" type="sibTrans" cxnId="{42C92A5A-BEA4-4E20-B4BA-568CCD177966}">
      <dgm:prSet/>
      <dgm:spPr/>
      <dgm:t>
        <a:bodyPr/>
        <a:lstStyle/>
        <a:p>
          <a:endParaRPr lang="en-US"/>
        </a:p>
      </dgm:t>
    </dgm:pt>
    <dgm:pt modelId="{A81372D4-4406-42C1-BAD9-5F41820808D6}">
      <dgm:prSet custT="1"/>
      <dgm:spPr/>
      <dgm:t>
        <a:bodyPr/>
        <a:lstStyle/>
        <a:p>
          <a:pPr>
            <a:buFont typeface="Wingdings" panose="05000000000000000000" pitchFamily="2" charset="2"/>
            <a:buChar char="ü"/>
          </a:pPr>
          <a:r>
            <a:rPr lang="en-GB" sz="2400" dirty="0">
              <a:solidFill>
                <a:srgbClr val="452771"/>
              </a:solidFill>
            </a:rPr>
            <a:t>Identify Shared Goals and Actions</a:t>
          </a:r>
          <a:endParaRPr lang="en-US" sz="2400" dirty="0">
            <a:solidFill>
              <a:srgbClr val="452771"/>
            </a:solidFill>
          </a:endParaRPr>
        </a:p>
      </dgm:t>
    </dgm:pt>
    <dgm:pt modelId="{214DC58E-A3CF-4F40-811A-DAAB3EC3CE27}" type="parTrans" cxnId="{AB7C5183-FAFD-4B9D-8525-63568324D5F9}">
      <dgm:prSet/>
      <dgm:spPr/>
      <dgm:t>
        <a:bodyPr/>
        <a:lstStyle/>
        <a:p>
          <a:endParaRPr lang="en-US"/>
        </a:p>
      </dgm:t>
    </dgm:pt>
    <dgm:pt modelId="{E97F0AD5-E681-4E20-B19F-2373C26489FE}" type="sibTrans" cxnId="{AB7C5183-FAFD-4B9D-8525-63568324D5F9}">
      <dgm:prSet/>
      <dgm:spPr/>
      <dgm:t>
        <a:bodyPr/>
        <a:lstStyle/>
        <a:p>
          <a:endParaRPr lang="en-US"/>
        </a:p>
      </dgm:t>
    </dgm:pt>
    <dgm:pt modelId="{8F9FBABF-FBBA-4891-B066-5C47D6405DA6}">
      <dgm:prSet custT="1"/>
      <dgm:spPr/>
      <dgm:t>
        <a:bodyPr/>
        <a:lstStyle/>
        <a:p>
          <a:pPr>
            <a:buFont typeface="Wingdings" panose="05000000000000000000" pitchFamily="2" charset="2"/>
            <a:buChar char="ü"/>
          </a:pPr>
          <a:r>
            <a:rPr lang="en-GB" sz="2400" dirty="0">
              <a:solidFill>
                <a:srgbClr val="452771"/>
              </a:solidFill>
            </a:rPr>
            <a:t>Creates a Learning Culture</a:t>
          </a:r>
          <a:endParaRPr lang="en-US" sz="2400" dirty="0">
            <a:solidFill>
              <a:srgbClr val="452771"/>
            </a:solidFill>
          </a:endParaRPr>
        </a:p>
      </dgm:t>
    </dgm:pt>
    <dgm:pt modelId="{F975589C-354F-42E4-8000-80FDD0A452A4}" type="parTrans" cxnId="{64F54CDC-524D-4ACC-8663-91AABAB0D73E}">
      <dgm:prSet/>
      <dgm:spPr/>
      <dgm:t>
        <a:bodyPr/>
        <a:lstStyle/>
        <a:p>
          <a:endParaRPr lang="en-US"/>
        </a:p>
      </dgm:t>
    </dgm:pt>
    <dgm:pt modelId="{3E05F836-F550-40F1-BA34-E54CFB3EE2F4}" type="sibTrans" cxnId="{64F54CDC-524D-4ACC-8663-91AABAB0D73E}">
      <dgm:prSet/>
      <dgm:spPr/>
      <dgm:t>
        <a:bodyPr/>
        <a:lstStyle/>
        <a:p>
          <a:endParaRPr lang="en-US"/>
        </a:p>
      </dgm:t>
    </dgm:pt>
    <dgm:pt modelId="{C862EF1C-DA19-41AC-9C50-D72974B9A09B}">
      <dgm:prSet custT="1"/>
      <dgm:spPr/>
      <dgm:t>
        <a:bodyPr/>
        <a:lstStyle/>
        <a:p>
          <a:pPr>
            <a:buFont typeface="Wingdings" panose="05000000000000000000" pitchFamily="2" charset="2"/>
            <a:buChar char="ü"/>
          </a:pPr>
          <a:r>
            <a:rPr lang="en-GB" sz="2400" dirty="0">
              <a:solidFill>
                <a:srgbClr val="452771"/>
              </a:solidFill>
            </a:rPr>
            <a:t>Open to being Solution Focused</a:t>
          </a:r>
          <a:endParaRPr lang="en-US" sz="2400" dirty="0">
            <a:solidFill>
              <a:srgbClr val="452771"/>
            </a:solidFill>
          </a:endParaRPr>
        </a:p>
      </dgm:t>
    </dgm:pt>
    <dgm:pt modelId="{3B95868A-4054-4045-A489-BA83BF1F03D6}" type="parTrans" cxnId="{B9616FED-AEBC-4B56-BB80-3AA6D4FA5C8C}">
      <dgm:prSet/>
      <dgm:spPr/>
      <dgm:t>
        <a:bodyPr/>
        <a:lstStyle/>
        <a:p>
          <a:endParaRPr lang="en-US"/>
        </a:p>
      </dgm:t>
    </dgm:pt>
    <dgm:pt modelId="{1D50E572-55F1-4D3B-B55B-B3FAD40AFD39}" type="sibTrans" cxnId="{B9616FED-AEBC-4B56-BB80-3AA6D4FA5C8C}">
      <dgm:prSet/>
      <dgm:spPr/>
      <dgm:t>
        <a:bodyPr/>
        <a:lstStyle/>
        <a:p>
          <a:endParaRPr lang="en-US"/>
        </a:p>
      </dgm:t>
    </dgm:pt>
    <dgm:pt modelId="{43F96E34-8E54-49EF-8AB6-DFA5E493D06D}">
      <dgm:prSet custT="1"/>
      <dgm:spPr/>
      <dgm:t>
        <a:bodyPr/>
        <a:lstStyle/>
        <a:p>
          <a:pPr>
            <a:buFont typeface="Wingdings" panose="05000000000000000000" pitchFamily="2" charset="2"/>
            <a:buChar char="ü"/>
          </a:pPr>
          <a:r>
            <a:rPr lang="en-GB" sz="2400" dirty="0">
              <a:solidFill>
                <a:srgbClr val="452771"/>
              </a:solidFill>
            </a:rPr>
            <a:t>Works transparently </a:t>
          </a:r>
          <a:endParaRPr lang="en-US" sz="2400" dirty="0">
            <a:solidFill>
              <a:srgbClr val="452771"/>
            </a:solidFill>
          </a:endParaRPr>
        </a:p>
      </dgm:t>
    </dgm:pt>
    <dgm:pt modelId="{936D910D-3045-43BA-A068-9DE35E2BBFB2}" type="parTrans" cxnId="{D4A9C2E8-AB51-42A7-BEE6-0CAFF3AF21AD}">
      <dgm:prSet/>
      <dgm:spPr/>
      <dgm:t>
        <a:bodyPr/>
        <a:lstStyle/>
        <a:p>
          <a:endParaRPr lang="en-US"/>
        </a:p>
      </dgm:t>
    </dgm:pt>
    <dgm:pt modelId="{88DF293D-8E8A-4354-8488-08D417C487BE}" type="sibTrans" cxnId="{D4A9C2E8-AB51-42A7-BEE6-0CAFF3AF21AD}">
      <dgm:prSet/>
      <dgm:spPr/>
      <dgm:t>
        <a:bodyPr/>
        <a:lstStyle/>
        <a:p>
          <a:endParaRPr lang="en-US"/>
        </a:p>
      </dgm:t>
    </dgm:pt>
    <dgm:pt modelId="{7A8BA7EB-A24A-46E1-B19C-1C010E38CCCD}" type="pres">
      <dgm:prSet presAssocID="{432B312E-43D8-4EE4-AA9D-D66C458E501F}" presName="cycle" presStyleCnt="0">
        <dgm:presLayoutVars>
          <dgm:dir/>
          <dgm:resizeHandles val="exact"/>
        </dgm:presLayoutVars>
      </dgm:prSet>
      <dgm:spPr/>
    </dgm:pt>
    <dgm:pt modelId="{68AEFB2B-71B0-412A-9637-1E64033BB705}" type="pres">
      <dgm:prSet presAssocID="{881D46C6-B934-4C19-B58E-87B292AA037F}" presName="node" presStyleLbl="revTx" presStyleIdx="0" presStyleCnt="1" custScaleY="100079">
        <dgm:presLayoutVars>
          <dgm:bulletEnabled val="1"/>
        </dgm:presLayoutVars>
      </dgm:prSet>
      <dgm:spPr/>
    </dgm:pt>
  </dgm:ptLst>
  <dgm:cxnLst>
    <dgm:cxn modelId="{E599DC25-1682-4C5B-B82C-A5A8119B17B6}" srcId="{881D46C6-B934-4C19-B58E-87B292AA037F}" destId="{89582BC1-5E36-4B1D-A93C-F284689FA71D}" srcOrd="1" destOrd="0" parTransId="{70318F42-BEF6-4EB6-9A95-A7A572D9F18C}" sibTransId="{3D2BBE20-E472-4B74-93C9-E53270CAC64E}"/>
    <dgm:cxn modelId="{D952AA36-730E-4718-BAD9-E8337B545219}" type="presOf" srcId="{89582BC1-5E36-4B1D-A93C-F284689FA71D}" destId="{68AEFB2B-71B0-412A-9637-1E64033BB705}" srcOrd="0" destOrd="2" presId="urn:microsoft.com/office/officeart/2005/8/layout/cycle1"/>
    <dgm:cxn modelId="{166BEF39-B8D0-41AE-8302-BB9CD33003AD}" srcId="{881D46C6-B934-4C19-B58E-87B292AA037F}" destId="{F4DF6218-0E0A-43F0-8509-807EDE9457AF}" srcOrd="2" destOrd="0" parTransId="{3A08E5A9-4562-4BAC-BDE4-086210DFE828}" sibTransId="{79E1AA48-CE07-4F55-B68F-1D24CF41D865}"/>
    <dgm:cxn modelId="{0652FE3A-993A-440A-A0A1-6F79BF8E4230}" type="presOf" srcId="{43F96E34-8E54-49EF-8AB6-DFA5E493D06D}" destId="{68AEFB2B-71B0-412A-9637-1E64033BB705}" srcOrd="0" destOrd="8" presId="urn:microsoft.com/office/officeart/2005/8/layout/cycle1"/>
    <dgm:cxn modelId="{B06DC86D-BF3D-4303-AFB3-C43864444F67}" type="presOf" srcId="{F4DF6218-0E0A-43F0-8509-807EDE9457AF}" destId="{68AEFB2B-71B0-412A-9637-1E64033BB705}" srcOrd="0" destOrd="3" presId="urn:microsoft.com/office/officeart/2005/8/layout/cycle1"/>
    <dgm:cxn modelId="{5FE7A875-7B4D-4555-828E-D5D4884BE8A9}" type="presOf" srcId="{881D46C6-B934-4C19-B58E-87B292AA037F}" destId="{68AEFB2B-71B0-412A-9637-1E64033BB705}" srcOrd="0" destOrd="0" presId="urn:microsoft.com/office/officeart/2005/8/layout/cycle1"/>
    <dgm:cxn modelId="{A8CA6257-2557-4FEC-A81A-DE7BBA4F93EA}" type="presOf" srcId="{C862EF1C-DA19-41AC-9C50-D72974B9A09B}" destId="{68AEFB2B-71B0-412A-9637-1E64033BB705}" srcOrd="0" destOrd="7" presId="urn:microsoft.com/office/officeart/2005/8/layout/cycle1"/>
    <dgm:cxn modelId="{42C92A5A-BEA4-4E20-B4BA-568CCD177966}" srcId="{881D46C6-B934-4C19-B58E-87B292AA037F}" destId="{B0C8062D-5126-4661-8AD1-2AABC7FE2B60}" srcOrd="3" destOrd="0" parTransId="{3D9C3F35-6325-4B3E-B0D5-B504D776CD14}" sibTransId="{36723452-2E38-4EE8-B449-45CD512D7725}"/>
    <dgm:cxn modelId="{AB7C5183-FAFD-4B9D-8525-63568324D5F9}" srcId="{881D46C6-B934-4C19-B58E-87B292AA037F}" destId="{A81372D4-4406-42C1-BAD9-5F41820808D6}" srcOrd="4" destOrd="0" parTransId="{214DC58E-A3CF-4F40-811A-DAAB3EC3CE27}" sibTransId="{E97F0AD5-E681-4E20-B19F-2373C26489FE}"/>
    <dgm:cxn modelId="{95D0589E-CD03-4AA7-9F17-FEAF545AC498}" type="presOf" srcId="{432B312E-43D8-4EE4-AA9D-D66C458E501F}" destId="{7A8BA7EB-A24A-46E1-B19C-1C010E38CCCD}" srcOrd="0" destOrd="0" presId="urn:microsoft.com/office/officeart/2005/8/layout/cycle1"/>
    <dgm:cxn modelId="{B1BEC1B1-2D07-4181-BD81-507E139F1A6E}" srcId="{881D46C6-B934-4C19-B58E-87B292AA037F}" destId="{817EABB9-00ED-4F7E-B29D-9CCB235FC96C}" srcOrd="0" destOrd="0" parTransId="{888A4417-39B5-45FC-A85F-E0A565E002EC}" sibTransId="{0709CECC-7CB6-438A-BF79-EB0F8516F16E}"/>
    <dgm:cxn modelId="{089A41B3-C6EB-49A7-A358-FB554F66D5E3}" type="presOf" srcId="{B0C8062D-5126-4661-8AD1-2AABC7FE2B60}" destId="{68AEFB2B-71B0-412A-9637-1E64033BB705}" srcOrd="0" destOrd="4" presId="urn:microsoft.com/office/officeart/2005/8/layout/cycle1"/>
    <dgm:cxn modelId="{0CF9ADCA-F02B-4715-8223-05CBB61DC61E}" type="presOf" srcId="{A81372D4-4406-42C1-BAD9-5F41820808D6}" destId="{68AEFB2B-71B0-412A-9637-1E64033BB705}" srcOrd="0" destOrd="5" presId="urn:microsoft.com/office/officeart/2005/8/layout/cycle1"/>
    <dgm:cxn modelId="{64F54CDC-524D-4ACC-8663-91AABAB0D73E}" srcId="{881D46C6-B934-4C19-B58E-87B292AA037F}" destId="{8F9FBABF-FBBA-4891-B066-5C47D6405DA6}" srcOrd="5" destOrd="0" parTransId="{F975589C-354F-42E4-8000-80FDD0A452A4}" sibTransId="{3E05F836-F550-40F1-BA34-E54CFB3EE2F4}"/>
    <dgm:cxn modelId="{D4A9C2E8-AB51-42A7-BEE6-0CAFF3AF21AD}" srcId="{881D46C6-B934-4C19-B58E-87B292AA037F}" destId="{43F96E34-8E54-49EF-8AB6-DFA5E493D06D}" srcOrd="7" destOrd="0" parTransId="{936D910D-3045-43BA-A068-9DE35E2BBFB2}" sibTransId="{88DF293D-8E8A-4354-8488-08D417C487BE}"/>
    <dgm:cxn modelId="{BCE757EB-1451-44DC-A2A5-9B6181AD4BA9}" srcId="{432B312E-43D8-4EE4-AA9D-D66C458E501F}" destId="{881D46C6-B934-4C19-B58E-87B292AA037F}" srcOrd="0" destOrd="0" parTransId="{D1AEF657-F5AD-4E11-BB42-6FFCC44113D6}" sibTransId="{867BD1CA-434F-4E18-8CB1-BB6ACB043AB7}"/>
    <dgm:cxn modelId="{1E464CEC-7007-4E29-9A81-26AD4349D2EE}" type="presOf" srcId="{817EABB9-00ED-4F7E-B29D-9CCB235FC96C}" destId="{68AEFB2B-71B0-412A-9637-1E64033BB705}" srcOrd="0" destOrd="1" presId="urn:microsoft.com/office/officeart/2005/8/layout/cycle1"/>
    <dgm:cxn modelId="{B9616FED-AEBC-4B56-BB80-3AA6D4FA5C8C}" srcId="{881D46C6-B934-4C19-B58E-87B292AA037F}" destId="{C862EF1C-DA19-41AC-9C50-D72974B9A09B}" srcOrd="6" destOrd="0" parTransId="{3B95868A-4054-4045-A489-BA83BF1F03D6}" sibTransId="{1D50E572-55F1-4D3B-B55B-B3FAD40AFD39}"/>
    <dgm:cxn modelId="{330D98FE-B65A-4BCF-82EF-A64CD56D7207}" type="presOf" srcId="{8F9FBABF-FBBA-4891-B066-5C47D6405DA6}" destId="{68AEFB2B-71B0-412A-9637-1E64033BB705}" srcOrd="0" destOrd="6" presId="urn:microsoft.com/office/officeart/2005/8/layout/cycle1"/>
    <dgm:cxn modelId="{71764079-67A4-47B4-ACC6-2E028A011A80}" type="presParOf" srcId="{7A8BA7EB-A24A-46E1-B19C-1C010E38CCCD}" destId="{68AEFB2B-71B0-412A-9637-1E64033BB705}" srcOrd="0"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2058F6-BA99-4C79-9725-1F6448649567}" type="doc">
      <dgm:prSet loTypeId="urn:microsoft.com/office/officeart/2005/8/layout/radial6" loCatId="relationship" qsTypeId="urn:microsoft.com/office/officeart/2005/8/quickstyle/simple3" qsCatId="simple" csTypeId="urn:microsoft.com/office/officeart/2005/8/colors/accent1_2" csCatId="accent1" phldr="1"/>
      <dgm:spPr/>
      <dgm:t>
        <a:bodyPr/>
        <a:lstStyle/>
        <a:p>
          <a:endParaRPr lang="en-US"/>
        </a:p>
      </dgm:t>
    </dgm:pt>
    <dgm:pt modelId="{CF1E91C2-8516-41E2-A50F-9FDB6FB7E2FD}">
      <dgm:prSet phldrT="[Text]" custT="1"/>
      <dgm:spPr/>
      <dgm:t>
        <a:bodyPr/>
        <a:lstStyle/>
        <a:p>
          <a:r>
            <a:rPr lang="hr-BA" sz="3200" b="1" i="1" dirty="0">
              <a:solidFill>
                <a:schemeClr val="bg1"/>
              </a:solidFill>
            </a:rPr>
            <a:t>RESILIENCE</a:t>
          </a:r>
          <a:endParaRPr lang="en-US" sz="3200" b="1" i="1" dirty="0">
            <a:solidFill>
              <a:schemeClr val="bg1"/>
            </a:solidFill>
          </a:endParaRPr>
        </a:p>
      </dgm:t>
    </dgm:pt>
    <dgm:pt modelId="{343B88A2-E717-4F87-A688-E30E9082519C}" type="parTrans" cxnId="{3FDE74FC-AA08-4F9A-9422-8CE6F953899E}">
      <dgm:prSet/>
      <dgm:spPr/>
      <dgm:t>
        <a:bodyPr/>
        <a:lstStyle/>
        <a:p>
          <a:endParaRPr lang="en-US"/>
        </a:p>
      </dgm:t>
    </dgm:pt>
    <dgm:pt modelId="{B1CB3700-5FD3-40AC-A44C-EF81A41B487D}" type="sibTrans" cxnId="{3FDE74FC-AA08-4F9A-9422-8CE6F953899E}">
      <dgm:prSet/>
      <dgm:spPr/>
      <dgm:t>
        <a:bodyPr/>
        <a:lstStyle/>
        <a:p>
          <a:endParaRPr lang="en-US"/>
        </a:p>
      </dgm:t>
    </dgm:pt>
    <dgm:pt modelId="{2CF9BDB4-03AA-416E-9930-6F6DE5FBCC5F}">
      <dgm:prSet phldrT="[Text]"/>
      <dgm:spPr/>
      <dgm:t>
        <a:bodyPr/>
        <a:lstStyle/>
        <a:p>
          <a:r>
            <a:rPr lang="hr-BA" b="1" dirty="0">
              <a:solidFill>
                <a:schemeClr val="bg1"/>
              </a:solidFill>
            </a:rPr>
            <a:t>Nurture a positive view of yourself</a:t>
          </a:r>
          <a:endParaRPr lang="en-US" b="1" dirty="0">
            <a:solidFill>
              <a:schemeClr val="bg1"/>
            </a:solidFill>
          </a:endParaRPr>
        </a:p>
      </dgm:t>
    </dgm:pt>
    <dgm:pt modelId="{489181FB-6E2B-4C1B-9EDF-7D4FA10E920A}" type="parTrans" cxnId="{44A67B2D-3097-482D-8E47-BD9E69C6082F}">
      <dgm:prSet/>
      <dgm:spPr/>
      <dgm:t>
        <a:bodyPr/>
        <a:lstStyle/>
        <a:p>
          <a:endParaRPr lang="en-US"/>
        </a:p>
      </dgm:t>
    </dgm:pt>
    <dgm:pt modelId="{EE49CF8F-223F-4B01-B1BB-8937558E9865}" type="sibTrans" cxnId="{44A67B2D-3097-482D-8E47-BD9E69C6082F}">
      <dgm:prSet/>
      <dgm:spPr/>
      <dgm:t>
        <a:bodyPr/>
        <a:lstStyle/>
        <a:p>
          <a:endParaRPr lang="en-US"/>
        </a:p>
      </dgm:t>
    </dgm:pt>
    <dgm:pt modelId="{E131C463-DE81-4513-9B7A-BFFBDFB34276}">
      <dgm:prSet phldrT="[Text]"/>
      <dgm:spPr/>
      <dgm:t>
        <a:bodyPr/>
        <a:lstStyle/>
        <a:p>
          <a:r>
            <a:rPr lang="hr-BA" b="1" dirty="0">
              <a:solidFill>
                <a:schemeClr val="bg1"/>
              </a:solidFill>
            </a:rPr>
            <a:t>Accept that change is a part of life</a:t>
          </a:r>
          <a:endParaRPr lang="en-US" b="1" dirty="0">
            <a:solidFill>
              <a:schemeClr val="bg1"/>
            </a:solidFill>
          </a:endParaRPr>
        </a:p>
      </dgm:t>
    </dgm:pt>
    <dgm:pt modelId="{302A8FBA-073B-4E91-A6E4-7883B7FDD9AF}" type="parTrans" cxnId="{F0A2F1D9-8C88-4D9F-8544-28BA4B7C5240}">
      <dgm:prSet/>
      <dgm:spPr/>
      <dgm:t>
        <a:bodyPr/>
        <a:lstStyle/>
        <a:p>
          <a:endParaRPr lang="en-US"/>
        </a:p>
      </dgm:t>
    </dgm:pt>
    <dgm:pt modelId="{E6F3C78F-9B20-4FC2-838D-442CC640B4A6}" type="sibTrans" cxnId="{F0A2F1D9-8C88-4D9F-8544-28BA4B7C5240}">
      <dgm:prSet/>
      <dgm:spPr/>
      <dgm:t>
        <a:bodyPr/>
        <a:lstStyle/>
        <a:p>
          <a:endParaRPr lang="en-US"/>
        </a:p>
      </dgm:t>
    </dgm:pt>
    <dgm:pt modelId="{634BE4A7-8631-485F-BFC2-D9D2FA7CD903}">
      <dgm:prSet phldrT="[Text]" phldr="1"/>
      <dgm:spPr/>
      <dgm:t>
        <a:bodyPr/>
        <a:lstStyle/>
        <a:p>
          <a:endParaRPr lang="en-US"/>
        </a:p>
      </dgm:t>
    </dgm:pt>
    <dgm:pt modelId="{DA99CBCE-1AD3-46EF-8E24-2DD053D05C7C}" type="parTrans" cxnId="{F9724D76-923F-4FFC-8C2C-E20F4FF20327}">
      <dgm:prSet/>
      <dgm:spPr/>
      <dgm:t>
        <a:bodyPr/>
        <a:lstStyle/>
        <a:p>
          <a:endParaRPr lang="en-US"/>
        </a:p>
      </dgm:t>
    </dgm:pt>
    <dgm:pt modelId="{F9520528-1F86-4D7B-AE2E-940FDC0AC138}" type="sibTrans" cxnId="{F9724D76-923F-4FFC-8C2C-E20F4FF20327}">
      <dgm:prSet/>
      <dgm:spPr/>
      <dgm:t>
        <a:bodyPr/>
        <a:lstStyle/>
        <a:p>
          <a:endParaRPr lang="en-US"/>
        </a:p>
      </dgm:t>
    </dgm:pt>
    <dgm:pt modelId="{071C6C62-12E0-49FC-A79C-F7417DC0AFB1}">
      <dgm:prSet phldrT="[Text]" phldr="1"/>
      <dgm:spPr/>
      <dgm:t>
        <a:bodyPr/>
        <a:lstStyle/>
        <a:p>
          <a:endParaRPr lang="en-US"/>
        </a:p>
      </dgm:t>
    </dgm:pt>
    <dgm:pt modelId="{504124E1-EAAB-40C3-A252-FC301657A550}" type="parTrans" cxnId="{101B6A51-C360-44B1-A49E-B3FB32E2074A}">
      <dgm:prSet/>
      <dgm:spPr/>
      <dgm:t>
        <a:bodyPr/>
        <a:lstStyle/>
        <a:p>
          <a:endParaRPr lang="en-US"/>
        </a:p>
      </dgm:t>
    </dgm:pt>
    <dgm:pt modelId="{5C8050B1-2F58-45A0-B7B2-E43320F2A5F5}" type="sibTrans" cxnId="{101B6A51-C360-44B1-A49E-B3FB32E2074A}">
      <dgm:prSet/>
      <dgm:spPr/>
      <dgm:t>
        <a:bodyPr/>
        <a:lstStyle/>
        <a:p>
          <a:endParaRPr lang="en-US"/>
        </a:p>
      </dgm:t>
    </dgm:pt>
    <dgm:pt modelId="{C4726AA2-E7DB-4C17-863A-7692AF42E7E2}">
      <dgm:prSet phldrT="[Text]" phldr="1"/>
      <dgm:spPr/>
      <dgm:t>
        <a:bodyPr/>
        <a:lstStyle/>
        <a:p>
          <a:endParaRPr lang="en-US"/>
        </a:p>
      </dgm:t>
    </dgm:pt>
    <dgm:pt modelId="{3E73007C-970A-4A83-A57A-24359DD567C5}" type="parTrans" cxnId="{D537F8DF-E622-4CB1-A412-7D1322CEB935}">
      <dgm:prSet/>
      <dgm:spPr/>
      <dgm:t>
        <a:bodyPr/>
        <a:lstStyle/>
        <a:p>
          <a:endParaRPr lang="en-US"/>
        </a:p>
      </dgm:t>
    </dgm:pt>
    <dgm:pt modelId="{763259CF-D2A7-4716-A9DB-4EEAD29DEC17}" type="sibTrans" cxnId="{D537F8DF-E622-4CB1-A412-7D1322CEB935}">
      <dgm:prSet/>
      <dgm:spPr/>
      <dgm:t>
        <a:bodyPr/>
        <a:lstStyle/>
        <a:p>
          <a:endParaRPr lang="en-US"/>
        </a:p>
      </dgm:t>
    </dgm:pt>
    <dgm:pt modelId="{F09C8698-08E2-470F-B9F7-D2A9350A19DA}">
      <dgm:prSet phldrT="[Text]" phldr="1"/>
      <dgm:spPr/>
      <dgm:t>
        <a:bodyPr/>
        <a:lstStyle/>
        <a:p>
          <a:endParaRPr lang="en-US"/>
        </a:p>
      </dgm:t>
    </dgm:pt>
    <dgm:pt modelId="{96F33DC0-F940-4433-BCE3-78DEF3F1D0F1}" type="parTrans" cxnId="{736A789E-25A9-49BB-89EE-72A5BC6BEEA9}">
      <dgm:prSet/>
      <dgm:spPr/>
      <dgm:t>
        <a:bodyPr/>
        <a:lstStyle/>
        <a:p>
          <a:endParaRPr lang="en-US"/>
        </a:p>
      </dgm:t>
    </dgm:pt>
    <dgm:pt modelId="{BB96C7A9-DC12-402E-AD34-93ADBCA8E0E9}" type="sibTrans" cxnId="{736A789E-25A9-49BB-89EE-72A5BC6BEEA9}">
      <dgm:prSet/>
      <dgm:spPr/>
      <dgm:t>
        <a:bodyPr/>
        <a:lstStyle/>
        <a:p>
          <a:endParaRPr lang="en-US"/>
        </a:p>
      </dgm:t>
    </dgm:pt>
    <dgm:pt modelId="{7C837FE0-1311-490E-ABA4-29C1DB1B9697}">
      <dgm:prSet phldrT="[Text]" phldr="1"/>
      <dgm:spPr/>
      <dgm:t>
        <a:bodyPr/>
        <a:lstStyle/>
        <a:p>
          <a:endParaRPr lang="en-US"/>
        </a:p>
      </dgm:t>
    </dgm:pt>
    <dgm:pt modelId="{99B60189-463D-4444-AD8E-50522BB9C95A}" type="parTrans" cxnId="{81F2819F-1F3C-4536-BB5B-8A3687C0E71A}">
      <dgm:prSet/>
      <dgm:spPr/>
      <dgm:t>
        <a:bodyPr/>
        <a:lstStyle/>
        <a:p>
          <a:endParaRPr lang="en-US"/>
        </a:p>
      </dgm:t>
    </dgm:pt>
    <dgm:pt modelId="{97113235-E051-4FB9-A34A-0FB2C325F151}" type="sibTrans" cxnId="{81F2819F-1F3C-4536-BB5B-8A3687C0E71A}">
      <dgm:prSet/>
      <dgm:spPr/>
      <dgm:t>
        <a:bodyPr/>
        <a:lstStyle/>
        <a:p>
          <a:endParaRPr lang="en-US"/>
        </a:p>
      </dgm:t>
    </dgm:pt>
    <dgm:pt modelId="{92FBC13B-EC65-44FD-A19B-4C4FE86A0EAA}">
      <dgm:prSet phldrT="[Text]" phldr="1"/>
      <dgm:spPr/>
      <dgm:t>
        <a:bodyPr/>
        <a:lstStyle/>
        <a:p>
          <a:endParaRPr lang="en-US"/>
        </a:p>
      </dgm:t>
    </dgm:pt>
    <dgm:pt modelId="{FED152FA-0894-4C76-AC59-1F178745DE80}" type="parTrans" cxnId="{5D37E501-593E-4FA4-96C2-2213AA5E4EE5}">
      <dgm:prSet/>
      <dgm:spPr/>
      <dgm:t>
        <a:bodyPr/>
        <a:lstStyle/>
        <a:p>
          <a:endParaRPr lang="en-US"/>
        </a:p>
      </dgm:t>
    </dgm:pt>
    <dgm:pt modelId="{8D65C334-C91E-4A3C-83F1-38585B5006B9}" type="sibTrans" cxnId="{5D37E501-593E-4FA4-96C2-2213AA5E4EE5}">
      <dgm:prSet/>
      <dgm:spPr/>
      <dgm:t>
        <a:bodyPr/>
        <a:lstStyle/>
        <a:p>
          <a:endParaRPr lang="en-US"/>
        </a:p>
      </dgm:t>
    </dgm:pt>
    <dgm:pt modelId="{68BF1771-CC64-407E-B999-E63072F99332}">
      <dgm:prSet/>
      <dgm:spPr/>
      <dgm:t>
        <a:bodyPr/>
        <a:lstStyle/>
        <a:p>
          <a:endParaRPr lang="en-US"/>
        </a:p>
      </dgm:t>
    </dgm:pt>
    <dgm:pt modelId="{AB57AF8C-AE7A-4216-B0BA-7DC2433D234B}" type="parTrans" cxnId="{8C89C2CE-F99A-4C76-B472-71459A1BBF83}">
      <dgm:prSet/>
      <dgm:spPr/>
      <dgm:t>
        <a:bodyPr/>
        <a:lstStyle/>
        <a:p>
          <a:endParaRPr lang="en-US"/>
        </a:p>
      </dgm:t>
    </dgm:pt>
    <dgm:pt modelId="{E0CB1E0D-CCFD-4710-BF3F-06FC7E1D10E2}" type="sibTrans" cxnId="{8C89C2CE-F99A-4C76-B472-71459A1BBF83}">
      <dgm:prSet/>
      <dgm:spPr/>
      <dgm:t>
        <a:bodyPr/>
        <a:lstStyle/>
        <a:p>
          <a:endParaRPr lang="en-US"/>
        </a:p>
      </dgm:t>
    </dgm:pt>
    <dgm:pt modelId="{2B801560-29F7-406D-A2C1-2E56CFC37BFA}">
      <dgm:prSet/>
      <dgm:spPr/>
      <dgm:t>
        <a:bodyPr/>
        <a:lstStyle/>
        <a:p>
          <a:endParaRPr lang="en-US"/>
        </a:p>
      </dgm:t>
    </dgm:pt>
    <dgm:pt modelId="{583D1657-5B9E-4CF7-9634-0E77B2F78C43}" type="parTrans" cxnId="{58DFD256-B3C5-49B6-89F2-7F2C81E337C6}">
      <dgm:prSet/>
      <dgm:spPr/>
      <dgm:t>
        <a:bodyPr/>
        <a:lstStyle/>
        <a:p>
          <a:endParaRPr lang="en-US"/>
        </a:p>
      </dgm:t>
    </dgm:pt>
    <dgm:pt modelId="{760818A0-88F6-455D-ACF8-480D5741DE4D}" type="sibTrans" cxnId="{58DFD256-B3C5-49B6-89F2-7F2C81E337C6}">
      <dgm:prSet/>
      <dgm:spPr/>
      <dgm:t>
        <a:bodyPr/>
        <a:lstStyle/>
        <a:p>
          <a:endParaRPr lang="en-US"/>
        </a:p>
      </dgm:t>
    </dgm:pt>
    <dgm:pt modelId="{4D670060-EA40-4E60-99E9-DC9D34D53236}">
      <dgm:prSet/>
      <dgm:spPr/>
      <dgm:t>
        <a:bodyPr/>
        <a:lstStyle/>
        <a:p>
          <a:endParaRPr lang="en-US"/>
        </a:p>
      </dgm:t>
    </dgm:pt>
    <dgm:pt modelId="{7670CD34-EB48-4459-81FB-FBCA7B0C74B3}" type="parTrans" cxnId="{DDAF1209-0F54-4354-A6DD-6388CF7C090F}">
      <dgm:prSet/>
      <dgm:spPr/>
      <dgm:t>
        <a:bodyPr/>
        <a:lstStyle/>
        <a:p>
          <a:endParaRPr lang="en-US"/>
        </a:p>
      </dgm:t>
    </dgm:pt>
    <dgm:pt modelId="{E3BC745C-3D7A-4359-8C23-FB4F0AE6A6CC}" type="sibTrans" cxnId="{DDAF1209-0F54-4354-A6DD-6388CF7C090F}">
      <dgm:prSet/>
      <dgm:spPr/>
      <dgm:t>
        <a:bodyPr/>
        <a:lstStyle/>
        <a:p>
          <a:endParaRPr lang="en-US"/>
        </a:p>
      </dgm:t>
    </dgm:pt>
    <dgm:pt modelId="{3B15C03A-8384-4B83-ADBA-0E5980948E38}" type="pres">
      <dgm:prSet presAssocID="{7B2058F6-BA99-4C79-9725-1F6448649567}" presName="Name0" presStyleCnt="0">
        <dgm:presLayoutVars>
          <dgm:chMax val="1"/>
          <dgm:dir/>
          <dgm:animLvl val="ctr"/>
          <dgm:resizeHandles val="exact"/>
        </dgm:presLayoutVars>
      </dgm:prSet>
      <dgm:spPr/>
    </dgm:pt>
    <dgm:pt modelId="{41597C38-78A5-44BF-A05C-C35E1C533088}" type="pres">
      <dgm:prSet presAssocID="{CF1E91C2-8516-41E2-A50F-9FDB6FB7E2FD}" presName="centerShape" presStyleLbl="node0" presStyleIdx="0" presStyleCnt="1" custScaleX="124471" custScaleY="125374"/>
      <dgm:spPr/>
    </dgm:pt>
    <dgm:pt modelId="{25F99117-66B8-4E67-BEF0-8B3B0924BBB3}" type="pres">
      <dgm:prSet presAssocID="{2CF9BDB4-03AA-416E-9930-6F6DE5FBCC5F}" presName="node" presStyleLbl="node1" presStyleIdx="0" presStyleCnt="5">
        <dgm:presLayoutVars>
          <dgm:bulletEnabled val="1"/>
        </dgm:presLayoutVars>
      </dgm:prSet>
      <dgm:spPr/>
    </dgm:pt>
    <dgm:pt modelId="{8F9CB80F-143A-4D2B-999B-7CFCA48276A9}" type="pres">
      <dgm:prSet presAssocID="{2CF9BDB4-03AA-416E-9930-6F6DE5FBCC5F}" presName="dummy" presStyleCnt="0"/>
      <dgm:spPr/>
    </dgm:pt>
    <dgm:pt modelId="{F9935A49-5DF8-4234-AEA3-375B868F5F16}" type="pres">
      <dgm:prSet presAssocID="{EE49CF8F-223F-4B01-B1BB-8937558E9865}" presName="sibTrans" presStyleLbl="sibTrans2D1" presStyleIdx="0" presStyleCnt="5"/>
      <dgm:spPr/>
    </dgm:pt>
    <dgm:pt modelId="{1D91479D-58DB-4E0B-A20C-A439C6597269}" type="pres">
      <dgm:prSet presAssocID="{E131C463-DE81-4513-9B7A-BFFBDFB34276}" presName="node" presStyleLbl="node1" presStyleIdx="1" presStyleCnt="5">
        <dgm:presLayoutVars>
          <dgm:bulletEnabled val="1"/>
        </dgm:presLayoutVars>
      </dgm:prSet>
      <dgm:spPr/>
    </dgm:pt>
    <dgm:pt modelId="{3207DCF4-55FB-4351-9179-BF279C1536B4}" type="pres">
      <dgm:prSet presAssocID="{E131C463-DE81-4513-9B7A-BFFBDFB34276}" presName="dummy" presStyleCnt="0"/>
      <dgm:spPr/>
    </dgm:pt>
    <dgm:pt modelId="{B479A7EF-9E3B-435C-A7EE-9A3EDD1A813A}" type="pres">
      <dgm:prSet presAssocID="{E6F3C78F-9B20-4FC2-838D-442CC640B4A6}" presName="sibTrans" presStyleLbl="sibTrans2D1" presStyleIdx="1" presStyleCnt="5"/>
      <dgm:spPr/>
    </dgm:pt>
    <dgm:pt modelId="{B31651BF-96B2-473D-97E2-A859DEF34AA6}" type="pres">
      <dgm:prSet presAssocID="{68BF1771-CC64-407E-B999-E63072F99332}" presName="node" presStyleLbl="node1" presStyleIdx="2" presStyleCnt="5">
        <dgm:presLayoutVars>
          <dgm:bulletEnabled val="1"/>
        </dgm:presLayoutVars>
      </dgm:prSet>
      <dgm:spPr/>
    </dgm:pt>
    <dgm:pt modelId="{3FDFA9AB-9279-4143-A8B8-C63A32ABABC3}" type="pres">
      <dgm:prSet presAssocID="{68BF1771-CC64-407E-B999-E63072F99332}" presName="dummy" presStyleCnt="0"/>
      <dgm:spPr/>
    </dgm:pt>
    <dgm:pt modelId="{742F4BAC-4637-45E4-A298-2A5F93A162A3}" type="pres">
      <dgm:prSet presAssocID="{E0CB1E0D-CCFD-4710-BF3F-06FC7E1D10E2}" presName="sibTrans" presStyleLbl="sibTrans2D1" presStyleIdx="2" presStyleCnt="5"/>
      <dgm:spPr/>
    </dgm:pt>
    <dgm:pt modelId="{B3FDAAAB-0792-4DC0-806A-B05A320BB9C0}" type="pres">
      <dgm:prSet presAssocID="{2B801560-29F7-406D-A2C1-2E56CFC37BFA}" presName="node" presStyleLbl="node1" presStyleIdx="3" presStyleCnt="5">
        <dgm:presLayoutVars>
          <dgm:bulletEnabled val="1"/>
        </dgm:presLayoutVars>
      </dgm:prSet>
      <dgm:spPr/>
    </dgm:pt>
    <dgm:pt modelId="{D923DB5C-AE5C-4A6F-BFEC-2D9DDAE07276}" type="pres">
      <dgm:prSet presAssocID="{2B801560-29F7-406D-A2C1-2E56CFC37BFA}" presName="dummy" presStyleCnt="0"/>
      <dgm:spPr/>
    </dgm:pt>
    <dgm:pt modelId="{AB2E7D23-F74B-472E-A728-1A897593F5B9}" type="pres">
      <dgm:prSet presAssocID="{760818A0-88F6-455D-ACF8-480D5741DE4D}" presName="sibTrans" presStyleLbl="sibTrans2D1" presStyleIdx="3" presStyleCnt="5"/>
      <dgm:spPr/>
    </dgm:pt>
    <dgm:pt modelId="{672999B3-9DF4-42BA-9DA5-482351CC8589}" type="pres">
      <dgm:prSet presAssocID="{4D670060-EA40-4E60-99E9-DC9D34D53236}" presName="node" presStyleLbl="node1" presStyleIdx="4" presStyleCnt="5">
        <dgm:presLayoutVars>
          <dgm:bulletEnabled val="1"/>
        </dgm:presLayoutVars>
      </dgm:prSet>
      <dgm:spPr/>
    </dgm:pt>
    <dgm:pt modelId="{615DC5FA-FA4C-4D0E-8EA8-8817222EA69B}" type="pres">
      <dgm:prSet presAssocID="{4D670060-EA40-4E60-99E9-DC9D34D53236}" presName="dummy" presStyleCnt="0"/>
      <dgm:spPr/>
    </dgm:pt>
    <dgm:pt modelId="{2E9AB573-4D9F-4D56-A829-6AA769F3ADD4}" type="pres">
      <dgm:prSet presAssocID="{E3BC745C-3D7A-4359-8C23-FB4F0AE6A6CC}" presName="sibTrans" presStyleLbl="sibTrans2D1" presStyleIdx="4" presStyleCnt="5"/>
      <dgm:spPr/>
    </dgm:pt>
  </dgm:ptLst>
  <dgm:cxnLst>
    <dgm:cxn modelId="{5D37E501-593E-4FA4-96C2-2213AA5E4EE5}" srcId="{F09C8698-08E2-470F-B9F7-D2A9350A19DA}" destId="{92FBC13B-EC65-44FD-A19B-4C4FE86A0EAA}" srcOrd="1" destOrd="0" parTransId="{FED152FA-0894-4C76-AC59-1F178745DE80}" sibTransId="{8D65C334-C91E-4A3C-83F1-38585B5006B9}"/>
    <dgm:cxn modelId="{DDAF1209-0F54-4354-A6DD-6388CF7C090F}" srcId="{CF1E91C2-8516-41E2-A50F-9FDB6FB7E2FD}" destId="{4D670060-EA40-4E60-99E9-DC9D34D53236}" srcOrd="4" destOrd="0" parTransId="{7670CD34-EB48-4459-81FB-FBCA7B0C74B3}" sibTransId="{E3BC745C-3D7A-4359-8C23-FB4F0AE6A6CC}"/>
    <dgm:cxn modelId="{17846912-3C8D-49EF-A509-F58CF14D18C2}" type="presOf" srcId="{2B801560-29F7-406D-A2C1-2E56CFC37BFA}" destId="{B3FDAAAB-0792-4DC0-806A-B05A320BB9C0}" srcOrd="0" destOrd="0" presId="urn:microsoft.com/office/officeart/2005/8/layout/radial6"/>
    <dgm:cxn modelId="{E46EE817-1FBC-4DC0-9864-A324ED1648A5}" type="presOf" srcId="{E131C463-DE81-4513-9B7A-BFFBDFB34276}" destId="{1D91479D-58DB-4E0B-A20C-A439C6597269}" srcOrd="0" destOrd="0" presId="urn:microsoft.com/office/officeart/2005/8/layout/radial6"/>
    <dgm:cxn modelId="{0571A219-7712-480C-A77E-32E4DC689F08}" type="presOf" srcId="{760818A0-88F6-455D-ACF8-480D5741DE4D}" destId="{AB2E7D23-F74B-472E-A728-1A897593F5B9}" srcOrd="0" destOrd="0" presId="urn:microsoft.com/office/officeart/2005/8/layout/radial6"/>
    <dgm:cxn modelId="{DDA69B1A-CA6C-4104-B442-DFF94783E085}" type="presOf" srcId="{E0CB1E0D-CCFD-4710-BF3F-06FC7E1D10E2}" destId="{742F4BAC-4637-45E4-A298-2A5F93A162A3}" srcOrd="0" destOrd="0" presId="urn:microsoft.com/office/officeart/2005/8/layout/radial6"/>
    <dgm:cxn modelId="{44A67B2D-3097-482D-8E47-BD9E69C6082F}" srcId="{CF1E91C2-8516-41E2-A50F-9FDB6FB7E2FD}" destId="{2CF9BDB4-03AA-416E-9930-6F6DE5FBCC5F}" srcOrd="0" destOrd="0" parTransId="{489181FB-6E2B-4C1B-9EDF-7D4FA10E920A}" sibTransId="{EE49CF8F-223F-4B01-B1BB-8937558E9865}"/>
    <dgm:cxn modelId="{8D79ED3B-4B3A-48ED-952D-2DD211F01D47}" type="presOf" srcId="{E3BC745C-3D7A-4359-8C23-FB4F0AE6A6CC}" destId="{2E9AB573-4D9F-4D56-A829-6AA769F3ADD4}" srcOrd="0" destOrd="0" presId="urn:microsoft.com/office/officeart/2005/8/layout/radial6"/>
    <dgm:cxn modelId="{101B6A51-C360-44B1-A49E-B3FB32E2074A}" srcId="{634BE4A7-8631-485F-BFC2-D9D2FA7CD903}" destId="{071C6C62-12E0-49FC-A79C-F7417DC0AFB1}" srcOrd="0" destOrd="0" parTransId="{504124E1-EAAB-40C3-A252-FC301657A550}" sibTransId="{5C8050B1-2F58-45A0-B7B2-E43320F2A5F5}"/>
    <dgm:cxn modelId="{D8EDA773-EDAF-4A91-AEF7-929AFC241760}" type="presOf" srcId="{68BF1771-CC64-407E-B999-E63072F99332}" destId="{B31651BF-96B2-473D-97E2-A859DEF34AA6}" srcOrd="0" destOrd="0" presId="urn:microsoft.com/office/officeart/2005/8/layout/radial6"/>
    <dgm:cxn modelId="{F9724D76-923F-4FFC-8C2C-E20F4FF20327}" srcId="{7B2058F6-BA99-4C79-9725-1F6448649567}" destId="{634BE4A7-8631-485F-BFC2-D9D2FA7CD903}" srcOrd="1" destOrd="0" parTransId="{DA99CBCE-1AD3-46EF-8E24-2DD053D05C7C}" sibTransId="{F9520528-1F86-4D7B-AE2E-940FDC0AC138}"/>
    <dgm:cxn modelId="{58DFD256-B3C5-49B6-89F2-7F2C81E337C6}" srcId="{CF1E91C2-8516-41E2-A50F-9FDB6FB7E2FD}" destId="{2B801560-29F7-406D-A2C1-2E56CFC37BFA}" srcOrd="3" destOrd="0" parTransId="{583D1657-5B9E-4CF7-9634-0E77B2F78C43}" sibTransId="{760818A0-88F6-455D-ACF8-480D5741DE4D}"/>
    <dgm:cxn modelId="{75BCF276-5A05-4268-A08C-5F4F1AA72352}" type="presOf" srcId="{2CF9BDB4-03AA-416E-9930-6F6DE5FBCC5F}" destId="{25F99117-66B8-4E67-BEF0-8B3B0924BBB3}" srcOrd="0" destOrd="0" presId="urn:microsoft.com/office/officeart/2005/8/layout/radial6"/>
    <dgm:cxn modelId="{7DF6C786-8A88-4E92-A7B0-DFEE67018323}" type="presOf" srcId="{7B2058F6-BA99-4C79-9725-1F6448649567}" destId="{3B15C03A-8384-4B83-ADBA-0E5980948E38}" srcOrd="0" destOrd="0" presId="urn:microsoft.com/office/officeart/2005/8/layout/radial6"/>
    <dgm:cxn modelId="{736A789E-25A9-49BB-89EE-72A5BC6BEEA9}" srcId="{7B2058F6-BA99-4C79-9725-1F6448649567}" destId="{F09C8698-08E2-470F-B9F7-D2A9350A19DA}" srcOrd="2" destOrd="0" parTransId="{96F33DC0-F940-4433-BCE3-78DEF3F1D0F1}" sibTransId="{BB96C7A9-DC12-402E-AD34-93ADBCA8E0E9}"/>
    <dgm:cxn modelId="{81F2819F-1F3C-4536-BB5B-8A3687C0E71A}" srcId="{F09C8698-08E2-470F-B9F7-D2A9350A19DA}" destId="{7C837FE0-1311-490E-ABA4-29C1DB1B9697}" srcOrd="0" destOrd="0" parTransId="{99B60189-463D-4444-AD8E-50522BB9C95A}" sibTransId="{97113235-E051-4FB9-A34A-0FB2C325F151}"/>
    <dgm:cxn modelId="{3E1354BD-35B5-41BD-9171-D0E39F083C32}" type="presOf" srcId="{EE49CF8F-223F-4B01-B1BB-8937558E9865}" destId="{F9935A49-5DF8-4234-AEA3-375B868F5F16}" srcOrd="0" destOrd="0" presId="urn:microsoft.com/office/officeart/2005/8/layout/radial6"/>
    <dgm:cxn modelId="{8C89C2CE-F99A-4C76-B472-71459A1BBF83}" srcId="{CF1E91C2-8516-41E2-A50F-9FDB6FB7E2FD}" destId="{68BF1771-CC64-407E-B999-E63072F99332}" srcOrd="2" destOrd="0" parTransId="{AB57AF8C-AE7A-4216-B0BA-7DC2433D234B}" sibTransId="{E0CB1E0D-CCFD-4710-BF3F-06FC7E1D10E2}"/>
    <dgm:cxn modelId="{F0A2F1D9-8C88-4D9F-8544-28BA4B7C5240}" srcId="{CF1E91C2-8516-41E2-A50F-9FDB6FB7E2FD}" destId="{E131C463-DE81-4513-9B7A-BFFBDFB34276}" srcOrd="1" destOrd="0" parTransId="{302A8FBA-073B-4E91-A6E4-7883B7FDD9AF}" sibTransId="{E6F3C78F-9B20-4FC2-838D-442CC640B4A6}"/>
    <dgm:cxn modelId="{D537F8DF-E622-4CB1-A412-7D1322CEB935}" srcId="{634BE4A7-8631-485F-BFC2-D9D2FA7CD903}" destId="{C4726AA2-E7DB-4C17-863A-7692AF42E7E2}" srcOrd="1" destOrd="0" parTransId="{3E73007C-970A-4A83-A57A-24359DD567C5}" sibTransId="{763259CF-D2A7-4716-A9DB-4EEAD29DEC17}"/>
    <dgm:cxn modelId="{0A281FE2-C66E-4258-AAE8-B6380086827D}" type="presOf" srcId="{E6F3C78F-9B20-4FC2-838D-442CC640B4A6}" destId="{B479A7EF-9E3B-435C-A7EE-9A3EDD1A813A}" srcOrd="0" destOrd="0" presId="urn:microsoft.com/office/officeart/2005/8/layout/radial6"/>
    <dgm:cxn modelId="{3ADFBBE4-5E10-4239-AB0C-CCA21CB849E2}" type="presOf" srcId="{CF1E91C2-8516-41E2-A50F-9FDB6FB7E2FD}" destId="{41597C38-78A5-44BF-A05C-C35E1C533088}" srcOrd="0" destOrd="0" presId="urn:microsoft.com/office/officeart/2005/8/layout/radial6"/>
    <dgm:cxn modelId="{3FDE74FC-AA08-4F9A-9422-8CE6F953899E}" srcId="{7B2058F6-BA99-4C79-9725-1F6448649567}" destId="{CF1E91C2-8516-41E2-A50F-9FDB6FB7E2FD}" srcOrd="0" destOrd="0" parTransId="{343B88A2-E717-4F87-A688-E30E9082519C}" sibTransId="{B1CB3700-5FD3-40AC-A44C-EF81A41B487D}"/>
    <dgm:cxn modelId="{105C8CFD-5E41-4F61-8BF5-AD083D8CAE6B}" type="presOf" srcId="{4D670060-EA40-4E60-99E9-DC9D34D53236}" destId="{672999B3-9DF4-42BA-9DA5-482351CC8589}" srcOrd="0" destOrd="0" presId="urn:microsoft.com/office/officeart/2005/8/layout/radial6"/>
    <dgm:cxn modelId="{E4DEAF59-0FAA-4057-9611-4D4D9EBB93C5}" type="presParOf" srcId="{3B15C03A-8384-4B83-ADBA-0E5980948E38}" destId="{41597C38-78A5-44BF-A05C-C35E1C533088}" srcOrd="0" destOrd="0" presId="urn:microsoft.com/office/officeart/2005/8/layout/radial6"/>
    <dgm:cxn modelId="{306D1035-214B-4B8D-BA8A-6F9BDE725C1D}" type="presParOf" srcId="{3B15C03A-8384-4B83-ADBA-0E5980948E38}" destId="{25F99117-66B8-4E67-BEF0-8B3B0924BBB3}" srcOrd="1" destOrd="0" presId="urn:microsoft.com/office/officeart/2005/8/layout/radial6"/>
    <dgm:cxn modelId="{7BD46A06-7C67-4FC8-B266-09AABBFC6CB5}" type="presParOf" srcId="{3B15C03A-8384-4B83-ADBA-0E5980948E38}" destId="{8F9CB80F-143A-4D2B-999B-7CFCA48276A9}" srcOrd="2" destOrd="0" presId="urn:microsoft.com/office/officeart/2005/8/layout/radial6"/>
    <dgm:cxn modelId="{30140703-64A0-4680-9E42-E97EDD20F5B7}" type="presParOf" srcId="{3B15C03A-8384-4B83-ADBA-0E5980948E38}" destId="{F9935A49-5DF8-4234-AEA3-375B868F5F16}" srcOrd="3" destOrd="0" presId="urn:microsoft.com/office/officeart/2005/8/layout/radial6"/>
    <dgm:cxn modelId="{E1DB7B67-0214-4228-A960-FD3260744FD9}" type="presParOf" srcId="{3B15C03A-8384-4B83-ADBA-0E5980948E38}" destId="{1D91479D-58DB-4E0B-A20C-A439C6597269}" srcOrd="4" destOrd="0" presId="urn:microsoft.com/office/officeart/2005/8/layout/radial6"/>
    <dgm:cxn modelId="{C0DFFD44-2C64-4745-A2C6-F2B92C7EDB01}" type="presParOf" srcId="{3B15C03A-8384-4B83-ADBA-0E5980948E38}" destId="{3207DCF4-55FB-4351-9179-BF279C1536B4}" srcOrd="5" destOrd="0" presId="urn:microsoft.com/office/officeart/2005/8/layout/radial6"/>
    <dgm:cxn modelId="{3C0098B5-6CEF-4BAF-9A38-92FB6A60A3B0}" type="presParOf" srcId="{3B15C03A-8384-4B83-ADBA-0E5980948E38}" destId="{B479A7EF-9E3B-435C-A7EE-9A3EDD1A813A}" srcOrd="6" destOrd="0" presId="urn:microsoft.com/office/officeart/2005/8/layout/radial6"/>
    <dgm:cxn modelId="{6210EA38-15B2-4B46-A822-CCF86AE1F9B7}" type="presParOf" srcId="{3B15C03A-8384-4B83-ADBA-0E5980948E38}" destId="{B31651BF-96B2-473D-97E2-A859DEF34AA6}" srcOrd="7" destOrd="0" presId="urn:microsoft.com/office/officeart/2005/8/layout/radial6"/>
    <dgm:cxn modelId="{15EC6C1A-F014-486E-A869-C59166541E16}" type="presParOf" srcId="{3B15C03A-8384-4B83-ADBA-0E5980948E38}" destId="{3FDFA9AB-9279-4143-A8B8-C63A32ABABC3}" srcOrd="8" destOrd="0" presId="urn:microsoft.com/office/officeart/2005/8/layout/radial6"/>
    <dgm:cxn modelId="{A5A919E7-0A01-4C5E-84D3-47AE4F6FA53A}" type="presParOf" srcId="{3B15C03A-8384-4B83-ADBA-0E5980948E38}" destId="{742F4BAC-4637-45E4-A298-2A5F93A162A3}" srcOrd="9" destOrd="0" presId="urn:microsoft.com/office/officeart/2005/8/layout/radial6"/>
    <dgm:cxn modelId="{87EE0211-0B3A-448F-830F-646C8E0644EF}" type="presParOf" srcId="{3B15C03A-8384-4B83-ADBA-0E5980948E38}" destId="{B3FDAAAB-0792-4DC0-806A-B05A320BB9C0}" srcOrd="10" destOrd="0" presId="urn:microsoft.com/office/officeart/2005/8/layout/radial6"/>
    <dgm:cxn modelId="{6CCB9EAB-8CAE-4F3A-A3D4-CE5316EB65A6}" type="presParOf" srcId="{3B15C03A-8384-4B83-ADBA-0E5980948E38}" destId="{D923DB5C-AE5C-4A6F-BFEC-2D9DDAE07276}" srcOrd="11" destOrd="0" presId="urn:microsoft.com/office/officeart/2005/8/layout/radial6"/>
    <dgm:cxn modelId="{FD979635-BC16-485B-8CFD-6EE99B811727}" type="presParOf" srcId="{3B15C03A-8384-4B83-ADBA-0E5980948E38}" destId="{AB2E7D23-F74B-472E-A728-1A897593F5B9}" srcOrd="12" destOrd="0" presId="urn:microsoft.com/office/officeart/2005/8/layout/radial6"/>
    <dgm:cxn modelId="{040F9DBE-C799-4990-B845-8452D3E28945}" type="presParOf" srcId="{3B15C03A-8384-4B83-ADBA-0E5980948E38}" destId="{672999B3-9DF4-42BA-9DA5-482351CC8589}" srcOrd="13" destOrd="0" presId="urn:microsoft.com/office/officeart/2005/8/layout/radial6"/>
    <dgm:cxn modelId="{36E66733-2A9D-4DDD-BFB2-B7996A53F0B1}" type="presParOf" srcId="{3B15C03A-8384-4B83-ADBA-0E5980948E38}" destId="{615DC5FA-FA4C-4D0E-8EA8-8817222EA69B}" srcOrd="14" destOrd="0" presId="urn:microsoft.com/office/officeart/2005/8/layout/radial6"/>
    <dgm:cxn modelId="{4E959FA4-1ED7-4D93-A786-1F93EC94F3C3}" type="presParOf" srcId="{3B15C03A-8384-4B83-ADBA-0E5980948E38}" destId="{2E9AB573-4D9F-4D56-A829-6AA769F3ADD4}"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7A4B6D-543E-4E8D-AC70-A668C1E4184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F18A87D-98AC-493F-ACEF-574433D3F5FB}">
      <dgm:prSet phldrT="[Text]"/>
      <dgm:spPr/>
      <dgm:t>
        <a:bodyPr/>
        <a:lstStyle/>
        <a:p>
          <a:pPr algn="ctr"/>
          <a:r>
            <a:rPr kumimoji="0" lang="en-US" altLang="en-US" b="1" i="0" u="none" strike="noStrike" cap="none" normalizeH="0" baseline="0" dirty="0" bmk="">
              <a:ln>
                <a:noFill/>
              </a:ln>
              <a:effectLst/>
              <a:latin typeface="CentraNo1"/>
            </a:rPr>
            <a:t>THEY GIVE RECOGNITION</a:t>
          </a:r>
          <a:endParaRPr lang="en-US" dirty="0"/>
        </a:p>
      </dgm:t>
    </dgm:pt>
    <dgm:pt modelId="{740290E9-F942-4B15-B636-EE46C68D4676}" type="parTrans" cxnId="{ECDCD520-CFAE-43EA-9944-D280603072EB}">
      <dgm:prSet/>
      <dgm:spPr/>
      <dgm:t>
        <a:bodyPr/>
        <a:lstStyle/>
        <a:p>
          <a:pPr algn="ctr"/>
          <a:endParaRPr lang="en-US"/>
        </a:p>
      </dgm:t>
    </dgm:pt>
    <dgm:pt modelId="{80E7F66C-157C-4195-A1F1-F5F1AA364697}" type="sibTrans" cxnId="{ECDCD520-CFAE-43EA-9944-D280603072EB}">
      <dgm:prSet/>
      <dgm:spPr/>
      <dgm:t>
        <a:bodyPr/>
        <a:lstStyle/>
        <a:p>
          <a:pPr algn="ctr"/>
          <a:endParaRPr lang="en-US"/>
        </a:p>
      </dgm:t>
    </dgm:pt>
    <dgm:pt modelId="{36970AFA-3DDE-4606-A6FE-C36AFE8F16A3}">
      <dgm:prSet/>
      <dgm:spPr/>
      <dgm:t>
        <a:bodyPr/>
        <a:lstStyle/>
        <a:p>
          <a:pPr algn="ctr"/>
          <a:r>
            <a:rPr kumimoji="0" lang="en-US" altLang="en-US" b="1" i="0" u="none" strike="noStrike" cap="none" normalizeH="0" baseline="0" dirty="0" bmk="">
              <a:ln>
                <a:noFill/>
              </a:ln>
              <a:effectLst/>
              <a:latin typeface="CentraNo1"/>
            </a:rPr>
            <a:t>THEY CONNECT THE RIGHT PEOPLE</a:t>
          </a:r>
        </a:p>
      </dgm:t>
    </dgm:pt>
    <dgm:pt modelId="{FBDD4D73-18AB-4773-B1DB-EA98CF4D120B}" type="parTrans" cxnId="{7CCDF3A4-FA41-4689-B64E-A0EB0BC6D0A9}">
      <dgm:prSet/>
      <dgm:spPr/>
      <dgm:t>
        <a:bodyPr/>
        <a:lstStyle/>
        <a:p>
          <a:pPr algn="ctr"/>
          <a:endParaRPr lang="en-US"/>
        </a:p>
      </dgm:t>
    </dgm:pt>
    <dgm:pt modelId="{A6D2145F-BBF9-4A92-AF5B-486DAA6CF82E}" type="sibTrans" cxnId="{7CCDF3A4-FA41-4689-B64E-A0EB0BC6D0A9}">
      <dgm:prSet/>
      <dgm:spPr/>
      <dgm:t>
        <a:bodyPr/>
        <a:lstStyle/>
        <a:p>
          <a:pPr algn="ctr"/>
          <a:endParaRPr lang="en-US"/>
        </a:p>
      </dgm:t>
    </dgm:pt>
    <dgm:pt modelId="{B0E08302-9FA1-4635-8018-12166E988BBB}">
      <dgm:prSet/>
      <dgm:spPr/>
      <dgm:t>
        <a:bodyPr/>
        <a:lstStyle/>
        <a:p>
          <a:pPr algn="ctr"/>
          <a:r>
            <a:rPr kumimoji="0" lang="en-US" altLang="en-US" b="1" i="0" u="none" strike="noStrike" cap="none" normalizeH="0" baseline="0" dirty="0" bmk="">
              <a:ln>
                <a:noFill/>
              </a:ln>
              <a:effectLst/>
              <a:latin typeface="CentraNo1"/>
            </a:rPr>
            <a:t>THEY DON’T MICROMANAGE</a:t>
          </a:r>
        </a:p>
      </dgm:t>
    </dgm:pt>
    <dgm:pt modelId="{7AFA13C0-801E-413D-ABB8-59983CC7A8DB}" type="parTrans" cxnId="{0F5CA062-F0B3-4D65-A370-42A0844B993C}">
      <dgm:prSet/>
      <dgm:spPr/>
      <dgm:t>
        <a:bodyPr/>
        <a:lstStyle/>
        <a:p>
          <a:pPr algn="ctr"/>
          <a:endParaRPr lang="en-US"/>
        </a:p>
      </dgm:t>
    </dgm:pt>
    <dgm:pt modelId="{1F3199B2-0D82-4C4C-B5EE-A07520617E94}" type="sibTrans" cxnId="{0F5CA062-F0B3-4D65-A370-42A0844B993C}">
      <dgm:prSet/>
      <dgm:spPr/>
      <dgm:t>
        <a:bodyPr/>
        <a:lstStyle/>
        <a:p>
          <a:pPr algn="ctr"/>
          <a:endParaRPr lang="en-US"/>
        </a:p>
      </dgm:t>
    </dgm:pt>
    <dgm:pt modelId="{812D5264-E1C9-409F-A825-F4E776D0B3C7}">
      <dgm:prSet/>
      <dgm:spPr/>
      <dgm:t>
        <a:bodyPr/>
        <a:lstStyle/>
        <a:p>
          <a:pPr algn="ctr"/>
          <a:r>
            <a:rPr kumimoji="0" lang="en-US" altLang="en-US" b="1" i="0" u="none" strike="noStrike" cap="none" normalizeH="0" baseline="0" dirty="0" bmk="">
              <a:ln>
                <a:noFill/>
              </a:ln>
              <a:effectLst/>
              <a:latin typeface="Calibri" panose="020F0502020204030204" pitchFamily="34" charset="0"/>
              <a:cs typeface="Calibri" panose="020F0502020204030204" pitchFamily="34" charset="0"/>
            </a:rPr>
            <a:t>THEY CREATE SAFE ENVIRONMENTS</a:t>
          </a:r>
          <a:endParaRPr kumimoji="0" lang="en-US" altLang="en-US" b="1" i="0" u="none" strike="noStrike" cap="none" normalizeH="0" baseline="0" dirty="0">
            <a:ln>
              <a:noFill/>
            </a:ln>
            <a:effectLst/>
            <a:latin typeface="Calibri" panose="020F0502020204030204" pitchFamily="34" charset="0"/>
            <a:cs typeface="Calibri" panose="020F0502020204030204" pitchFamily="34" charset="0"/>
          </a:endParaRPr>
        </a:p>
      </dgm:t>
    </dgm:pt>
    <dgm:pt modelId="{3A78F8C7-9E71-4047-92F4-4BC13BB0AF99}" type="parTrans" cxnId="{6E79AF1D-37EC-4208-AB8C-8D262A03D8E5}">
      <dgm:prSet/>
      <dgm:spPr/>
      <dgm:t>
        <a:bodyPr/>
        <a:lstStyle/>
        <a:p>
          <a:pPr algn="ctr"/>
          <a:endParaRPr lang="en-US"/>
        </a:p>
      </dgm:t>
    </dgm:pt>
    <dgm:pt modelId="{25A72029-C670-4732-8D8F-44B0EF04D5BB}" type="sibTrans" cxnId="{6E79AF1D-37EC-4208-AB8C-8D262A03D8E5}">
      <dgm:prSet/>
      <dgm:spPr/>
      <dgm:t>
        <a:bodyPr/>
        <a:lstStyle/>
        <a:p>
          <a:pPr algn="ctr"/>
          <a:endParaRPr lang="en-US"/>
        </a:p>
      </dgm:t>
    </dgm:pt>
    <dgm:pt modelId="{525896C7-863B-460F-8848-0108C7B4A08E}">
      <dgm:prSet/>
      <dgm:spPr/>
      <dgm:t>
        <a:bodyPr/>
        <a:lstStyle/>
        <a:p>
          <a:pPr algn="ctr"/>
          <a:r>
            <a:rPr lang="en-US" b="1"/>
            <a:t>FOCUS ON THE PERSON’S STRENGTHS</a:t>
          </a:r>
        </a:p>
      </dgm:t>
    </dgm:pt>
    <dgm:pt modelId="{1B8E64BA-DAD7-4D68-8A1A-6DED6449616E}" type="parTrans" cxnId="{DE516527-E22F-46D7-9B63-9A5DCFCB65EA}">
      <dgm:prSet/>
      <dgm:spPr/>
      <dgm:t>
        <a:bodyPr/>
        <a:lstStyle/>
        <a:p>
          <a:pPr algn="ctr"/>
          <a:endParaRPr lang="en-US"/>
        </a:p>
      </dgm:t>
    </dgm:pt>
    <dgm:pt modelId="{CFA2AD16-318B-466E-832B-9D0BDE94B524}" type="sibTrans" cxnId="{DE516527-E22F-46D7-9B63-9A5DCFCB65EA}">
      <dgm:prSet/>
      <dgm:spPr/>
      <dgm:t>
        <a:bodyPr/>
        <a:lstStyle/>
        <a:p>
          <a:pPr algn="ctr"/>
          <a:endParaRPr lang="en-US"/>
        </a:p>
      </dgm:t>
    </dgm:pt>
    <dgm:pt modelId="{A760554A-2881-4729-B42B-C9F8FAB77FE4}">
      <dgm:prSet/>
      <dgm:spPr/>
      <dgm:t>
        <a:bodyPr/>
        <a:lstStyle/>
        <a:p>
          <a:pPr algn="ctr"/>
          <a:r>
            <a:rPr lang="en-US" b="1" dirty="0"/>
            <a:t>THEY EMPATHISE</a:t>
          </a:r>
        </a:p>
      </dgm:t>
    </dgm:pt>
    <dgm:pt modelId="{F23C0424-16C3-46F8-83E2-5E27E86A9D2B}" type="parTrans" cxnId="{73695C04-A0BE-4140-8B47-74DB90137A6B}">
      <dgm:prSet/>
      <dgm:spPr/>
      <dgm:t>
        <a:bodyPr/>
        <a:lstStyle/>
        <a:p>
          <a:pPr algn="ctr"/>
          <a:endParaRPr lang="en-US"/>
        </a:p>
      </dgm:t>
    </dgm:pt>
    <dgm:pt modelId="{25F89F49-6920-4314-BA74-58D4B17662CB}" type="sibTrans" cxnId="{73695C04-A0BE-4140-8B47-74DB90137A6B}">
      <dgm:prSet/>
      <dgm:spPr/>
      <dgm:t>
        <a:bodyPr/>
        <a:lstStyle/>
        <a:p>
          <a:pPr algn="ctr"/>
          <a:endParaRPr lang="en-US"/>
        </a:p>
      </dgm:t>
    </dgm:pt>
    <dgm:pt modelId="{8B12B643-C5A6-41FE-811F-B2197BAFBE8A}" type="pres">
      <dgm:prSet presAssocID="{1B7A4B6D-543E-4E8D-AC70-A668C1E4184B}" presName="Name0" presStyleCnt="0">
        <dgm:presLayoutVars>
          <dgm:chMax val="11"/>
          <dgm:chPref val="11"/>
          <dgm:dir/>
          <dgm:resizeHandles/>
        </dgm:presLayoutVars>
      </dgm:prSet>
      <dgm:spPr/>
    </dgm:pt>
    <dgm:pt modelId="{1C28A0CB-ACC4-4106-A7A8-98FDE1B5E3A1}" type="pres">
      <dgm:prSet presAssocID="{812D5264-E1C9-409F-A825-F4E776D0B3C7}" presName="Accent6" presStyleCnt="0"/>
      <dgm:spPr/>
    </dgm:pt>
    <dgm:pt modelId="{4241246F-50DC-4219-A414-795A74D8DD69}" type="pres">
      <dgm:prSet presAssocID="{812D5264-E1C9-409F-A825-F4E776D0B3C7}" presName="Accent" presStyleLbl="node1" presStyleIdx="0" presStyleCnt="6" custLinFactY="8152" custLinFactNeighborX="-52045" custLinFactNeighborY="100000"/>
      <dgm:spPr/>
    </dgm:pt>
    <dgm:pt modelId="{31A6E0FA-76B4-48F2-B0F5-9B4965E1BAA0}" type="pres">
      <dgm:prSet presAssocID="{812D5264-E1C9-409F-A825-F4E776D0B3C7}" presName="ParentBackground6" presStyleCnt="0"/>
      <dgm:spPr/>
    </dgm:pt>
    <dgm:pt modelId="{2AAB1F44-DAC2-4FFF-88A9-E632979ADDF8}" type="pres">
      <dgm:prSet presAssocID="{812D5264-E1C9-409F-A825-F4E776D0B3C7}" presName="ParentBackground" presStyleLbl="fgAcc1" presStyleIdx="0" presStyleCnt="6" custLinFactY="16102" custLinFactNeighborX="-55732" custLinFactNeighborY="100000"/>
      <dgm:spPr/>
    </dgm:pt>
    <dgm:pt modelId="{4A8CE258-EBBA-46DB-9ED5-349D5F42BFDB}" type="pres">
      <dgm:prSet presAssocID="{812D5264-E1C9-409F-A825-F4E776D0B3C7}" presName="Parent6" presStyleLbl="revTx" presStyleIdx="0" presStyleCnt="0">
        <dgm:presLayoutVars>
          <dgm:chMax val="1"/>
          <dgm:chPref val="1"/>
          <dgm:bulletEnabled val="1"/>
        </dgm:presLayoutVars>
      </dgm:prSet>
      <dgm:spPr/>
    </dgm:pt>
    <dgm:pt modelId="{9A8C9ED3-A9C4-4867-A43E-B4EE7F1C13D6}" type="pres">
      <dgm:prSet presAssocID="{B0E08302-9FA1-4635-8018-12166E988BBB}" presName="Accent5" presStyleCnt="0"/>
      <dgm:spPr/>
    </dgm:pt>
    <dgm:pt modelId="{0F9E180D-FA18-461D-BFF7-12DDE0233F4C}" type="pres">
      <dgm:prSet presAssocID="{B0E08302-9FA1-4635-8018-12166E988BBB}" presName="Accent" presStyleLbl="node1" presStyleIdx="1" presStyleCnt="6" custLinFactNeighborX="-37601" custLinFactNeighborY="77523"/>
      <dgm:spPr/>
    </dgm:pt>
    <dgm:pt modelId="{B1519831-3690-49E5-9009-06A86C41BC1B}" type="pres">
      <dgm:prSet presAssocID="{B0E08302-9FA1-4635-8018-12166E988BBB}" presName="ParentBackground5" presStyleCnt="0"/>
      <dgm:spPr/>
    </dgm:pt>
    <dgm:pt modelId="{0286CB51-FB10-4EEF-84C3-5A6E80B03668}" type="pres">
      <dgm:prSet presAssocID="{B0E08302-9FA1-4635-8018-12166E988BBB}" presName="ParentBackground" presStyleLbl="fgAcc1" presStyleIdx="1" presStyleCnt="6" custLinFactY="17389" custLinFactNeighborX="-56984" custLinFactNeighborY="100000"/>
      <dgm:spPr/>
    </dgm:pt>
    <dgm:pt modelId="{7D03B5B3-4C61-42EA-82A0-9465823A4F67}" type="pres">
      <dgm:prSet presAssocID="{B0E08302-9FA1-4635-8018-12166E988BBB}" presName="Parent5" presStyleLbl="revTx" presStyleIdx="0" presStyleCnt="0">
        <dgm:presLayoutVars>
          <dgm:chMax val="1"/>
          <dgm:chPref val="1"/>
          <dgm:bulletEnabled val="1"/>
        </dgm:presLayoutVars>
      </dgm:prSet>
      <dgm:spPr/>
    </dgm:pt>
    <dgm:pt modelId="{20F785A7-FB8C-4512-A0EB-F51B0B773D4E}" type="pres">
      <dgm:prSet presAssocID="{36970AFA-3DDE-4606-A6FE-C36AFE8F16A3}" presName="Accent4" presStyleCnt="0"/>
      <dgm:spPr/>
    </dgm:pt>
    <dgm:pt modelId="{8ABF5919-D154-4191-A5B7-24A0427DFB90}" type="pres">
      <dgm:prSet presAssocID="{36970AFA-3DDE-4606-A6FE-C36AFE8F16A3}" presName="Accent" presStyleLbl="node1" presStyleIdx="2" presStyleCnt="6" custLinFactNeighborX="-37206" custLinFactNeighborY="78349"/>
      <dgm:spPr/>
    </dgm:pt>
    <dgm:pt modelId="{4CA10407-408C-45C2-A0F8-00F31E3B0167}" type="pres">
      <dgm:prSet presAssocID="{36970AFA-3DDE-4606-A6FE-C36AFE8F16A3}" presName="ParentBackground4" presStyleCnt="0"/>
      <dgm:spPr/>
    </dgm:pt>
    <dgm:pt modelId="{290531EF-FE6E-4C8A-8B47-26AAA3A01DCF}" type="pres">
      <dgm:prSet presAssocID="{36970AFA-3DDE-4606-A6FE-C36AFE8F16A3}" presName="ParentBackground" presStyleLbl="fgAcc1" presStyleIdx="2" presStyleCnt="6" custLinFactY="18605" custLinFactNeighborX="-56413" custLinFactNeighborY="100000"/>
      <dgm:spPr/>
    </dgm:pt>
    <dgm:pt modelId="{BADF9B16-98D9-492B-AAB8-0B22063E3B04}" type="pres">
      <dgm:prSet presAssocID="{36970AFA-3DDE-4606-A6FE-C36AFE8F16A3}" presName="Parent4" presStyleLbl="revTx" presStyleIdx="0" presStyleCnt="0">
        <dgm:presLayoutVars>
          <dgm:chMax val="1"/>
          <dgm:chPref val="1"/>
          <dgm:bulletEnabled val="1"/>
        </dgm:presLayoutVars>
      </dgm:prSet>
      <dgm:spPr/>
    </dgm:pt>
    <dgm:pt modelId="{6CF3A7BA-C70B-48E3-A8AE-F44230C92526}" type="pres">
      <dgm:prSet presAssocID="{AF18A87D-98AC-493F-ACEF-574433D3F5FB}" presName="Accent3" presStyleCnt="0"/>
      <dgm:spPr/>
    </dgm:pt>
    <dgm:pt modelId="{A87FD20F-2239-4252-B967-037BF9B6A4C2}" type="pres">
      <dgm:prSet presAssocID="{AF18A87D-98AC-493F-ACEF-574433D3F5FB}" presName="Accent" presStyleLbl="node1" presStyleIdx="3" presStyleCnt="6" custAng="2700000"/>
      <dgm:spPr/>
    </dgm:pt>
    <dgm:pt modelId="{42D06840-6F11-45CF-B0AB-16DEC3D88DA0}" type="pres">
      <dgm:prSet presAssocID="{AF18A87D-98AC-493F-ACEF-574433D3F5FB}" presName="ParentBackground3" presStyleCnt="0"/>
      <dgm:spPr/>
    </dgm:pt>
    <dgm:pt modelId="{E873BB9C-7A79-409B-9317-BA5579253BD2}" type="pres">
      <dgm:prSet presAssocID="{AF18A87D-98AC-493F-ACEF-574433D3F5FB}" presName="ParentBackground" presStyleLbl="fgAcc1" presStyleIdx="3" presStyleCnt="6"/>
      <dgm:spPr/>
    </dgm:pt>
    <dgm:pt modelId="{74FAC555-6AD3-4A87-9AF3-5573AA2929D9}" type="pres">
      <dgm:prSet presAssocID="{AF18A87D-98AC-493F-ACEF-574433D3F5FB}" presName="Parent3" presStyleLbl="revTx" presStyleIdx="0" presStyleCnt="0">
        <dgm:presLayoutVars>
          <dgm:chMax val="1"/>
          <dgm:chPref val="1"/>
          <dgm:bulletEnabled val="1"/>
        </dgm:presLayoutVars>
      </dgm:prSet>
      <dgm:spPr/>
    </dgm:pt>
    <dgm:pt modelId="{50E0BF9D-493B-483F-B3DB-DADBDB864E90}" type="pres">
      <dgm:prSet presAssocID="{A760554A-2881-4729-B42B-C9F8FAB77FE4}" presName="Accent2" presStyleCnt="0"/>
      <dgm:spPr/>
    </dgm:pt>
    <dgm:pt modelId="{139EA9C7-F387-44C3-8B08-CC795F1748AE}" type="pres">
      <dgm:prSet presAssocID="{A760554A-2881-4729-B42B-C9F8FAB77FE4}" presName="Accent" presStyleLbl="node1" presStyleIdx="4" presStyleCnt="6"/>
      <dgm:spPr/>
    </dgm:pt>
    <dgm:pt modelId="{D7DFDD5E-020B-461C-8054-B5E8C5071916}" type="pres">
      <dgm:prSet presAssocID="{A760554A-2881-4729-B42B-C9F8FAB77FE4}" presName="ParentBackground2" presStyleCnt="0"/>
      <dgm:spPr/>
    </dgm:pt>
    <dgm:pt modelId="{FAE28140-54D3-43EE-8FFF-48730A50CC7B}" type="pres">
      <dgm:prSet presAssocID="{A760554A-2881-4729-B42B-C9F8FAB77FE4}" presName="ParentBackground" presStyleLbl="fgAcc1" presStyleIdx="4" presStyleCnt="6"/>
      <dgm:spPr/>
    </dgm:pt>
    <dgm:pt modelId="{91D996E3-84C7-4F6B-8DB3-2403282EF4A6}" type="pres">
      <dgm:prSet presAssocID="{A760554A-2881-4729-B42B-C9F8FAB77FE4}" presName="Parent2" presStyleLbl="revTx" presStyleIdx="0" presStyleCnt="0">
        <dgm:presLayoutVars>
          <dgm:chMax val="1"/>
          <dgm:chPref val="1"/>
          <dgm:bulletEnabled val="1"/>
        </dgm:presLayoutVars>
      </dgm:prSet>
      <dgm:spPr/>
    </dgm:pt>
    <dgm:pt modelId="{13993E2A-6FAF-4B3B-B19B-AEE3031444CF}" type="pres">
      <dgm:prSet presAssocID="{525896C7-863B-460F-8848-0108C7B4A08E}" presName="Accent1" presStyleCnt="0"/>
      <dgm:spPr/>
    </dgm:pt>
    <dgm:pt modelId="{C45BC849-9DB8-489E-A472-ADC31CC4315C}" type="pres">
      <dgm:prSet presAssocID="{525896C7-863B-460F-8848-0108C7B4A08E}" presName="Accent" presStyleLbl="node1" presStyleIdx="5" presStyleCnt="6"/>
      <dgm:spPr/>
    </dgm:pt>
    <dgm:pt modelId="{8BB20C33-617E-4C78-90C4-20C6531BA60A}" type="pres">
      <dgm:prSet presAssocID="{525896C7-863B-460F-8848-0108C7B4A08E}" presName="ParentBackground1" presStyleCnt="0"/>
      <dgm:spPr/>
    </dgm:pt>
    <dgm:pt modelId="{91F4EA34-9AB2-41B3-8E15-8DCEF649D47C}" type="pres">
      <dgm:prSet presAssocID="{525896C7-863B-460F-8848-0108C7B4A08E}" presName="ParentBackground" presStyleLbl="fgAcc1" presStyleIdx="5" presStyleCnt="6"/>
      <dgm:spPr/>
    </dgm:pt>
    <dgm:pt modelId="{7CA54B3B-2E4A-4CD1-AE6C-14B2CA16C4C3}" type="pres">
      <dgm:prSet presAssocID="{525896C7-863B-460F-8848-0108C7B4A08E}" presName="Parent1" presStyleLbl="revTx" presStyleIdx="0" presStyleCnt="0">
        <dgm:presLayoutVars>
          <dgm:chMax val="1"/>
          <dgm:chPref val="1"/>
          <dgm:bulletEnabled val="1"/>
        </dgm:presLayoutVars>
      </dgm:prSet>
      <dgm:spPr/>
    </dgm:pt>
  </dgm:ptLst>
  <dgm:cxnLst>
    <dgm:cxn modelId="{73695C04-A0BE-4140-8B47-74DB90137A6B}" srcId="{1B7A4B6D-543E-4E8D-AC70-A668C1E4184B}" destId="{A760554A-2881-4729-B42B-C9F8FAB77FE4}" srcOrd="1" destOrd="0" parTransId="{F23C0424-16C3-46F8-83E2-5E27E86A9D2B}" sibTransId="{25F89F49-6920-4314-BA74-58D4B17662CB}"/>
    <dgm:cxn modelId="{4F8B7409-91BA-4A52-BDD2-8D2BF31FDF0D}" type="presOf" srcId="{525896C7-863B-460F-8848-0108C7B4A08E}" destId="{91F4EA34-9AB2-41B3-8E15-8DCEF649D47C}" srcOrd="0" destOrd="0" presId="urn:microsoft.com/office/officeart/2011/layout/CircleProcess"/>
    <dgm:cxn modelId="{6E79AF1D-37EC-4208-AB8C-8D262A03D8E5}" srcId="{1B7A4B6D-543E-4E8D-AC70-A668C1E4184B}" destId="{812D5264-E1C9-409F-A825-F4E776D0B3C7}" srcOrd="5" destOrd="0" parTransId="{3A78F8C7-9E71-4047-92F4-4BC13BB0AF99}" sibTransId="{25A72029-C670-4732-8D8F-44B0EF04D5BB}"/>
    <dgm:cxn modelId="{ECDCD520-CFAE-43EA-9944-D280603072EB}" srcId="{1B7A4B6D-543E-4E8D-AC70-A668C1E4184B}" destId="{AF18A87D-98AC-493F-ACEF-574433D3F5FB}" srcOrd="2" destOrd="0" parTransId="{740290E9-F942-4B15-B636-EE46C68D4676}" sibTransId="{80E7F66C-157C-4195-A1F1-F5F1AA364697}"/>
    <dgm:cxn modelId="{DE516527-E22F-46D7-9B63-9A5DCFCB65EA}" srcId="{1B7A4B6D-543E-4E8D-AC70-A668C1E4184B}" destId="{525896C7-863B-460F-8848-0108C7B4A08E}" srcOrd="0" destOrd="0" parTransId="{1B8E64BA-DAD7-4D68-8A1A-6DED6449616E}" sibTransId="{CFA2AD16-318B-466E-832B-9D0BDE94B524}"/>
    <dgm:cxn modelId="{62FC605E-34AC-4C64-95DD-EC8250F764EE}" type="presOf" srcId="{1B7A4B6D-543E-4E8D-AC70-A668C1E4184B}" destId="{8B12B643-C5A6-41FE-811F-B2197BAFBE8A}" srcOrd="0" destOrd="0" presId="urn:microsoft.com/office/officeart/2011/layout/CircleProcess"/>
    <dgm:cxn modelId="{A5F93A41-C370-4597-BAEC-D5A91A9864A5}" type="presOf" srcId="{AF18A87D-98AC-493F-ACEF-574433D3F5FB}" destId="{E873BB9C-7A79-409B-9317-BA5579253BD2}" srcOrd="0" destOrd="0" presId="urn:microsoft.com/office/officeart/2011/layout/CircleProcess"/>
    <dgm:cxn modelId="{0F5CA062-F0B3-4D65-A370-42A0844B993C}" srcId="{1B7A4B6D-543E-4E8D-AC70-A668C1E4184B}" destId="{B0E08302-9FA1-4635-8018-12166E988BBB}" srcOrd="4" destOrd="0" parTransId="{7AFA13C0-801E-413D-ABB8-59983CC7A8DB}" sibTransId="{1F3199B2-0D82-4C4C-B5EE-A07520617E94}"/>
    <dgm:cxn modelId="{04F3FE48-0A85-445C-81BA-A04E77EB7E89}" type="presOf" srcId="{812D5264-E1C9-409F-A825-F4E776D0B3C7}" destId="{4A8CE258-EBBA-46DB-9ED5-349D5F42BFDB}" srcOrd="1" destOrd="0" presId="urn:microsoft.com/office/officeart/2011/layout/CircleProcess"/>
    <dgm:cxn modelId="{4991F969-EAD0-464A-8D9B-879D45690C99}" type="presOf" srcId="{812D5264-E1C9-409F-A825-F4E776D0B3C7}" destId="{2AAB1F44-DAC2-4FFF-88A9-E632979ADDF8}" srcOrd="0" destOrd="0" presId="urn:microsoft.com/office/officeart/2011/layout/CircleProcess"/>
    <dgm:cxn modelId="{E4B41B4C-EC7F-4878-A822-69DC1741EDFB}" type="presOf" srcId="{B0E08302-9FA1-4635-8018-12166E988BBB}" destId="{0286CB51-FB10-4EEF-84C3-5A6E80B03668}" srcOrd="0" destOrd="0" presId="urn:microsoft.com/office/officeart/2011/layout/CircleProcess"/>
    <dgm:cxn modelId="{579ABA4E-EB93-4B58-98B2-A0277991C703}" type="presOf" srcId="{B0E08302-9FA1-4635-8018-12166E988BBB}" destId="{7D03B5B3-4C61-42EA-82A0-9465823A4F67}" srcOrd="1" destOrd="0" presId="urn:microsoft.com/office/officeart/2011/layout/CircleProcess"/>
    <dgm:cxn modelId="{CE8A718E-F232-4078-8D5D-1CED4BC788A8}" type="presOf" srcId="{AF18A87D-98AC-493F-ACEF-574433D3F5FB}" destId="{74FAC555-6AD3-4A87-9AF3-5573AA2929D9}" srcOrd="1" destOrd="0" presId="urn:microsoft.com/office/officeart/2011/layout/CircleProcess"/>
    <dgm:cxn modelId="{2794AFA3-8936-41A2-B131-4188710BAF3F}" type="presOf" srcId="{36970AFA-3DDE-4606-A6FE-C36AFE8F16A3}" destId="{290531EF-FE6E-4C8A-8B47-26AAA3A01DCF}" srcOrd="0" destOrd="0" presId="urn:microsoft.com/office/officeart/2011/layout/CircleProcess"/>
    <dgm:cxn modelId="{7CCDF3A4-FA41-4689-B64E-A0EB0BC6D0A9}" srcId="{1B7A4B6D-543E-4E8D-AC70-A668C1E4184B}" destId="{36970AFA-3DDE-4606-A6FE-C36AFE8F16A3}" srcOrd="3" destOrd="0" parTransId="{FBDD4D73-18AB-4773-B1DB-EA98CF4D120B}" sibTransId="{A6D2145F-BBF9-4A92-AF5B-486DAA6CF82E}"/>
    <dgm:cxn modelId="{0D2F72BF-38B9-4910-9424-C8A25900F80D}" type="presOf" srcId="{A760554A-2881-4729-B42B-C9F8FAB77FE4}" destId="{91D996E3-84C7-4F6B-8DB3-2403282EF4A6}" srcOrd="1" destOrd="0" presId="urn:microsoft.com/office/officeart/2011/layout/CircleProcess"/>
    <dgm:cxn modelId="{149EFBDA-1371-4F1E-BED4-84CF17830D6C}" type="presOf" srcId="{A760554A-2881-4729-B42B-C9F8FAB77FE4}" destId="{FAE28140-54D3-43EE-8FFF-48730A50CC7B}" srcOrd="0" destOrd="0" presId="urn:microsoft.com/office/officeart/2011/layout/CircleProcess"/>
    <dgm:cxn modelId="{96C2F1E9-3D0B-4F1A-8927-D5F7AD9FC2C0}" type="presOf" srcId="{525896C7-863B-460F-8848-0108C7B4A08E}" destId="{7CA54B3B-2E4A-4CD1-AE6C-14B2CA16C4C3}" srcOrd="1" destOrd="0" presId="urn:microsoft.com/office/officeart/2011/layout/CircleProcess"/>
    <dgm:cxn modelId="{AB7BB3EA-2614-48EA-9C2E-7B74288717E9}" type="presOf" srcId="{36970AFA-3DDE-4606-A6FE-C36AFE8F16A3}" destId="{BADF9B16-98D9-492B-AAB8-0B22063E3B04}" srcOrd="1" destOrd="0" presId="urn:microsoft.com/office/officeart/2011/layout/CircleProcess"/>
    <dgm:cxn modelId="{966E377B-0504-4C6D-91C5-E26C1D628ABA}" type="presParOf" srcId="{8B12B643-C5A6-41FE-811F-B2197BAFBE8A}" destId="{1C28A0CB-ACC4-4106-A7A8-98FDE1B5E3A1}" srcOrd="0" destOrd="0" presId="urn:microsoft.com/office/officeart/2011/layout/CircleProcess"/>
    <dgm:cxn modelId="{A67D25FB-7E7C-48DE-AC17-7D1E470AD756}" type="presParOf" srcId="{1C28A0CB-ACC4-4106-A7A8-98FDE1B5E3A1}" destId="{4241246F-50DC-4219-A414-795A74D8DD69}" srcOrd="0" destOrd="0" presId="urn:microsoft.com/office/officeart/2011/layout/CircleProcess"/>
    <dgm:cxn modelId="{BF5CDF8A-6575-419C-9F2E-42E2072AC671}" type="presParOf" srcId="{8B12B643-C5A6-41FE-811F-B2197BAFBE8A}" destId="{31A6E0FA-76B4-48F2-B0F5-9B4965E1BAA0}" srcOrd="1" destOrd="0" presId="urn:microsoft.com/office/officeart/2011/layout/CircleProcess"/>
    <dgm:cxn modelId="{DA764CB2-8AEF-40D4-8DB0-E85512E26564}" type="presParOf" srcId="{31A6E0FA-76B4-48F2-B0F5-9B4965E1BAA0}" destId="{2AAB1F44-DAC2-4FFF-88A9-E632979ADDF8}" srcOrd="0" destOrd="0" presId="urn:microsoft.com/office/officeart/2011/layout/CircleProcess"/>
    <dgm:cxn modelId="{C8A67111-945E-4F28-A345-168C064F1A6E}" type="presParOf" srcId="{8B12B643-C5A6-41FE-811F-B2197BAFBE8A}" destId="{4A8CE258-EBBA-46DB-9ED5-349D5F42BFDB}" srcOrd="2" destOrd="0" presId="urn:microsoft.com/office/officeart/2011/layout/CircleProcess"/>
    <dgm:cxn modelId="{F1196BD8-4D3A-4C08-864D-38CB963F7F70}" type="presParOf" srcId="{8B12B643-C5A6-41FE-811F-B2197BAFBE8A}" destId="{9A8C9ED3-A9C4-4867-A43E-B4EE7F1C13D6}" srcOrd="3" destOrd="0" presId="urn:microsoft.com/office/officeart/2011/layout/CircleProcess"/>
    <dgm:cxn modelId="{95DA026E-DCBC-44E0-97EE-4FF05D0371F3}" type="presParOf" srcId="{9A8C9ED3-A9C4-4867-A43E-B4EE7F1C13D6}" destId="{0F9E180D-FA18-461D-BFF7-12DDE0233F4C}" srcOrd="0" destOrd="0" presId="urn:microsoft.com/office/officeart/2011/layout/CircleProcess"/>
    <dgm:cxn modelId="{4AA5E543-FCCD-47A5-B8D4-9C206DF6F6AC}" type="presParOf" srcId="{8B12B643-C5A6-41FE-811F-B2197BAFBE8A}" destId="{B1519831-3690-49E5-9009-06A86C41BC1B}" srcOrd="4" destOrd="0" presId="urn:microsoft.com/office/officeart/2011/layout/CircleProcess"/>
    <dgm:cxn modelId="{58CB0E5A-899C-482C-90C6-837CBE7EC032}" type="presParOf" srcId="{B1519831-3690-49E5-9009-06A86C41BC1B}" destId="{0286CB51-FB10-4EEF-84C3-5A6E80B03668}" srcOrd="0" destOrd="0" presId="urn:microsoft.com/office/officeart/2011/layout/CircleProcess"/>
    <dgm:cxn modelId="{C6F376D1-F77A-45A4-8A41-5D036C35F813}" type="presParOf" srcId="{8B12B643-C5A6-41FE-811F-B2197BAFBE8A}" destId="{7D03B5B3-4C61-42EA-82A0-9465823A4F67}" srcOrd="5" destOrd="0" presId="urn:microsoft.com/office/officeart/2011/layout/CircleProcess"/>
    <dgm:cxn modelId="{024F4934-0C04-4557-BB23-933116CEDAE9}" type="presParOf" srcId="{8B12B643-C5A6-41FE-811F-B2197BAFBE8A}" destId="{20F785A7-FB8C-4512-A0EB-F51B0B773D4E}" srcOrd="6" destOrd="0" presId="urn:microsoft.com/office/officeart/2011/layout/CircleProcess"/>
    <dgm:cxn modelId="{0DB067B0-C75A-49B7-9F03-7AD895F81425}" type="presParOf" srcId="{20F785A7-FB8C-4512-A0EB-F51B0B773D4E}" destId="{8ABF5919-D154-4191-A5B7-24A0427DFB90}" srcOrd="0" destOrd="0" presId="urn:microsoft.com/office/officeart/2011/layout/CircleProcess"/>
    <dgm:cxn modelId="{AD919E71-AF06-4995-AF34-992C13F3EB7A}" type="presParOf" srcId="{8B12B643-C5A6-41FE-811F-B2197BAFBE8A}" destId="{4CA10407-408C-45C2-A0F8-00F31E3B0167}" srcOrd="7" destOrd="0" presId="urn:microsoft.com/office/officeart/2011/layout/CircleProcess"/>
    <dgm:cxn modelId="{53CB333F-C782-4B4F-83C6-B26871F443AE}" type="presParOf" srcId="{4CA10407-408C-45C2-A0F8-00F31E3B0167}" destId="{290531EF-FE6E-4C8A-8B47-26AAA3A01DCF}" srcOrd="0" destOrd="0" presId="urn:microsoft.com/office/officeart/2011/layout/CircleProcess"/>
    <dgm:cxn modelId="{FA87B743-934C-40A3-A601-77AF3BEAD085}" type="presParOf" srcId="{8B12B643-C5A6-41FE-811F-B2197BAFBE8A}" destId="{BADF9B16-98D9-492B-AAB8-0B22063E3B04}" srcOrd="8" destOrd="0" presId="urn:microsoft.com/office/officeart/2011/layout/CircleProcess"/>
    <dgm:cxn modelId="{0BE7B62D-2991-4685-BCEC-0BD3D513904D}" type="presParOf" srcId="{8B12B643-C5A6-41FE-811F-B2197BAFBE8A}" destId="{6CF3A7BA-C70B-48E3-A8AE-F44230C92526}" srcOrd="9" destOrd="0" presId="urn:microsoft.com/office/officeart/2011/layout/CircleProcess"/>
    <dgm:cxn modelId="{DB9D48FF-6FAF-40E7-BFDF-DE02A68DCAC7}" type="presParOf" srcId="{6CF3A7BA-C70B-48E3-A8AE-F44230C92526}" destId="{A87FD20F-2239-4252-B967-037BF9B6A4C2}" srcOrd="0" destOrd="0" presId="urn:microsoft.com/office/officeart/2011/layout/CircleProcess"/>
    <dgm:cxn modelId="{1D8669DA-5390-4256-95F5-B73B18E5A3FD}" type="presParOf" srcId="{8B12B643-C5A6-41FE-811F-B2197BAFBE8A}" destId="{42D06840-6F11-45CF-B0AB-16DEC3D88DA0}" srcOrd="10" destOrd="0" presId="urn:microsoft.com/office/officeart/2011/layout/CircleProcess"/>
    <dgm:cxn modelId="{4B38E1A9-3375-478C-8409-AC9487EF0A64}" type="presParOf" srcId="{42D06840-6F11-45CF-B0AB-16DEC3D88DA0}" destId="{E873BB9C-7A79-409B-9317-BA5579253BD2}" srcOrd="0" destOrd="0" presId="urn:microsoft.com/office/officeart/2011/layout/CircleProcess"/>
    <dgm:cxn modelId="{66B14346-9645-4CA6-B2BB-DE460012A9CC}" type="presParOf" srcId="{8B12B643-C5A6-41FE-811F-B2197BAFBE8A}" destId="{74FAC555-6AD3-4A87-9AF3-5573AA2929D9}" srcOrd="11" destOrd="0" presId="urn:microsoft.com/office/officeart/2011/layout/CircleProcess"/>
    <dgm:cxn modelId="{4A37992A-2C04-40CB-8E60-838A996D0FE2}" type="presParOf" srcId="{8B12B643-C5A6-41FE-811F-B2197BAFBE8A}" destId="{50E0BF9D-493B-483F-B3DB-DADBDB864E90}" srcOrd="12" destOrd="0" presId="urn:microsoft.com/office/officeart/2011/layout/CircleProcess"/>
    <dgm:cxn modelId="{30539F41-6AC7-4FCF-8E2A-E59DB271448F}" type="presParOf" srcId="{50E0BF9D-493B-483F-B3DB-DADBDB864E90}" destId="{139EA9C7-F387-44C3-8B08-CC795F1748AE}" srcOrd="0" destOrd="0" presId="urn:microsoft.com/office/officeart/2011/layout/CircleProcess"/>
    <dgm:cxn modelId="{6042F1B7-F1A4-48F1-8099-F0985E7E9022}" type="presParOf" srcId="{8B12B643-C5A6-41FE-811F-B2197BAFBE8A}" destId="{D7DFDD5E-020B-461C-8054-B5E8C5071916}" srcOrd="13" destOrd="0" presId="urn:microsoft.com/office/officeart/2011/layout/CircleProcess"/>
    <dgm:cxn modelId="{4E3C8D59-669B-4DCA-9495-4A0261C3734D}" type="presParOf" srcId="{D7DFDD5E-020B-461C-8054-B5E8C5071916}" destId="{FAE28140-54D3-43EE-8FFF-48730A50CC7B}" srcOrd="0" destOrd="0" presId="urn:microsoft.com/office/officeart/2011/layout/CircleProcess"/>
    <dgm:cxn modelId="{C7442D6B-5ACA-46D5-AA7C-5390C251BCCE}" type="presParOf" srcId="{8B12B643-C5A6-41FE-811F-B2197BAFBE8A}" destId="{91D996E3-84C7-4F6B-8DB3-2403282EF4A6}" srcOrd="14" destOrd="0" presId="urn:microsoft.com/office/officeart/2011/layout/CircleProcess"/>
    <dgm:cxn modelId="{A89D46F8-5966-4AE9-9DD8-96C94A17F685}" type="presParOf" srcId="{8B12B643-C5A6-41FE-811F-B2197BAFBE8A}" destId="{13993E2A-6FAF-4B3B-B19B-AEE3031444CF}" srcOrd="15" destOrd="0" presId="urn:microsoft.com/office/officeart/2011/layout/CircleProcess"/>
    <dgm:cxn modelId="{2AF37702-E97E-448A-B8F4-9B081C093AF6}" type="presParOf" srcId="{13993E2A-6FAF-4B3B-B19B-AEE3031444CF}" destId="{C45BC849-9DB8-489E-A472-ADC31CC4315C}" srcOrd="0" destOrd="0" presId="urn:microsoft.com/office/officeart/2011/layout/CircleProcess"/>
    <dgm:cxn modelId="{CC61D925-492E-49BD-8DEC-C926B84B40D8}" type="presParOf" srcId="{8B12B643-C5A6-41FE-811F-B2197BAFBE8A}" destId="{8BB20C33-617E-4C78-90C4-20C6531BA60A}" srcOrd="16" destOrd="0" presId="urn:microsoft.com/office/officeart/2011/layout/CircleProcess"/>
    <dgm:cxn modelId="{945D5938-F198-4104-8FD9-96F2F7AAEC87}" type="presParOf" srcId="{8BB20C33-617E-4C78-90C4-20C6531BA60A}" destId="{91F4EA34-9AB2-41B3-8E15-8DCEF649D47C}" srcOrd="0" destOrd="0" presId="urn:microsoft.com/office/officeart/2011/layout/CircleProcess"/>
    <dgm:cxn modelId="{6483C1FF-07B9-48B7-A2EC-E1596219E148}" type="presParOf" srcId="{8B12B643-C5A6-41FE-811F-B2197BAFBE8A}" destId="{7CA54B3B-2E4A-4CD1-AE6C-14B2CA16C4C3}" srcOrd="17"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EFB2B-71B0-412A-9637-1E64033BB705}">
      <dsp:nvSpPr>
        <dsp:cNvPr id="0" name=""/>
        <dsp:cNvSpPr/>
      </dsp:nvSpPr>
      <dsp:spPr>
        <a:xfrm>
          <a:off x="480034" y="2899"/>
          <a:ext cx="5963244" cy="5967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35000"/>
            </a:spcAft>
            <a:buNone/>
          </a:pPr>
          <a:r>
            <a:rPr lang="en-GB" sz="3600" kern="1200" dirty="0">
              <a:solidFill>
                <a:srgbClr val="93C23D"/>
              </a:solidFill>
            </a:rPr>
            <a:t>Summary of Key Ingredients for Inspiring Others:</a:t>
          </a:r>
        </a:p>
        <a:p>
          <a:pPr marL="0" lvl="0" indent="0" algn="l" defTabSz="1600200">
            <a:lnSpc>
              <a:spcPct val="90000"/>
            </a:lnSpc>
            <a:spcBef>
              <a:spcPct val="0"/>
            </a:spcBef>
            <a:spcAft>
              <a:spcPct val="35000"/>
            </a:spcAft>
            <a:buNone/>
          </a:pPr>
          <a:endParaRPr lang="en-GB" sz="28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Demonstrate Enthusiasm</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Inspire Others by being Optimistic</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Invest in others and understand emotions</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Listen and Engage with others</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Identify Shared Goals and Actions</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Creates a Learning Culture</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Open to being Solution Focused</a:t>
          </a:r>
          <a:endParaRPr lang="en-US" sz="2400" kern="1200" dirty="0">
            <a:solidFill>
              <a:srgbClr val="452771"/>
            </a:solidFill>
          </a:endParaRPr>
        </a:p>
        <a:p>
          <a:pPr marL="228600" lvl="1" indent="-228600" algn="l" defTabSz="1066800">
            <a:lnSpc>
              <a:spcPct val="90000"/>
            </a:lnSpc>
            <a:spcBef>
              <a:spcPct val="0"/>
            </a:spcBef>
            <a:spcAft>
              <a:spcPct val="15000"/>
            </a:spcAft>
            <a:buFont typeface="Wingdings" panose="05000000000000000000" pitchFamily="2" charset="2"/>
            <a:buChar char="ü"/>
          </a:pPr>
          <a:r>
            <a:rPr lang="en-GB" sz="2400" kern="1200" dirty="0">
              <a:solidFill>
                <a:srgbClr val="452771"/>
              </a:solidFill>
            </a:rPr>
            <a:t>Works transparently </a:t>
          </a:r>
          <a:endParaRPr lang="en-US" sz="2400" kern="1200" dirty="0">
            <a:solidFill>
              <a:srgbClr val="452771"/>
            </a:solidFill>
          </a:endParaRPr>
        </a:p>
      </dsp:txBody>
      <dsp:txXfrm>
        <a:off x="480034" y="2899"/>
        <a:ext cx="5963244" cy="5967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AB573-4D9F-4D56-A829-6AA769F3ADD4}">
      <dsp:nvSpPr>
        <dsp:cNvPr id="0" name=""/>
        <dsp:cNvSpPr/>
      </dsp:nvSpPr>
      <dsp:spPr>
        <a:xfrm>
          <a:off x="2267935" y="774829"/>
          <a:ext cx="5165689" cy="5165689"/>
        </a:xfrm>
        <a:prstGeom prst="blockArc">
          <a:avLst>
            <a:gd name="adj1" fmla="val 11880000"/>
            <a:gd name="adj2" fmla="val 1620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B2E7D23-F74B-472E-A728-1A897593F5B9}">
      <dsp:nvSpPr>
        <dsp:cNvPr id="0" name=""/>
        <dsp:cNvSpPr/>
      </dsp:nvSpPr>
      <dsp:spPr>
        <a:xfrm>
          <a:off x="2267935" y="774829"/>
          <a:ext cx="5165689" cy="5165689"/>
        </a:xfrm>
        <a:prstGeom prst="blockArc">
          <a:avLst>
            <a:gd name="adj1" fmla="val 7560000"/>
            <a:gd name="adj2" fmla="val 1188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42F4BAC-4637-45E4-A298-2A5F93A162A3}">
      <dsp:nvSpPr>
        <dsp:cNvPr id="0" name=""/>
        <dsp:cNvSpPr/>
      </dsp:nvSpPr>
      <dsp:spPr>
        <a:xfrm>
          <a:off x="2267935" y="774829"/>
          <a:ext cx="5165689" cy="5165689"/>
        </a:xfrm>
        <a:prstGeom prst="blockArc">
          <a:avLst>
            <a:gd name="adj1" fmla="val 3240000"/>
            <a:gd name="adj2" fmla="val 756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479A7EF-9E3B-435C-A7EE-9A3EDD1A813A}">
      <dsp:nvSpPr>
        <dsp:cNvPr id="0" name=""/>
        <dsp:cNvSpPr/>
      </dsp:nvSpPr>
      <dsp:spPr>
        <a:xfrm>
          <a:off x="2267935" y="774829"/>
          <a:ext cx="5165689" cy="5165689"/>
        </a:xfrm>
        <a:prstGeom prst="blockArc">
          <a:avLst>
            <a:gd name="adj1" fmla="val 20520000"/>
            <a:gd name="adj2" fmla="val 324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9935A49-5DF8-4234-AEA3-375B868F5F16}">
      <dsp:nvSpPr>
        <dsp:cNvPr id="0" name=""/>
        <dsp:cNvSpPr/>
      </dsp:nvSpPr>
      <dsp:spPr>
        <a:xfrm>
          <a:off x="2267935" y="774829"/>
          <a:ext cx="5165689" cy="5165689"/>
        </a:xfrm>
        <a:prstGeom prst="blockArc">
          <a:avLst>
            <a:gd name="adj1" fmla="val 16200000"/>
            <a:gd name="adj2" fmla="val 20520000"/>
            <a:gd name="adj3" fmla="val 464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1597C38-78A5-44BF-A05C-C35E1C533088}">
      <dsp:nvSpPr>
        <dsp:cNvPr id="0" name=""/>
        <dsp:cNvSpPr/>
      </dsp:nvSpPr>
      <dsp:spPr>
        <a:xfrm>
          <a:off x="3370807" y="1866965"/>
          <a:ext cx="2959944" cy="298141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hr-BA" sz="3200" b="1" i="1" kern="1200" dirty="0">
              <a:solidFill>
                <a:schemeClr val="bg1"/>
              </a:solidFill>
            </a:rPr>
            <a:t>RESILIENCE</a:t>
          </a:r>
          <a:endParaRPr lang="en-US" sz="3200" b="1" i="1" kern="1200" dirty="0">
            <a:solidFill>
              <a:schemeClr val="bg1"/>
            </a:solidFill>
          </a:endParaRPr>
        </a:p>
      </dsp:txBody>
      <dsp:txXfrm>
        <a:off x="3804281" y="2303583"/>
        <a:ext cx="2092996" cy="2108181"/>
      </dsp:txXfrm>
    </dsp:sp>
    <dsp:sp modelId="{25F99117-66B8-4E67-BEF0-8B3B0924BBB3}">
      <dsp:nvSpPr>
        <dsp:cNvPr id="0" name=""/>
        <dsp:cNvSpPr/>
      </dsp:nvSpPr>
      <dsp:spPr>
        <a:xfrm>
          <a:off x="4018473" y="2449"/>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hr-BA" sz="1900" b="1" kern="1200" dirty="0">
              <a:solidFill>
                <a:schemeClr val="bg1"/>
              </a:solidFill>
            </a:rPr>
            <a:t>Nurture a positive view of yourself</a:t>
          </a:r>
          <a:endParaRPr lang="en-US" sz="1900" b="1" kern="1200" dirty="0">
            <a:solidFill>
              <a:schemeClr val="bg1"/>
            </a:solidFill>
          </a:endParaRPr>
        </a:p>
      </dsp:txBody>
      <dsp:txXfrm>
        <a:off x="4262250" y="246226"/>
        <a:ext cx="1177059" cy="1177059"/>
      </dsp:txXfrm>
    </dsp:sp>
    <dsp:sp modelId="{1D91479D-58DB-4E0B-A20C-A439C6597269}">
      <dsp:nvSpPr>
        <dsp:cNvPr id="0" name=""/>
        <dsp:cNvSpPr/>
      </dsp:nvSpPr>
      <dsp:spPr>
        <a:xfrm>
          <a:off x="6417911" y="1745742"/>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hr-BA" sz="1900" b="1" kern="1200" dirty="0">
              <a:solidFill>
                <a:schemeClr val="bg1"/>
              </a:solidFill>
            </a:rPr>
            <a:t>Accept that change is a part of life</a:t>
          </a:r>
          <a:endParaRPr lang="en-US" sz="1900" b="1" kern="1200" dirty="0">
            <a:solidFill>
              <a:schemeClr val="bg1"/>
            </a:solidFill>
          </a:endParaRPr>
        </a:p>
      </dsp:txBody>
      <dsp:txXfrm>
        <a:off x="6661688" y="1989519"/>
        <a:ext cx="1177059" cy="1177059"/>
      </dsp:txXfrm>
    </dsp:sp>
    <dsp:sp modelId="{B31651BF-96B2-473D-97E2-A859DEF34AA6}">
      <dsp:nvSpPr>
        <dsp:cNvPr id="0" name=""/>
        <dsp:cNvSpPr/>
      </dsp:nvSpPr>
      <dsp:spPr>
        <a:xfrm>
          <a:off x="5501407" y="4566451"/>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745184" y="4810228"/>
        <a:ext cx="1177059" cy="1177059"/>
      </dsp:txXfrm>
    </dsp:sp>
    <dsp:sp modelId="{B3FDAAAB-0792-4DC0-806A-B05A320BB9C0}">
      <dsp:nvSpPr>
        <dsp:cNvPr id="0" name=""/>
        <dsp:cNvSpPr/>
      </dsp:nvSpPr>
      <dsp:spPr>
        <a:xfrm>
          <a:off x="2535538" y="4566451"/>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779315" y="4810228"/>
        <a:ext cx="1177059" cy="1177059"/>
      </dsp:txXfrm>
    </dsp:sp>
    <dsp:sp modelId="{672999B3-9DF4-42BA-9DA5-482351CC8589}">
      <dsp:nvSpPr>
        <dsp:cNvPr id="0" name=""/>
        <dsp:cNvSpPr/>
      </dsp:nvSpPr>
      <dsp:spPr>
        <a:xfrm>
          <a:off x="1619035" y="1745742"/>
          <a:ext cx="1664613" cy="166461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862812" y="1989519"/>
        <a:ext cx="1177059" cy="1177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1246F-50DC-4219-A414-795A74D8DD69}">
      <dsp:nvSpPr>
        <dsp:cNvPr id="0" name=""/>
        <dsp:cNvSpPr/>
      </dsp:nvSpPr>
      <dsp:spPr>
        <a:xfrm>
          <a:off x="9920863" y="5622847"/>
          <a:ext cx="2022885" cy="2022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B1F44-DAC2-4FFF-88A9-E632979ADDF8}">
      <dsp:nvSpPr>
        <dsp:cNvPr id="0" name=""/>
        <dsp:cNvSpPr/>
      </dsp:nvSpPr>
      <dsp:spPr>
        <a:xfrm>
          <a:off x="9989601" y="5694493"/>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0" lang="en-US" altLang="en-US" sz="1500" b="1" i="0" u="none" strike="noStrike" kern="1200" cap="none" normalizeH="0" baseline="0" dirty="0" bmk="">
              <a:ln>
                <a:noFill/>
              </a:ln>
              <a:effectLst/>
              <a:latin typeface="Calibri" panose="020F0502020204030204" pitchFamily="34" charset="0"/>
              <a:cs typeface="Calibri" panose="020F0502020204030204" pitchFamily="34" charset="0"/>
            </a:rPr>
            <a:t>THEY CREATE SAFE ENVIRONMENTS</a:t>
          </a:r>
          <a:endParaRPr kumimoji="0" lang="en-US" altLang="en-US" sz="1500" b="1" i="0" u="none" strike="noStrike" kern="1200" cap="none" normalizeH="0" baseline="0" dirty="0">
            <a:ln>
              <a:noFill/>
            </a:ln>
            <a:effectLst/>
            <a:latin typeface="Calibri" panose="020F0502020204030204" pitchFamily="34" charset="0"/>
            <a:cs typeface="Calibri" panose="020F0502020204030204" pitchFamily="34" charset="0"/>
          </a:endParaRPr>
        </a:p>
      </dsp:txBody>
      <dsp:txXfrm>
        <a:off x="10259490" y="5964207"/>
        <a:ext cx="1348161" cy="1348215"/>
      </dsp:txXfrm>
    </dsp:sp>
    <dsp:sp modelId="{0F9E180D-FA18-461D-BFF7-12DDE0233F4C}">
      <dsp:nvSpPr>
        <dsp:cNvPr id="0" name=""/>
        <dsp:cNvSpPr/>
      </dsp:nvSpPr>
      <dsp:spPr>
        <a:xfrm rot="2700000">
          <a:off x="7808401" y="5652704"/>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86CB51-FB10-4EEF-84C3-5A6E80B03668}">
      <dsp:nvSpPr>
        <dsp:cNvPr id="0" name=""/>
        <dsp:cNvSpPr/>
      </dsp:nvSpPr>
      <dsp:spPr>
        <a:xfrm>
          <a:off x="7876249" y="5718787"/>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0" lang="en-US" altLang="en-US" sz="1500" b="1" i="0" u="none" strike="noStrike" kern="1200" cap="none" normalizeH="0" baseline="0" dirty="0" bmk="">
              <a:ln>
                <a:noFill/>
              </a:ln>
              <a:effectLst/>
              <a:latin typeface="CentraNo1"/>
            </a:rPr>
            <a:t>THEY DON’T MICROMANAGE</a:t>
          </a:r>
        </a:p>
      </dsp:txBody>
      <dsp:txXfrm>
        <a:off x="8146139" y="5988501"/>
        <a:ext cx="1348161" cy="1348215"/>
      </dsp:txXfrm>
    </dsp:sp>
    <dsp:sp modelId="{8ABF5919-D154-4191-A5B7-24A0427DFB90}">
      <dsp:nvSpPr>
        <dsp:cNvPr id="0" name=""/>
        <dsp:cNvSpPr/>
      </dsp:nvSpPr>
      <dsp:spPr>
        <a:xfrm rot="2700000">
          <a:off x="5729987" y="5676331"/>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531EF-FE6E-4C8A-8B47-26AAA3A01DCF}">
      <dsp:nvSpPr>
        <dsp:cNvPr id="0" name=""/>
        <dsp:cNvSpPr/>
      </dsp:nvSpPr>
      <dsp:spPr>
        <a:xfrm>
          <a:off x="5797315" y="5741740"/>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0" lang="en-US" altLang="en-US" sz="1500" b="1" i="0" u="none" strike="noStrike" kern="1200" cap="none" normalizeH="0" baseline="0" dirty="0" bmk="">
              <a:ln>
                <a:noFill/>
              </a:ln>
              <a:effectLst/>
              <a:latin typeface="CentraNo1"/>
            </a:rPr>
            <a:t>THEY CONNECT THE RIGHT PEOPLE</a:t>
          </a:r>
        </a:p>
      </dsp:txBody>
      <dsp:txXfrm>
        <a:off x="6067204" y="6011454"/>
        <a:ext cx="1348161" cy="1348215"/>
      </dsp:txXfrm>
    </dsp:sp>
    <dsp:sp modelId="{A87FD20F-2239-4252-B967-037BF9B6A4C2}">
      <dsp:nvSpPr>
        <dsp:cNvPr id="0" name=""/>
        <dsp:cNvSpPr/>
      </dsp:nvSpPr>
      <dsp:spPr>
        <a:xfrm rot="5400000">
          <a:off x="4704671" y="3435245"/>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3BB9C-7A79-409B-9317-BA5579253BD2}">
      <dsp:nvSpPr>
        <dsp:cNvPr id="0" name=""/>
        <dsp:cNvSpPr/>
      </dsp:nvSpPr>
      <dsp:spPr>
        <a:xfrm>
          <a:off x="4772644" y="3502901"/>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0" lang="en-US" altLang="en-US" sz="1500" b="1" i="0" u="none" strike="noStrike" kern="1200" cap="none" normalizeH="0" baseline="0" dirty="0" bmk="">
              <a:ln>
                <a:noFill/>
              </a:ln>
              <a:effectLst/>
              <a:latin typeface="CentraNo1"/>
            </a:rPr>
            <a:t>THEY GIVE RECOGNITION</a:t>
          </a:r>
          <a:endParaRPr lang="en-US" sz="1500" kern="1200" dirty="0"/>
        </a:p>
      </dsp:txBody>
      <dsp:txXfrm>
        <a:off x="5041248" y="3772615"/>
        <a:ext cx="1348161" cy="1348215"/>
      </dsp:txXfrm>
    </dsp:sp>
    <dsp:sp modelId="{139EA9C7-F387-44C3-8B08-CC795F1748AE}">
      <dsp:nvSpPr>
        <dsp:cNvPr id="0" name=""/>
        <dsp:cNvSpPr/>
      </dsp:nvSpPr>
      <dsp:spPr>
        <a:xfrm rot="2700000">
          <a:off x="2614956" y="3435245"/>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28140-54D3-43EE-8FFF-48730A50CC7B}">
      <dsp:nvSpPr>
        <dsp:cNvPr id="0" name=""/>
        <dsp:cNvSpPr/>
      </dsp:nvSpPr>
      <dsp:spPr>
        <a:xfrm>
          <a:off x="2682929" y="3502901"/>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THEY EMPATHISE</a:t>
          </a:r>
        </a:p>
      </dsp:txBody>
      <dsp:txXfrm>
        <a:off x="2951533" y="3772615"/>
        <a:ext cx="1348161" cy="1348215"/>
      </dsp:txXfrm>
    </dsp:sp>
    <dsp:sp modelId="{C45BC849-9DB8-489E-A472-ADC31CC4315C}">
      <dsp:nvSpPr>
        <dsp:cNvPr id="0" name=""/>
        <dsp:cNvSpPr/>
      </dsp:nvSpPr>
      <dsp:spPr>
        <a:xfrm rot="2700000">
          <a:off x="525241" y="3435245"/>
          <a:ext cx="2022600" cy="202260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4EA34-9AB2-41B3-8E15-8DCEF649D47C}">
      <dsp:nvSpPr>
        <dsp:cNvPr id="0" name=""/>
        <dsp:cNvSpPr/>
      </dsp:nvSpPr>
      <dsp:spPr>
        <a:xfrm>
          <a:off x="591929" y="3502901"/>
          <a:ext cx="1887940" cy="18876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FOCUS ON THE PERSON’S STRENGTHS</a:t>
          </a:r>
        </a:p>
      </dsp:txBody>
      <dsp:txXfrm>
        <a:off x="861818" y="3772615"/>
        <a:ext cx="1348161" cy="134821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8/4/2022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5</a:t>
            </a:fld>
            <a:endParaRPr lang="en-US"/>
          </a:p>
        </p:txBody>
      </p:sp>
    </p:spTree>
    <p:extLst>
      <p:ext uri="{BB962C8B-B14F-4D97-AF65-F5344CB8AC3E}">
        <p14:creationId xmlns:p14="http://schemas.microsoft.com/office/powerpoint/2010/main" val="2260752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97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46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38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582C3-7F2C-4871-B5D3-348CEFFD11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25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20839">
              <a:spcBef>
                <a:spcPct val="0"/>
              </a:spcBef>
              <a:defRPr/>
            </a:pPr>
            <a:endParaRPr lang="en-US" altLang="en-US" dirty="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Georgia" pitchFamily="18" charset="0"/>
                <a:ea typeface="MS PGothic" pitchFamily="34" charset="-128"/>
              </a:defRPr>
            </a:lvl1pPr>
            <a:lvl2pPr marL="829432" indent="-319012">
              <a:defRPr sz="2600">
                <a:solidFill>
                  <a:schemeClr val="tx1"/>
                </a:solidFill>
                <a:latin typeface="Georgia" pitchFamily="18" charset="0"/>
                <a:ea typeface="MS PGothic" pitchFamily="34" charset="-128"/>
              </a:defRPr>
            </a:lvl2pPr>
            <a:lvl3pPr marL="1276049" indent="-255210">
              <a:defRPr sz="2600">
                <a:solidFill>
                  <a:schemeClr val="tx1"/>
                </a:solidFill>
                <a:latin typeface="Georgia" pitchFamily="18" charset="0"/>
                <a:ea typeface="MS PGothic" pitchFamily="34" charset="-128"/>
              </a:defRPr>
            </a:lvl3pPr>
            <a:lvl4pPr marL="1786469" indent="-255210">
              <a:defRPr sz="2600">
                <a:solidFill>
                  <a:schemeClr val="tx1"/>
                </a:solidFill>
                <a:latin typeface="Georgia" pitchFamily="18" charset="0"/>
                <a:ea typeface="MS PGothic" pitchFamily="34" charset="-128"/>
              </a:defRPr>
            </a:lvl4pPr>
            <a:lvl5pPr marL="2296889" indent="-255210">
              <a:defRPr sz="2600">
                <a:solidFill>
                  <a:schemeClr val="tx1"/>
                </a:solidFill>
                <a:latin typeface="Georgia" pitchFamily="18" charset="0"/>
                <a:ea typeface="MS PGothic" pitchFamily="34" charset="-128"/>
              </a:defRPr>
            </a:lvl5pPr>
            <a:lvl6pPr marL="2807308" indent="-255210" eaLnBrk="0" fontAlgn="base" hangingPunct="0">
              <a:spcBef>
                <a:spcPct val="0"/>
              </a:spcBef>
              <a:spcAft>
                <a:spcPct val="0"/>
              </a:spcAft>
              <a:defRPr sz="2600">
                <a:solidFill>
                  <a:schemeClr val="tx1"/>
                </a:solidFill>
                <a:latin typeface="Georgia" pitchFamily="18" charset="0"/>
                <a:ea typeface="MS PGothic" pitchFamily="34" charset="-128"/>
              </a:defRPr>
            </a:lvl6pPr>
            <a:lvl7pPr marL="3317728" indent="-255210" eaLnBrk="0" fontAlgn="base" hangingPunct="0">
              <a:spcBef>
                <a:spcPct val="0"/>
              </a:spcBef>
              <a:spcAft>
                <a:spcPct val="0"/>
              </a:spcAft>
              <a:defRPr sz="2600">
                <a:solidFill>
                  <a:schemeClr val="tx1"/>
                </a:solidFill>
                <a:latin typeface="Georgia" pitchFamily="18" charset="0"/>
                <a:ea typeface="MS PGothic" pitchFamily="34" charset="-128"/>
              </a:defRPr>
            </a:lvl7pPr>
            <a:lvl8pPr marL="3828147" indent="-255210" eaLnBrk="0" fontAlgn="base" hangingPunct="0">
              <a:spcBef>
                <a:spcPct val="0"/>
              </a:spcBef>
              <a:spcAft>
                <a:spcPct val="0"/>
              </a:spcAft>
              <a:defRPr sz="2600">
                <a:solidFill>
                  <a:schemeClr val="tx1"/>
                </a:solidFill>
                <a:latin typeface="Georgia" pitchFamily="18" charset="0"/>
                <a:ea typeface="MS PGothic" pitchFamily="34" charset="-128"/>
              </a:defRPr>
            </a:lvl8pPr>
            <a:lvl9pPr marL="4338568" indent="-255210" eaLnBrk="0" fontAlgn="base" hangingPunct="0">
              <a:spcBef>
                <a:spcPct val="0"/>
              </a:spcBef>
              <a:spcAft>
                <a:spcPct val="0"/>
              </a:spcAft>
              <a:defRPr sz="2600">
                <a:solidFill>
                  <a:schemeClr val="tx1"/>
                </a:solidFill>
                <a:latin typeface="Georgia"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70C04C-6E45-4AAD-A423-656FED541EAC}" type="slidenum">
              <a:rPr kumimoji="0" lang="en-US" altLang="en-US" sz="14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4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886619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29897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0EE87-C47C-4686-9BCE-4984C43B1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73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666666"/>
                </a:solidFill>
                <a:effectLst/>
                <a:latin typeface="Arimo"/>
              </a:rPr>
              <a:t>The following questions are designed to help your assess the resilience qualities that you carry with you as you live your life – </a:t>
            </a:r>
            <a:r>
              <a:rPr lang="en-GB" b="0" i="0" dirty="0" err="1">
                <a:solidFill>
                  <a:srgbClr val="666666"/>
                </a:solidFill>
                <a:effectLst/>
                <a:latin typeface="Arimo"/>
              </a:rPr>
              <a:t>ie</a:t>
            </a:r>
            <a:r>
              <a:rPr lang="en-GB" b="0" i="0" dirty="0">
                <a:solidFill>
                  <a:srgbClr val="666666"/>
                </a:solidFill>
                <a:effectLst/>
                <a:latin typeface="Arimo"/>
              </a:rPr>
              <a:t> what do you have access to that enables you to flex in response to the demands of daily living and work.</a:t>
            </a:r>
          </a:p>
          <a:p>
            <a:pPr algn="l" fontAlgn="base"/>
            <a:r>
              <a:rPr lang="en-GB" b="0" i="0" dirty="0">
                <a:solidFill>
                  <a:srgbClr val="666666"/>
                </a:solidFill>
                <a:effectLst/>
                <a:latin typeface="Arimo"/>
              </a:rPr>
              <a:t>There are no right or wrong answers. Answer them thinking of how you see yourself generally operating in the world.</a:t>
            </a:r>
          </a:p>
          <a:p>
            <a:endParaRPr lang="en-GB" dirty="0"/>
          </a:p>
          <a:p>
            <a:r>
              <a:rPr lang="en-GB" dirty="0"/>
              <a:t>How are you today? Take a few</a:t>
            </a:r>
            <a:r>
              <a:rPr lang="en-GB" baseline="0" dirty="0"/>
              <a:t> minutes and reflect….</a:t>
            </a:r>
          </a:p>
          <a:p>
            <a:endParaRPr lang="en-GB" dirty="0"/>
          </a:p>
          <a:p>
            <a:r>
              <a:rPr lang="en-GB" dirty="0"/>
              <a:t>Flexibility – right now how flexible are you?</a:t>
            </a:r>
          </a:p>
          <a:p>
            <a:r>
              <a:rPr lang="en-GB" dirty="0"/>
              <a:t>Confidence – are you able to hold your</a:t>
            </a:r>
            <a:r>
              <a:rPr lang="en-GB" baseline="0" dirty="0"/>
              <a:t> sense of ‘</a:t>
            </a:r>
            <a:r>
              <a:rPr lang="en-GB" baseline="0" dirty="0" err="1"/>
              <a:t>okayness</a:t>
            </a:r>
            <a:r>
              <a:rPr lang="en-GB" baseline="0" dirty="0"/>
              <a:t>’ regardless of things not going well</a:t>
            </a:r>
          </a:p>
          <a:p>
            <a:r>
              <a:rPr lang="en-GB" baseline="0" dirty="0"/>
              <a:t>Focus – scattering and trying to do everything</a:t>
            </a:r>
          </a:p>
          <a:p>
            <a:r>
              <a:rPr lang="en-GB" baseline="0" dirty="0"/>
              <a:t>Managing thoughts- holding a growth mindset noticing the thought and recognising it</a:t>
            </a:r>
          </a:p>
          <a:p>
            <a:r>
              <a:rPr lang="en-GB" baseline="0" dirty="0"/>
              <a:t>Facing reality-  how good are you at facing it</a:t>
            </a:r>
          </a:p>
          <a:p>
            <a:r>
              <a:rPr lang="en-GB" baseline="0" dirty="0"/>
              <a:t>Balance – hold a sense of identity when under pressure – gym etc..</a:t>
            </a:r>
          </a:p>
          <a:p>
            <a:r>
              <a:rPr lang="en-GB" baseline="0" dirty="0"/>
              <a:t>Reflection – have I used my energy wisely? Have I taken my time to think about the skills/qualities…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2FE6C-0810-43CF-8143-A56C9D03E2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5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Nichola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8CA02-A053-4151-ADAC-808DF3F269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7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71</a:t>
            </a:fld>
            <a:endParaRPr lang="en-US"/>
          </a:p>
        </p:txBody>
      </p:sp>
    </p:spTree>
    <p:extLst>
      <p:ext uri="{BB962C8B-B14F-4D97-AF65-F5344CB8AC3E}">
        <p14:creationId xmlns:p14="http://schemas.microsoft.com/office/powerpoint/2010/main" val="419628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6</a:t>
            </a:fld>
            <a:endParaRPr lang="en-US"/>
          </a:p>
        </p:txBody>
      </p:sp>
    </p:spTree>
    <p:extLst>
      <p:ext uri="{BB962C8B-B14F-4D97-AF65-F5344CB8AC3E}">
        <p14:creationId xmlns:p14="http://schemas.microsoft.com/office/powerpoint/2010/main" val="851314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2DD63-53A5-4DC0-9393-CCF1EA589ABF}" type="slidenum">
              <a:rPr lang="en-US" smtClean="0"/>
              <a:t>72</a:t>
            </a:fld>
            <a:endParaRPr lang="en-US"/>
          </a:p>
        </p:txBody>
      </p:sp>
    </p:spTree>
    <p:extLst>
      <p:ext uri="{BB962C8B-B14F-4D97-AF65-F5344CB8AC3E}">
        <p14:creationId xmlns:p14="http://schemas.microsoft.com/office/powerpoint/2010/main" val="112863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75</a:t>
            </a:fld>
            <a:endParaRPr lang="en-US"/>
          </a:p>
        </p:txBody>
      </p:sp>
    </p:spTree>
    <p:extLst>
      <p:ext uri="{BB962C8B-B14F-4D97-AF65-F5344CB8AC3E}">
        <p14:creationId xmlns:p14="http://schemas.microsoft.com/office/powerpoint/2010/main" val="1343721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2DD63-53A5-4DC0-9393-CCF1EA589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101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83</a:t>
            </a:fld>
            <a:endParaRPr lang="en-US"/>
          </a:p>
        </p:txBody>
      </p:sp>
    </p:spTree>
    <p:extLst>
      <p:ext uri="{BB962C8B-B14F-4D97-AF65-F5344CB8AC3E}">
        <p14:creationId xmlns:p14="http://schemas.microsoft.com/office/powerpoint/2010/main" val="2975733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85</a:t>
            </a:fld>
            <a:endParaRPr lang="en-US"/>
          </a:p>
        </p:txBody>
      </p:sp>
    </p:spTree>
    <p:extLst>
      <p:ext uri="{BB962C8B-B14F-4D97-AF65-F5344CB8AC3E}">
        <p14:creationId xmlns:p14="http://schemas.microsoft.com/office/powerpoint/2010/main" val="1373809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87</a:t>
            </a:fld>
            <a:endParaRPr lang="en-US"/>
          </a:p>
        </p:txBody>
      </p:sp>
    </p:spTree>
    <p:extLst>
      <p:ext uri="{BB962C8B-B14F-4D97-AF65-F5344CB8AC3E}">
        <p14:creationId xmlns:p14="http://schemas.microsoft.com/office/powerpoint/2010/main" val="3005909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96</a:t>
            </a:fld>
            <a:endParaRPr lang="en-US"/>
          </a:p>
        </p:txBody>
      </p:sp>
    </p:spTree>
    <p:extLst>
      <p:ext uri="{BB962C8B-B14F-4D97-AF65-F5344CB8AC3E}">
        <p14:creationId xmlns:p14="http://schemas.microsoft.com/office/powerpoint/2010/main" val="144842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7</a:t>
            </a:fld>
            <a:endParaRPr lang="en-US"/>
          </a:p>
        </p:txBody>
      </p:sp>
    </p:spTree>
    <p:extLst>
      <p:ext uri="{BB962C8B-B14F-4D97-AF65-F5344CB8AC3E}">
        <p14:creationId xmlns:p14="http://schemas.microsoft.com/office/powerpoint/2010/main" val="207528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8</a:t>
            </a:fld>
            <a:endParaRPr lang="en-US"/>
          </a:p>
        </p:txBody>
      </p:sp>
    </p:spTree>
    <p:extLst>
      <p:ext uri="{BB962C8B-B14F-4D97-AF65-F5344CB8AC3E}">
        <p14:creationId xmlns:p14="http://schemas.microsoft.com/office/powerpoint/2010/main" val="343168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9</a:t>
            </a:fld>
            <a:endParaRPr lang="en-US"/>
          </a:p>
        </p:txBody>
      </p:sp>
    </p:spTree>
    <p:extLst>
      <p:ext uri="{BB962C8B-B14F-4D97-AF65-F5344CB8AC3E}">
        <p14:creationId xmlns:p14="http://schemas.microsoft.com/office/powerpoint/2010/main" val="3308513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11</a:t>
            </a:fld>
            <a:endParaRPr lang="en-US"/>
          </a:p>
        </p:txBody>
      </p:sp>
    </p:spTree>
    <p:extLst>
      <p:ext uri="{BB962C8B-B14F-4D97-AF65-F5344CB8AC3E}">
        <p14:creationId xmlns:p14="http://schemas.microsoft.com/office/powerpoint/2010/main" val="267837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12</a:t>
            </a:fld>
            <a:endParaRPr lang="en-US"/>
          </a:p>
        </p:txBody>
      </p:sp>
    </p:spTree>
    <p:extLst>
      <p:ext uri="{BB962C8B-B14F-4D97-AF65-F5344CB8AC3E}">
        <p14:creationId xmlns:p14="http://schemas.microsoft.com/office/powerpoint/2010/main" val="408334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18</a:t>
            </a:fld>
            <a:endParaRPr lang="en-US"/>
          </a:p>
        </p:txBody>
      </p:sp>
    </p:spTree>
    <p:extLst>
      <p:ext uri="{BB962C8B-B14F-4D97-AF65-F5344CB8AC3E}">
        <p14:creationId xmlns:p14="http://schemas.microsoft.com/office/powerpoint/2010/main" val="393428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18BAC-4CBA-4309-AF7D-EC9376B59F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0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2935530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92313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1021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7012-7ECA-4FD0-9148-D21EEC574B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72F5A3-075C-426B-8508-4227AE521F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E4061-6AF8-4FA9-A309-C694E5AB1B4C}"/>
              </a:ext>
            </a:extLst>
          </p:cNvPr>
          <p:cNvSpPr>
            <a:spLocks noGrp="1"/>
          </p:cNvSpPr>
          <p:nvPr>
            <p:ph type="dt" sz="half" idx="10"/>
          </p:nvPr>
        </p:nvSpPr>
        <p:spPr/>
        <p:txBody>
          <a:bodyPr/>
          <a:lstStyle/>
          <a:p>
            <a:fld id="{48774F92-EF17-422F-A667-79DB843E57D5}" type="datetimeFigureOut">
              <a:rPr lang="en-GB" smtClean="0"/>
              <a:t>04/08/2022</a:t>
            </a:fld>
            <a:endParaRPr lang="en-GB"/>
          </a:p>
        </p:txBody>
      </p:sp>
      <p:sp>
        <p:nvSpPr>
          <p:cNvPr id="5" name="Footer Placeholder 4">
            <a:extLst>
              <a:ext uri="{FF2B5EF4-FFF2-40B4-BE49-F238E27FC236}">
                <a16:creationId xmlns:a16="http://schemas.microsoft.com/office/drawing/2014/main" id="{0A8999B7-8913-4CB2-93DF-7102D7662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A29DC-2EB0-4B98-B937-8E9EB7D4ED49}"/>
              </a:ext>
            </a:extLst>
          </p:cNvPr>
          <p:cNvSpPr>
            <a:spLocks noGrp="1"/>
          </p:cNvSpPr>
          <p:nvPr>
            <p:ph type="sldNum" sz="quarter" idx="12"/>
          </p:nvPr>
        </p:nvSpPr>
        <p:spPr/>
        <p:txBody>
          <a:bodyPr/>
          <a:lstStyle/>
          <a:p>
            <a:fld id="{DB0E2E9E-E69F-40DB-9AE0-8CBC20571ADA}" type="slidenum">
              <a:rPr lang="en-GB" smtClean="0"/>
              <a:t>‹#›</a:t>
            </a:fld>
            <a:endParaRPr lang="en-GB"/>
          </a:p>
        </p:txBody>
      </p:sp>
    </p:spTree>
    <p:extLst>
      <p:ext uri="{BB962C8B-B14F-4D97-AF65-F5344CB8AC3E}">
        <p14:creationId xmlns:p14="http://schemas.microsoft.com/office/powerpoint/2010/main" val="904879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6AF8-68D4-486D-8621-A04F8580D2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7FC634-8EBC-45F0-8A5E-5CD07F4E183F}"/>
              </a:ext>
            </a:extLst>
          </p:cNvPr>
          <p:cNvSpPr>
            <a:spLocks noGrp="1"/>
          </p:cNvSpPr>
          <p:nvPr>
            <p:ph type="dt" sz="half" idx="10"/>
          </p:nvPr>
        </p:nvSpPr>
        <p:spPr/>
        <p:txBody>
          <a:bodyPr/>
          <a:lstStyle/>
          <a:p>
            <a:fld id="{48774F92-EF17-422F-A667-79DB843E57D5}" type="datetimeFigureOut">
              <a:rPr lang="en-GB" smtClean="0"/>
              <a:t>04/08/2022</a:t>
            </a:fld>
            <a:endParaRPr lang="en-GB"/>
          </a:p>
        </p:txBody>
      </p:sp>
      <p:sp>
        <p:nvSpPr>
          <p:cNvPr id="4" name="Footer Placeholder 3">
            <a:extLst>
              <a:ext uri="{FF2B5EF4-FFF2-40B4-BE49-F238E27FC236}">
                <a16:creationId xmlns:a16="http://schemas.microsoft.com/office/drawing/2014/main" id="{240C461E-C61B-4C3C-945B-EBD7B7B446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2D8425-9EED-4F20-8E6C-A5A8C2DA1C8C}"/>
              </a:ext>
            </a:extLst>
          </p:cNvPr>
          <p:cNvSpPr>
            <a:spLocks noGrp="1"/>
          </p:cNvSpPr>
          <p:nvPr>
            <p:ph type="sldNum" sz="quarter" idx="12"/>
          </p:nvPr>
        </p:nvSpPr>
        <p:spPr/>
        <p:txBody>
          <a:bodyPr/>
          <a:lstStyle/>
          <a:p>
            <a:fld id="{DB0E2E9E-E69F-40DB-9AE0-8CBC20571ADA}" type="slidenum">
              <a:rPr lang="en-GB" smtClean="0"/>
              <a:t>‹#›</a:t>
            </a:fld>
            <a:endParaRPr lang="en-GB"/>
          </a:p>
        </p:txBody>
      </p:sp>
    </p:spTree>
    <p:extLst>
      <p:ext uri="{BB962C8B-B14F-4D97-AF65-F5344CB8AC3E}">
        <p14:creationId xmlns:p14="http://schemas.microsoft.com/office/powerpoint/2010/main" val="23157492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2416968" y="1721197"/>
            <a:ext cx="7358064" cy="1741290"/>
          </a:xfrm>
          <a:prstGeom prst="rect">
            <a:avLst/>
          </a:prstGeom>
        </p:spPr>
        <p:txBody>
          <a:bodyPr lIns="38100" tIns="38100" rIns="38100" bIns="38100" anchor="b"/>
          <a:lstStyle>
            <a:lvl1pPr>
              <a:defRPr sz="5484"/>
            </a:lvl1pPr>
          </a:lstStyle>
          <a:p>
            <a:r>
              <a:t>Title Text</a:t>
            </a:r>
          </a:p>
        </p:txBody>
      </p:sp>
      <p:sp>
        <p:nvSpPr>
          <p:cNvPr id="127" name="Body Level One…"/>
          <p:cNvSpPr txBox="1">
            <a:spLocks noGrp="1"/>
          </p:cNvSpPr>
          <p:nvPr>
            <p:ph type="body" sz="quarter" idx="1"/>
          </p:nvPr>
        </p:nvSpPr>
        <p:spPr>
          <a:xfrm>
            <a:off x="2416968" y="3509367"/>
            <a:ext cx="7358064" cy="596057"/>
          </a:xfrm>
          <a:prstGeom prst="rect">
            <a:avLst/>
          </a:prstGeom>
        </p:spPr>
        <p:txBody>
          <a:bodyPr lIns="38100" tIns="38100" rIns="38100" bIns="38100" anchor="t"/>
          <a:lstStyle>
            <a:lvl1pPr marL="0" indent="0" algn="ctr">
              <a:spcBef>
                <a:spcPts val="0"/>
              </a:spcBef>
              <a:buSzTx/>
              <a:buNone/>
              <a:defRPr sz="2109"/>
            </a:lvl1pPr>
            <a:lvl2pPr marL="0" indent="160729" algn="ctr">
              <a:spcBef>
                <a:spcPts val="0"/>
              </a:spcBef>
              <a:buSzTx/>
              <a:buNone/>
              <a:defRPr sz="2109"/>
            </a:lvl2pPr>
            <a:lvl3pPr marL="0" indent="321457" algn="ctr">
              <a:spcBef>
                <a:spcPts val="0"/>
              </a:spcBef>
              <a:buSzTx/>
              <a:buNone/>
              <a:defRPr sz="2109"/>
            </a:lvl3pPr>
            <a:lvl4pPr marL="0" indent="482186" algn="ctr">
              <a:spcBef>
                <a:spcPts val="0"/>
              </a:spcBef>
              <a:buSzTx/>
              <a:buNone/>
              <a:defRPr sz="2109"/>
            </a:lvl4pPr>
            <a:lvl5pPr marL="0" indent="642915" algn="ctr">
              <a:spcBef>
                <a:spcPts val="0"/>
              </a:spcBef>
              <a:buSzTx/>
              <a:buNone/>
              <a:defRPr sz="2109"/>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5943946" y="5736208"/>
            <a:ext cx="295180" cy="223243"/>
          </a:xfrm>
          <a:prstGeom prst="rect">
            <a:avLst/>
          </a:prstGeom>
        </p:spPr>
        <p:txBody>
          <a:bodyPr lIns="38100" tIns="38100" rIns="38100" bIns="38100"/>
          <a:lstStyle>
            <a:lvl1pPr>
              <a:defRPr sz="1125"/>
            </a:lvl1pPr>
          </a:lstStyle>
          <a:p>
            <a:fld id="{86CB4B4D-7CA3-9044-876B-883B54F8677D}" type="slidenum">
              <a:t>‹#›</a:t>
            </a:fld>
            <a:endParaRPr/>
          </a:p>
        </p:txBody>
      </p:sp>
    </p:spTree>
    <p:extLst>
      <p:ext uri="{BB962C8B-B14F-4D97-AF65-F5344CB8AC3E}">
        <p14:creationId xmlns:p14="http://schemas.microsoft.com/office/powerpoint/2010/main" val="412614908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7966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urple circle with a black circle&#10;&#10;Description automatically generated with low confidence">
            <a:extLst>
              <a:ext uri="{FF2B5EF4-FFF2-40B4-BE49-F238E27FC236}">
                <a16:creationId xmlns:a16="http://schemas.microsoft.com/office/drawing/2014/main" id="{F39E00E3-CBEC-D98D-00DD-11C19B484C36}"/>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8253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32"/>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1509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662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84974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337876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2968701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849901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1042997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5076423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3408185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981728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67609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547963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36861" y="-1597468"/>
            <a:ext cx="10718277" cy="9549353"/>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433663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547656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2232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797222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513204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0950351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9165162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322401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8961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01324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0231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0231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8076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239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7918955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26359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5131" y="1663433"/>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46291" y="1690071"/>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4452115" y="1742873"/>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4452115" y="1791212"/>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84660" y="1742873"/>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42621" y="1759960"/>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42621" y="4349459"/>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391069" y="4336920"/>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4585911" y="4336920"/>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pic>
        <p:nvPicPr>
          <p:cNvPr id="2" name="Slika 1">
            <a:extLst>
              <a:ext uri="{FF2B5EF4-FFF2-40B4-BE49-F238E27FC236}">
                <a16:creationId xmlns:a16="http://schemas.microsoft.com/office/drawing/2014/main" id="{F0DFA517-AF91-4F19-8449-BE47105D558D}"/>
              </a:ext>
            </a:extLst>
          </p:cNvPr>
          <p:cNvPicPr>
            <a:picLocks noChangeAspect="1"/>
          </p:cNvPicPr>
          <p:nvPr userDrawn="1"/>
        </p:nvPicPr>
        <p:blipFill>
          <a:blip r:embed="rId3"/>
          <a:stretch>
            <a:fillRect/>
          </a:stretch>
        </p:blipFill>
        <p:spPr>
          <a:xfrm>
            <a:off x="6646957" y="1772125"/>
            <a:ext cx="1432684" cy="1432684"/>
          </a:xfrm>
          <a:prstGeom prst="rect">
            <a:avLst/>
          </a:prstGeom>
        </p:spPr>
      </p:pic>
      <p:pic>
        <p:nvPicPr>
          <p:cNvPr id="3" name="Slika 2">
            <a:extLst>
              <a:ext uri="{FF2B5EF4-FFF2-40B4-BE49-F238E27FC236}">
                <a16:creationId xmlns:a16="http://schemas.microsoft.com/office/drawing/2014/main" id="{D69ABEF5-4DD0-48E2-B115-F7ABCDB29B49}"/>
              </a:ext>
            </a:extLst>
          </p:cNvPr>
          <p:cNvPicPr>
            <a:picLocks noChangeAspect="1"/>
          </p:cNvPicPr>
          <p:nvPr userDrawn="1"/>
        </p:nvPicPr>
        <p:blipFill>
          <a:blip r:embed="rId4"/>
          <a:stretch>
            <a:fillRect/>
          </a:stretch>
        </p:blipFill>
        <p:spPr>
          <a:xfrm>
            <a:off x="6601233" y="1719661"/>
            <a:ext cx="1524132" cy="2213040"/>
          </a:xfrm>
          <a:prstGeom prst="rect">
            <a:avLst/>
          </a:prstGeom>
        </p:spPr>
      </p:pic>
      <p:pic>
        <p:nvPicPr>
          <p:cNvPr id="10" name="Slika 9">
            <a:extLst>
              <a:ext uri="{FF2B5EF4-FFF2-40B4-BE49-F238E27FC236}">
                <a16:creationId xmlns:a16="http://schemas.microsoft.com/office/drawing/2014/main" id="{54E42B9A-4FAF-4A83-91EA-68583544E52A}"/>
              </a:ext>
            </a:extLst>
          </p:cNvPr>
          <p:cNvPicPr>
            <a:picLocks noChangeAspect="1"/>
          </p:cNvPicPr>
          <p:nvPr userDrawn="1"/>
        </p:nvPicPr>
        <p:blipFill>
          <a:blip r:embed="rId5"/>
          <a:stretch>
            <a:fillRect/>
          </a:stretch>
        </p:blipFill>
        <p:spPr>
          <a:xfrm>
            <a:off x="8625195" y="1715025"/>
            <a:ext cx="1438781" cy="1432684"/>
          </a:xfrm>
          <a:prstGeom prst="rect">
            <a:avLst/>
          </a:prstGeom>
        </p:spPr>
      </p:pic>
      <p:pic>
        <p:nvPicPr>
          <p:cNvPr id="11" name="Slika 10">
            <a:extLst>
              <a:ext uri="{FF2B5EF4-FFF2-40B4-BE49-F238E27FC236}">
                <a16:creationId xmlns:a16="http://schemas.microsoft.com/office/drawing/2014/main" id="{4DB6AD50-627F-4551-AEC3-A4A365032251}"/>
              </a:ext>
            </a:extLst>
          </p:cNvPr>
          <p:cNvPicPr>
            <a:picLocks noChangeAspect="1"/>
          </p:cNvPicPr>
          <p:nvPr userDrawn="1"/>
        </p:nvPicPr>
        <p:blipFill>
          <a:blip r:embed="rId6"/>
          <a:stretch>
            <a:fillRect/>
          </a:stretch>
        </p:blipFill>
        <p:spPr>
          <a:xfrm>
            <a:off x="8586037" y="1694068"/>
            <a:ext cx="1524132" cy="2213040"/>
          </a:xfrm>
          <a:prstGeom prst="rect">
            <a:avLst/>
          </a:prstGeom>
        </p:spPr>
      </p:pic>
      <p:pic>
        <p:nvPicPr>
          <p:cNvPr id="15" name="Slika 14">
            <a:extLst>
              <a:ext uri="{FF2B5EF4-FFF2-40B4-BE49-F238E27FC236}">
                <a16:creationId xmlns:a16="http://schemas.microsoft.com/office/drawing/2014/main" id="{BF008B84-48B8-4A8A-9C93-B92004A90086}"/>
              </a:ext>
            </a:extLst>
          </p:cNvPr>
          <p:cNvPicPr>
            <a:picLocks noChangeAspect="1"/>
          </p:cNvPicPr>
          <p:nvPr userDrawn="1"/>
        </p:nvPicPr>
        <p:blipFill>
          <a:blip r:embed="rId7"/>
          <a:stretch>
            <a:fillRect/>
          </a:stretch>
        </p:blipFill>
        <p:spPr>
          <a:xfrm>
            <a:off x="10616695" y="1690944"/>
            <a:ext cx="1432684" cy="1432684"/>
          </a:xfrm>
          <a:prstGeom prst="rect">
            <a:avLst/>
          </a:prstGeom>
        </p:spPr>
      </p:pic>
      <p:pic>
        <p:nvPicPr>
          <p:cNvPr id="16" name="Slika 15">
            <a:extLst>
              <a:ext uri="{FF2B5EF4-FFF2-40B4-BE49-F238E27FC236}">
                <a16:creationId xmlns:a16="http://schemas.microsoft.com/office/drawing/2014/main" id="{D86CE5CD-11CD-496A-8794-7FC97FCB34D6}"/>
              </a:ext>
            </a:extLst>
          </p:cNvPr>
          <p:cNvPicPr>
            <a:picLocks noChangeAspect="1"/>
          </p:cNvPicPr>
          <p:nvPr userDrawn="1"/>
        </p:nvPicPr>
        <p:blipFill>
          <a:blip r:embed="rId8"/>
          <a:stretch>
            <a:fillRect/>
          </a:stretch>
        </p:blipFill>
        <p:spPr>
          <a:xfrm>
            <a:off x="10570842" y="1661176"/>
            <a:ext cx="1524132" cy="2213040"/>
          </a:xfrm>
          <a:prstGeom prst="rect">
            <a:avLst/>
          </a:prstGeom>
        </p:spPr>
      </p:pic>
    </p:spTree>
    <p:extLst>
      <p:ext uri="{BB962C8B-B14F-4D97-AF65-F5344CB8AC3E}">
        <p14:creationId xmlns:p14="http://schemas.microsoft.com/office/powerpoint/2010/main" val="36540739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28608" y="3893845"/>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57929" y="390558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96001" y="3897633"/>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90558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440280" y="390558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7203" y="4770997"/>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46662" y="4778945"/>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93633" y="4769103"/>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6383" y="4767209"/>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23535" y="4744948"/>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37054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02373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18391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98724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356435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4928523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7283550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727616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52816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78"/>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6070565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62666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9132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29425758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34934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1246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7012-7ECA-4FD0-9148-D21EEC574B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72F5A3-075C-426B-8508-4227AE521F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E4061-6AF8-4FA9-A309-C694E5AB1B4C}"/>
              </a:ext>
            </a:extLst>
          </p:cNvPr>
          <p:cNvSpPr>
            <a:spLocks noGrp="1"/>
          </p:cNvSpPr>
          <p:nvPr>
            <p:ph type="dt" sz="half" idx="10"/>
          </p:nvPr>
        </p:nvSpPr>
        <p:spPr/>
        <p:txBody>
          <a:bodyPr/>
          <a:lstStyle/>
          <a:p>
            <a:fld id="{48774F92-EF17-422F-A667-79DB843E57D5}" type="datetimeFigureOut">
              <a:rPr lang="en-GB" smtClean="0"/>
              <a:t>04/08/2022</a:t>
            </a:fld>
            <a:endParaRPr lang="en-GB"/>
          </a:p>
        </p:txBody>
      </p:sp>
      <p:sp>
        <p:nvSpPr>
          <p:cNvPr id="5" name="Footer Placeholder 4">
            <a:extLst>
              <a:ext uri="{FF2B5EF4-FFF2-40B4-BE49-F238E27FC236}">
                <a16:creationId xmlns:a16="http://schemas.microsoft.com/office/drawing/2014/main" id="{0A8999B7-8913-4CB2-93DF-7102D7662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A29DC-2EB0-4B98-B937-8E9EB7D4ED49}"/>
              </a:ext>
            </a:extLst>
          </p:cNvPr>
          <p:cNvSpPr>
            <a:spLocks noGrp="1"/>
          </p:cNvSpPr>
          <p:nvPr>
            <p:ph type="sldNum" sz="quarter" idx="12"/>
          </p:nvPr>
        </p:nvSpPr>
        <p:spPr/>
        <p:txBody>
          <a:bodyPr/>
          <a:lstStyle/>
          <a:p>
            <a:fld id="{DB0E2E9E-E69F-40DB-9AE0-8CBC20571ADA}" type="slidenum">
              <a:rPr lang="en-GB" smtClean="0"/>
              <a:t>‹#›</a:t>
            </a:fld>
            <a:endParaRPr lang="en-GB"/>
          </a:p>
        </p:txBody>
      </p:sp>
    </p:spTree>
    <p:extLst>
      <p:ext uri="{BB962C8B-B14F-4D97-AF65-F5344CB8AC3E}">
        <p14:creationId xmlns:p14="http://schemas.microsoft.com/office/powerpoint/2010/main" val="34304304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6AF8-68D4-486D-8621-A04F8580D2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7FC634-8EBC-45F0-8A5E-5CD07F4E183F}"/>
              </a:ext>
            </a:extLst>
          </p:cNvPr>
          <p:cNvSpPr>
            <a:spLocks noGrp="1"/>
          </p:cNvSpPr>
          <p:nvPr>
            <p:ph type="dt" sz="half" idx="10"/>
          </p:nvPr>
        </p:nvSpPr>
        <p:spPr/>
        <p:txBody>
          <a:bodyPr/>
          <a:lstStyle/>
          <a:p>
            <a:fld id="{48774F92-EF17-422F-A667-79DB843E57D5}" type="datetimeFigureOut">
              <a:rPr lang="en-GB" smtClean="0"/>
              <a:t>04/08/2022</a:t>
            </a:fld>
            <a:endParaRPr lang="en-GB"/>
          </a:p>
        </p:txBody>
      </p:sp>
      <p:sp>
        <p:nvSpPr>
          <p:cNvPr id="4" name="Footer Placeholder 3">
            <a:extLst>
              <a:ext uri="{FF2B5EF4-FFF2-40B4-BE49-F238E27FC236}">
                <a16:creationId xmlns:a16="http://schemas.microsoft.com/office/drawing/2014/main" id="{240C461E-C61B-4C3C-945B-EBD7B7B446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2D8425-9EED-4F20-8E6C-A5A8C2DA1C8C}"/>
              </a:ext>
            </a:extLst>
          </p:cNvPr>
          <p:cNvSpPr>
            <a:spLocks noGrp="1"/>
          </p:cNvSpPr>
          <p:nvPr>
            <p:ph type="sldNum" sz="quarter" idx="12"/>
          </p:nvPr>
        </p:nvSpPr>
        <p:spPr/>
        <p:txBody>
          <a:bodyPr/>
          <a:lstStyle/>
          <a:p>
            <a:fld id="{DB0E2E9E-E69F-40DB-9AE0-8CBC20571ADA}" type="slidenum">
              <a:rPr lang="en-GB" smtClean="0"/>
              <a:t>‹#›</a:t>
            </a:fld>
            <a:endParaRPr lang="en-GB"/>
          </a:p>
        </p:txBody>
      </p:sp>
    </p:spTree>
    <p:extLst>
      <p:ext uri="{BB962C8B-B14F-4D97-AF65-F5344CB8AC3E}">
        <p14:creationId xmlns:p14="http://schemas.microsoft.com/office/powerpoint/2010/main" val="16371988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2416968" y="1721197"/>
            <a:ext cx="7358064" cy="1741290"/>
          </a:xfrm>
          <a:prstGeom prst="rect">
            <a:avLst/>
          </a:prstGeom>
        </p:spPr>
        <p:txBody>
          <a:bodyPr lIns="38100" tIns="38100" rIns="38100" bIns="38100" anchor="b"/>
          <a:lstStyle>
            <a:lvl1pPr>
              <a:defRPr sz="5484"/>
            </a:lvl1pPr>
          </a:lstStyle>
          <a:p>
            <a:r>
              <a:t>Title Text</a:t>
            </a:r>
          </a:p>
        </p:txBody>
      </p:sp>
      <p:sp>
        <p:nvSpPr>
          <p:cNvPr id="127" name="Body Level One…"/>
          <p:cNvSpPr txBox="1">
            <a:spLocks noGrp="1"/>
          </p:cNvSpPr>
          <p:nvPr>
            <p:ph type="body" sz="quarter" idx="1"/>
          </p:nvPr>
        </p:nvSpPr>
        <p:spPr>
          <a:xfrm>
            <a:off x="2416968" y="3509367"/>
            <a:ext cx="7358064" cy="596057"/>
          </a:xfrm>
          <a:prstGeom prst="rect">
            <a:avLst/>
          </a:prstGeom>
        </p:spPr>
        <p:txBody>
          <a:bodyPr lIns="38100" tIns="38100" rIns="38100" bIns="38100" anchor="t"/>
          <a:lstStyle>
            <a:lvl1pPr marL="0" indent="0" algn="ctr">
              <a:spcBef>
                <a:spcPts val="0"/>
              </a:spcBef>
              <a:buSzTx/>
              <a:buNone/>
              <a:defRPr sz="2109"/>
            </a:lvl1pPr>
            <a:lvl2pPr marL="0" indent="160729" algn="ctr">
              <a:spcBef>
                <a:spcPts val="0"/>
              </a:spcBef>
              <a:buSzTx/>
              <a:buNone/>
              <a:defRPr sz="2109"/>
            </a:lvl2pPr>
            <a:lvl3pPr marL="0" indent="321457" algn="ctr">
              <a:spcBef>
                <a:spcPts val="0"/>
              </a:spcBef>
              <a:buSzTx/>
              <a:buNone/>
              <a:defRPr sz="2109"/>
            </a:lvl3pPr>
            <a:lvl4pPr marL="0" indent="482186" algn="ctr">
              <a:spcBef>
                <a:spcPts val="0"/>
              </a:spcBef>
              <a:buSzTx/>
              <a:buNone/>
              <a:defRPr sz="2109"/>
            </a:lvl4pPr>
            <a:lvl5pPr marL="0" indent="642915" algn="ctr">
              <a:spcBef>
                <a:spcPts val="0"/>
              </a:spcBef>
              <a:buSzTx/>
              <a:buNone/>
              <a:defRPr sz="2109"/>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5943946" y="5736208"/>
            <a:ext cx="295180" cy="223243"/>
          </a:xfrm>
          <a:prstGeom prst="rect">
            <a:avLst/>
          </a:prstGeom>
        </p:spPr>
        <p:txBody>
          <a:bodyPr lIns="38100" tIns="38100" rIns="38100" bIns="38100"/>
          <a:lstStyle>
            <a:lvl1pPr>
              <a:defRPr sz="1125"/>
            </a:lvl1pPr>
          </a:lstStyle>
          <a:p>
            <a:fld id="{86CB4B4D-7CA3-9044-876B-883B54F8677D}" type="slidenum">
              <a:t>‹#›</a:t>
            </a:fld>
            <a:endParaRPr/>
          </a:p>
        </p:txBody>
      </p:sp>
    </p:spTree>
    <p:extLst>
      <p:ext uri="{BB962C8B-B14F-4D97-AF65-F5344CB8AC3E}">
        <p14:creationId xmlns:p14="http://schemas.microsoft.com/office/powerpoint/2010/main" val="19647892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64810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16CC-460E-3A6C-9180-946FBC4DC1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692961-3B62-0D3C-8E1B-1F6C1F238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1C6F20-9519-D334-7638-093CB594DA1B}"/>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5" name="Footer Placeholder 4">
            <a:extLst>
              <a:ext uri="{FF2B5EF4-FFF2-40B4-BE49-F238E27FC236}">
                <a16:creationId xmlns:a16="http://schemas.microsoft.com/office/drawing/2014/main" id="{1C6F0A9E-C4FB-FA1D-6EF1-60F6BF96C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4906B-ACF3-F98B-D9CF-BDB117B682CD}"/>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40574554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6E8F-F4F8-3B03-6255-AF9DAAA4D7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1D881-0994-8F90-0577-E3A4AC8B06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AE571-0135-EB54-7622-B21F4AAFBB22}"/>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5" name="Footer Placeholder 4">
            <a:extLst>
              <a:ext uri="{FF2B5EF4-FFF2-40B4-BE49-F238E27FC236}">
                <a16:creationId xmlns:a16="http://schemas.microsoft.com/office/drawing/2014/main" id="{804EE407-1AF7-348B-4DEB-CB3D2F0DD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8663-A5D9-86F8-7A6C-9E0B808D56B2}"/>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1971514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F01A-8716-D03E-2890-2FC4823731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993DF-4BFB-E5C8-1493-911401D50D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DAEAB-AA61-C7B9-AA70-20C28FB8F017}"/>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5" name="Footer Placeholder 4">
            <a:extLst>
              <a:ext uri="{FF2B5EF4-FFF2-40B4-BE49-F238E27FC236}">
                <a16:creationId xmlns:a16="http://schemas.microsoft.com/office/drawing/2014/main" id="{CE7DB9D8-048E-9A19-48B3-BC17D073E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807D-FEF4-7B85-E40C-4D69C907A329}"/>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42480382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3968-8E73-D3CC-C60C-97893DD7B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C2803-3A5B-2FCF-3FCE-A47F5B11FB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61A83-477A-338F-826B-0D5CFFF5C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1A11D-D31A-2880-84BD-D1CB3A0C3649}"/>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6" name="Footer Placeholder 5">
            <a:extLst>
              <a:ext uri="{FF2B5EF4-FFF2-40B4-BE49-F238E27FC236}">
                <a16:creationId xmlns:a16="http://schemas.microsoft.com/office/drawing/2014/main" id="{1A135193-C060-3D2F-7804-B12B4E705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BF242-791F-9E93-F70A-39548B563D51}"/>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32221090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47FE-D017-8C41-FFCA-E654BBF6F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FE4D1-2091-0B84-6805-C39F5B135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8E001-B5CB-C2C8-B945-F8FA914C8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6FB370-6691-0C22-31C0-EA0A8B29D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249B25-747E-94A4-B42C-4CE005C42C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BC4E8F-10FA-D7E6-5525-B42C4673E301}"/>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8" name="Footer Placeholder 7">
            <a:extLst>
              <a:ext uri="{FF2B5EF4-FFF2-40B4-BE49-F238E27FC236}">
                <a16:creationId xmlns:a16="http://schemas.microsoft.com/office/drawing/2014/main" id="{A5094A0D-524F-C42A-DAEF-7B371EA5E4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9A35EB-77A9-9868-9767-867983C1D5F1}"/>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8540246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05002-3A9D-0170-B0F0-D6D53341AB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92836-A99E-BCFA-13E2-03B6D3E0EC39}"/>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4" name="Footer Placeholder 3">
            <a:extLst>
              <a:ext uri="{FF2B5EF4-FFF2-40B4-BE49-F238E27FC236}">
                <a16:creationId xmlns:a16="http://schemas.microsoft.com/office/drawing/2014/main" id="{76208002-7707-DCAA-6027-217CCEB86F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2F93C2-BD28-E3AA-BE78-EECEEAB6EF05}"/>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41705033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35D-839F-EB06-30B9-70870889F4CA}"/>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3" name="Footer Placeholder 2">
            <a:extLst>
              <a:ext uri="{FF2B5EF4-FFF2-40B4-BE49-F238E27FC236}">
                <a16:creationId xmlns:a16="http://schemas.microsoft.com/office/drawing/2014/main" id="{80371696-1086-F83B-A35B-3590674BF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3F0813-B49F-C830-A5FD-C79EBCCC9282}"/>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5869419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9AFA-B7B3-0740-C719-757601ABD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F62764-5772-17A4-9181-BC339164EB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98E384-D68A-2FC4-73E4-4210D075D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1B9D8-7221-FCDE-4DC5-F15DBF163CEE}"/>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6" name="Footer Placeholder 5">
            <a:extLst>
              <a:ext uri="{FF2B5EF4-FFF2-40B4-BE49-F238E27FC236}">
                <a16:creationId xmlns:a16="http://schemas.microsoft.com/office/drawing/2014/main" id="{56250A36-6621-62AF-C5CF-7673EF51A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A645F-EDA9-02A6-C512-38662FA538E3}"/>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4284878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8436-CA46-EDB3-E889-7271E45B2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F392B8-6B0D-26AE-DC9F-06DC73E919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378B0F-D884-9023-15A8-448E068D5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EFB9D-7225-D8DB-E78D-D0D8C5AE1567}"/>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6" name="Footer Placeholder 5">
            <a:extLst>
              <a:ext uri="{FF2B5EF4-FFF2-40B4-BE49-F238E27FC236}">
                <a16:creationId xmlns:a16="http://schemas.microsoft.com/office/drawing/2014/main" id="{8430E6EF-2D82-DEB8-11B6-32EFDABDC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161BF-B859-EAA9-DB2B-D6520617C87E}"/>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36353844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A326-1643-02F7-FD70-8CF482521F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8B5555-FA34-2982-2288-D3D5E98A98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C6E4-8C11-CB44-06B8-48AC3D836F86}"/>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5" name="Footer Placeholder 4">
            <a:extLst>
              <a:ext uri="{FF2B5EF4-FFF2-40B4-BE49-F238E27FC236}">
                <a16:creationId xmlns:a16="http://schemas.microsoft.com/office/drawing/2014/main" id="{DBCD3E3C-16FC-7EE9-1D7D-D0DB07F22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F2354-B668-BEA1-AE39-2A8F30A7468E}"/>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29452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566428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64F8C-A4BC-7D37-4FDC-80F503AB94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63191-F39B-FDC1-FDF2-B5736F7FA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030FB-799A-CD74-2517-5FCC4B65CBDD}"/>
              </a:ext>
            </a:extLst>
          </p:cNvPr>
          <p:cNvSpPr>
            <a:spLocks noGrp="1"/>
          </p:cNvSpPr>
          <p:nvPr>
            <p:ph type="dt" sz="half" idx="10"/>
          </p:nvPr>
        </p:nvSpPr>
        <p:spPr/>
        <p:txBody>
          <a:bodyPr/>
          <a:lstStyle/>
          <a:p>
            <a:fld id="{F5D6D66A-4C66-4845-87B3-30F771426FF7}" type="datetimeFigureOut">
              <a:rPr lang="en-US" smtClean="0"/>
              <a:t>8/4/2022</a:t>
            </a:fld>
            <a:endParaRPr lang="en-US"/>
          </a:p>
        </p:txBody>
      </p:sp>
      <p:sp>
        <p:nvSpPr>
          <p:cNvPr id="5" name="Footer Placeholder 4">
            <a:extLst>
              <a:ext uri="{FF2B5EF4-FFF2-40B4-BE49-F238E27FC236}">
                <a16:creationId xmlns:a16="http://schemas.microsoft.com/office/drawing/2014/main" id="{C2B4F123-B235-410C-3C83-A49FE4EC4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86FF5-4492-DC01-A634-60821C29DEFC}"/>
              </a:ext>
            </a:extLst>
          </p:cNvPr>
          <p:cNvSpPr>
            <a:spLocks noGrp="1"/>
          </p:cNvSpPr>
          <p:nvPr>
            <p:ph type="sldNum" sz="quarter" idx="12"/>
          </p:nvPr>
        </p:nvSpPr>
        <p:spPr/>
        <p:txBody>
          <a:bodyPr/>
          <a:lstStyle/>
          <a:p>
            <a:fld id="{9AA43229-BE11-4571-8392-A60F6929616D}" type="slidenum">
              <a:rPr lang="en-US" smtClean="0"/>
              <a:t>‹#›</a:t>
            </a:fld>
            <a:endParaRPr lang="en-US"/>
          </a:p>
        </p:txBody>
      </p:sp>
    </p:spTree>
    <p:extLst>
      <p:ext uri="{BB962C8B-B14F-4D97-AF65-F5344CB8AC3E}">
        <p14:creationId xmlns:p14="http://schemas.microsoft.com/office/powerpoint/2010/main" val="37822523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5131" y="2653253"/>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46291" y="2679891"/>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4452115" y="2732693"/>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4452115" y="2781032"/>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84660" y="2732693"/>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42621" y="2749780"/>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42621" y="5339279"/>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391069" y="5326740"/>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4585911" y="5326740"/>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pic>
        <p:nvPicPr>
          <p:cNvPr id="2" name="Slika 1">
            <a:extLst>
              <a:ext uri="{FF2B5EF4-FFF2-40B4-BE49-F238E27FC236}">
                <a16:creationId xmlns:a16="http://schemas.microsoft.com/office/drawing/2014/main" id="{F0DFA517-AF91-4F19-8449-BE47105D558D}"/>
              </a:ext>
            </a:extLst>
          </p:cNvPr>
          <p:cNvPicPr>
            <a:picLocks noChangeAspect="1"/>
          </p:cNvPicPr>
          <p:nvPr userDrawn="1"/>
        </p:nvPicPr>
        <p:blipFill>
          <a:blip r:embed="rId3"/>
          <a:stretch>
            <a:fillRect/>
          </a:stretch>
        </p:blipFill>
        <p:spPr>
          <a:xfrm>
            <a:off x="6646957" y="2761945"/>
            <a:ext cx="1432684" cy="1432684"/>
          </a:xfrm>
          <a:prstGeom prst="rect">
            <a:avLst/>
          </a:prstGeom>
        </p:spPr>
      </p:pic>
      <p:pic>
        <p:nvPicPr>
          <p:cNvPr id="3" name="Slika 2">
            <a:extLst>
              <a:ext uri="{FF2B5EF4-FFF2-40B4-BE49-F238E27FC236}">
                <a16:creationId xmlns:a16="http://schemas.microsoft.com/office/drawing/2014/main" id="{D69ABEF5-4DD0-48E2-B115-F7ABCDB29B49}"/>
              </a:ext>
            </a:extLst>
          </p:cNvPr>
          <p:cNvPicPr>
            <a:picLocks noChangeAspect="1"/>
          </p:cNvPicPr>
          <p:nvPr userDrawn="1"/>
        </p:nvPicPr>
        <p:blipFill>
          <a:blip r:embed="rId4"/>
          <a:stretch>
            <a:fillRect/>
          </a:stretch>
        </p:blipFill>
        <p:spPr>
          <a:xfrm>
            <a:off x="6601233" y="2709481"/>
            <a:ext cx="1524132" cy="2213040"/>
          </a:xfrm>
          <a:prstGeom prst="rect">
            <a:avLst/>
          </a:prstGeom>
        </p:spPr>
      </p:pic>
      <p:pic>
        <p:nvPicPr>
          <p:cNvPr id="10" name="Slika 9">
            <a:extLst>
              <a:ext uri="{FF2B5EF4-FFF2-40B4-BE49-F238E27FC236}">
                <a16:creationId xmlns:a16="http://schemas.microsoft.com/office/drawing/2014/main" id="{54E42B9A-4FAF-4A83-91EA-68583544E52A}"/>
              </a:ext>
            </a:extLst>
          </p:cNvPr>
          <p:cNvPicPr>
            <a:picLocks noChangeAspect="1"/>
          </p:cNvPicPr>
          <p:nvPr userDrawn="1"/>
        </p:nvPicPr>
        <p:blipFill>
          <a:blip r:embed="rId5"/>
          <a:stretch>
            <a:fillRect/>
          </a:stretch>
        </p:blipFill>
        <p:spPr>
          <a:xfrm>
            <a:off x="8625195" y="2704845"/>
            <a:ext cx="1438781" cy="1432684"/>
          </a:xfrm>
          <a:prstGeom prst="rect">
            <a:avLst/>
          </a:prstGeom>
        </p:spPr>
      </p:pic>
      <p:pic>
        <p:nvPicPr>
          <p:cNvPr id="11" name="Slika 10">
            <a:extLst>
              <a:ext uri="{FF2B5EF4-FFF2-40B4-BE49-F238E27FC236}">
                <a16:creationId xmlns:a16="http://schemas.microsoft.com/office/drawing/2014/main" id="{4DB6AD50-627F-4551-AEC3-A4A365032251}"/>
              </a:ext>
            </a:extLst>
          </p:cNvPr>
          <p:cNvPicPr>
            <a:picLocks noChangeAspect="1"/>
          </p:cNvPicPr>
          <p:nvPr userDrawn="1"/>
        </p:nvPicPr>
        <p:blipFill>
          <a:blip r:embed="rId6"/>
          <a:stretch>
            <a:fillRect/>
          </a:stretch>
        </p:blipFill>
        <p:spPr>
          <a:xfrm>
            <a:off x="8586037" y="2683888"/>
            <a:ext cx="1524132" cy="2213040"/>
          </a:xfrm>
          <a:prstGeom prst="rect">
            <a:avLst/>
          </a:prstGeom>
        </p:spPr>
      </p:pic>
      <p:pic>
        <p:nvPicPr>
          <p:cNvPr id="15" name="Slika 14">
            <a:extLst>
              <a:ext uri="{FF2B5EF4-FFF2-40B4-BE49-F238E27FC236}">
                <a16:creationId xmlns:a16="http://schemas.microsoft.com/office/drawing/2014/main" id="{BF008B84-48B8-4A8A-9C93-B92004A90086}"/>
              </a:ext>
            </a:extLst>
          </p:cNvPr>
          <p:cNvPicPr>
            <a:picLocks noChangeAspect="1"/>
          </p:cNvPicPr>
          <p:nvPr userDrawn="1"/>
        </p:nvPicPr>
        <p:blipFill>
          <a:blip r:embed="rId7"/>
          <a:stretch>
            <a:fillRect/>
          </a:stretch>
        </p:blipFill>
        <p:spPr>
          <a:xfrm>
            <a:off x="10616695" y="2680764"/>
            <a:ext cx="1432684" cy="1432684"/>
          </a:xfrm>
          <a:prstGeom prst="rect">
            <a:avLst/>
          </a:prstGeom>
        </p:spPr>
      </p:pic>
      <p:pic>
        <p:nvPicPr>
          <p:cNvPr id="16" name="Slika 15">
            <a:extLst>
              <a:ext uri="{FF2B5EF4-FFF2-40B4-BE49-F238E27FC236}">
                <a16:creationId xmlns:a16="http://schemas.microsoft.com/office/drawing/2014/main" id="{D86CE5CD-11CD-496A-8794-7FC97FCB34D6}"/>
              </a:ext>
            </a:extLst>
          </p:cNvPr>
          <p:cNvPicPr>
            <a:picLocks noChangeAspect="1"/>
          </p:cNvPicPr>
          <p:nvPr userDrawn="1"/>
        </p:nvPicPr>
        <p:blipFill>
          <a:blip r:embed="rId8"/>
          <a:stretch>
            <a:fillRect/>
          </a:stretch>
        </p:blipFill>
        <p:spPr>
          <a:xfrm>
            <a:off x="10570842" y="2650996"/>
            <a:ext cx="1524132" cy="2213040"/>
          </a:xfrm>
          <a:prstGeom prst="rect">
            <a:avLst/>
          </a:prstGeom>
        </p:spPr>
      </p:pic>
    </p:spTree>
    <p:extLst>
      <p:ext uri="{BB962C8B-B14F-4D97-AF65-F5344CB8AC3E}">
        <p14:creationId xmlns:p14="http://schemas.microsoft.com/office/powerpoint/2010/main" val="1849479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08978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58710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156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343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0231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0231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77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406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5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5131" y="1663433"/>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46291" y="1690071"/>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4452115" y="1742873"/>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4452115" y="1791212"/>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84660" y="1742873"/>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42621" y="1759960"/>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42621" y="4349459"/>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391069" y="4336920"/>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4585911" y="4336920"/>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pic>
        <p:nvPicPr>
          <p:cNvPr id="2" name="Slika 1">
            <a:extLst>
              <a:ext uri="{FF2B5EF4-FFF2-40B4-BE49-F238E27FC236}">
                <a16:creationId xmlns:a16="http://schemas.microsoft.com/office/drawing/2014/main" id="{F0DFA517-AF91-4F19-8449-BE47105D558D}"/>
              </a:ext>
            </a:extLst>
          </p:cNvPr>
          <p:cNvPicPr>
            <a:picLocks noChangeAspect="1"/>
          </p:cNvPicPr>
          <p:nvPr userDrawn="1"/>
        </p:nvPicPr>
        <p:blipFill>
          <a:blip r:embed="rId3"/>
          <a:stretch>
            <a:fillRect/>
          </a:stretch>
        </p:blipFill>
        <p:spPr>
          <a:xfrm>
            <a:off x="6646957" y="1772125"/>
            <a:ext cx="1432684" cy="1432684"/>
          </a:xfrm>
          <a:prstGeom prst="rect">
            <a:avLst/>
          </a:prstGeom>
        </p:spPr>
      </p:pic>
      <p:pic>
        <p:nvPicPr>
          <p:cNvPr id="3" name="Slika 2">
            <a:extLst>
              <a:ext uri="{FF2B5EF4-FFF2-40B4-BE49-F238E27FC236}">
                <a16:creationId xmlns:a16="http://schemas.microsoft.com/office/drawing/2014/main" id="{D69ABEF5-4DD0-48E2-B115-F7ABCDB29B49}"/>
              </a:ext>
            </a:extLst>
          </p:cNvPr>
          <p:cNvPicPr>
            <a:picLocks noChangeAspect="1"/>
          </p:cNvPicPr>
          <p:nvPr userDrawn="1"/>
        </p:nvPicPr>
        <p:blipFill>
          <a:blip r:embed="rId4"/>
          <a:stretch>
            <a:fillRect/>
          </a:stretch>
        </p:blipFill>
        <p:spPr>
          <a:xfrm>
            <a:off x="6601233" y="1719661"/>
            <a:ext cx="1524132" cy="2213040"/>
          </a:xfrm>
          <a:prstGeom prst="rect">
            <a:avLst/>
          </a:prstGeom>
        </p:spPr>
      </p:pic>
      <p:pic>
        <p:nvPicPr>
          <p:cNvPr id="10" name="Slika 9">
            <a:extLst>
              <a:ext uri="{FF2B5EF4-FFF2-40B4-BE49-F238E27FC236}">
                <a16:creationId xmlns:a16="http://schemas.microsoft.com/office/drawing/2014/main" id="{54E42B9A-4FAF-4A83-91EA-68583544E52A}"/>
              </a:ext>
            </a:extLst>
          </p:cNvPr>
          <p:cNvPicPr>
            <a:picLocks noChangeAspect="1"/>
          </p:cNvPicPr>
          <p:nvPr userDrawn="1"/>
        </p:nvPicPr>
        <p:blipFill>
          <a:blip r:embed="rId5"/>
          <a:stretch>
            <a:fillRect/>
          </a:stretch>
        </p:blipFill>
        <p:spPr>
          <a:xfrm>
            <a:off x="8625195" y="1715025"/>
            <a:ext cx="1438781" cy="1432684"/>
          </a:xfrm>
          <a:prstGeom prst="rect">
            <a:avLst/>
          </a:prstGeom>
        </p:spPr>
      </p:pic>
      <p:pic>
        <p:nvPicPr>
          <p:cNvPr id="11" name="Slika 10">
            <a:extLst>
              <a:ext uri="{FF2B5EF4-FFF2-40B4-BE49-F238E27FC236}">
                <a16:creationId xmlns:a16="http://schemas.microsoft.com/office/drawing/2014/main" id="{4DB6AD50-627F-4551-AEC3-A4A365032251}"/>
              </a:ext>
            </a:extLst>
          </p:cNvPr>
          <p:cNvPicPr>
            <a:picLocks noChangeAspect="1"/>
          </p:cNvPicPr>
          <p:nvPr userDrawn="1"/>
        </p:nvPicPr>
        <p:blipFill>
          <a:blip r:embed="rId6"/>
          <a:stretch>
            <a:fillRect/>
          </a:stretch>
        </p:blipFill>
        <p:spPr>
          <a:xfrm>
            <a:off x="8586037" y="1694068"/>
            <a:ext cx="1524132" cy="2213040"/>
          </a:xfrm>
          <a:prstGeom prst="rect">
            <a:avLst/>
          </a:prstGeom>
        </p:spPr>
      </p:pic>
      <p:pic>
        <p:nvPicPr>
          <p:cNvPr id="15" name="Slika 14">
            <a:extLst>
              <a:ext uri="{FF2B5EF4-FFF2-40B4-BE49-F238E27FC236}">
                <a16:creationId xmlns:a16="http://schemas.microsoft.com/office/drawing/2014/main" id="{BF008B84-48B8-4A8A-9C93-B92004A90086}"/>
              </a:ext>
            </a:extLst>
          </p:cNvPr>
          <p:cNvPicPr>
            <a:picLocks noChangeAspect="1"/>
          </p:cNvPicPr>
          <p:nvPr userDrawn="1"/>
        </p:nvPicPr>
        <p:blipFill>
          <a:blip r:embed="rId7"/>
          <a:stretch>
            <a:fillRect/>
          </a:stretch>
        </p:blipFill>
        <p:spPr>
          <a:xfrm>
            <a:off x="10616695" y="1690944"/>
            <a:ext cx="1432684" cy="1432684"/>
          </a:xfrm>
          <a:prstGeom prst="rect">
            <a:avLst/>
          </a:prstGeom>
        </p:spPr>
      </p:pic>
      <p:pic>
        <p:nvPicPr>
          <p:cNvPr id="16" name="Slika 15">
            <a:extLst>
              <a:ext uri="{FF2B5EF4-FFF2-40B4-BE49-F238E27FC236}">
                <a16:creationId xmlns:a16="http://schemas.microsoft.com/office/drawing/2014/main" id="{D86CE5CD-11CD-496A-8794-7FC97FCB34D6}"/>
              </a:ext>
            </a:extLst>
          </p:cNvPr>
          <p:cNvPicPr>
            <a:picLocks noChangeAspect="1"/>
          </p:cNvPicPr>
          <p:nvPr userDrawn="1"/>
        </p:nvPicPr>
        <p:blipFill>
          <a:blip r:embed="rId8"/>
          <a:stretch>
            <a:fillRect/>
          </a:stretch>
        </p:blipFill>
        <p:spPr>
          <a:xfrm>
            <a:off x="10570842" y="1661176"/>
            <a:ext cx="1524132" cy="2213040"/>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28608" y="3893845"/>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57929" y="390558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96001" y="3897633"/>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90558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440280" y="390558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7203" y="4770997"/>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46662" y="4778945"/>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93633" y="4769103"/>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6383" y="4767209"/>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23535" y="4744948"/>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059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70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32"/>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10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58253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0771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39996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67167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688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78"/>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011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732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186462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130586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086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7012-7ECA-4FD0-9148-D21EEC574B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72F5A3-075C-426B-8508-4227AE521F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E4061-6AF8-4FA9-A309-C694E5AB1B4C}"/>
              </a:ext>
            </a:extLst>
          </p:cNvPr>
          <p:cNvSpPr>
            <a:spLocks noGrp="1"/>
          </p:cNvSpPr>
          <p:nvPr>
            <p:ph type="dt" sz="half" idx="10"/>
          </p:nvPr>
        </p:nvSpPr>
        <p:spPr/>
        <p:txBody>
          <a:bodyPr/>
          <a:lstStyle/>
          <a:p>
            <a:fld id="{48774F92-EF17-422F-A667-79DB843E57D5}" type="datetimeFigureOut">
              <a:rPr lang="en-GB" smtClean="0"/>
              <a:t>04/08/2022</a:t>
            </a:fld>
            <a:endParaRPr lang="en-GB"/>
          </a:p>
        </p:txBody>
      </p:sp>
      <p:sp>
        <p:nvSpPr>
          <p:cNvPr id="5" name="Footer Placeholder 4">
            <a:extLst>
              <a:ext uri="{FF2B5EF4-FFF2-40B4-BE49-F238E27FC236}">
                <a16:creationId xmlns:a16="http://schemas.microsoft.com/office/drawing/2014/main" id="{0A8999B7-8913-4CB2-93DF-7102D7662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A29DC-2EB0-4B98-B937-8E9EB7D4ED49}"/>
              </a:ext>
            </a:extLst>
          </p:cNvPr>
          <p:cNvSpPr>
            <a:spLocks noGrp="1"/>
          </p:cNvSpPr>
          <p:nvPr>
            <p:ph type="sldNum" sz="quarter" idx="12"/>
          </p:nvPr>
        </p:nvSpPr>
        <p:spPr/>
        <p:txBody>
          <a:bodyPr/>
          <a:lstStyle/>
          <a:p>
            <a:fld id="{DB0E2E9E-E69F-40DB-9AE0-8CBC20571ADA}" type="slidenum">
              <a:rPr lang="en-GB" smtClean="0"/>
              <a:t>‹#›</a:t>
            </a:fld>
            <a:endParaRPr lang="en-GB"/>
          </a:p>
        </p:txBody>
      </p:sp>
    </p:spTree>
    <p:extLst>
      <p:ext uri="{BB962C8B-B14F-4D97-AF65-F5344CB8AC3E}">
        <p14:creationId xmlns:p14="http://schemas.microsoft.com/office/powerpoint/2010/main" val="2179101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6AF8-68D4-486D-8621-A04F8580D2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7FC634-8EBC-45F0-8A5E-5CD07F4E183F}"/>
              </a:ext>
            </a:extLst>
          </p:cNvPr>
          <p:cNvSpPr>
            <a:spLocks noGrp="1"/>
          </p:cNvSpPr>
          <p:nvPr>
            <p:ph type="dt" sz="half" idx="10"/>
          </p:nvPr>
        </p:nvSpPr>
        <p:spPr/>
        <p:txBody>
          <a:bodyPr/>
          <a:lstStyle/>
          <a:p>
            <a:fld id="{48774F92-EF17-422F-A667-79DB843E57D5}" type="datetimeFigureOut">
              <a:rPr lang="en-GB" smtClean="0"/>
              <a:t>04/08/2022</a:t>
            </a:fld>
            <a:endParaRPr lang="en-GB"/>
          </a:p>
        </p:txBody>
      </p:sp>
      <p:sp>
        <p:nvSpPr>
          <p:cNvPr id="4" name="Footer Placeholder 3">
            <a:extLst>
              <a:ext uri="{FF2B5EF4-FFF2-40B4-BE49-F238E27FC236}">
                <a16:creationId xmlns:a16="http://schemas.microsoft.com/office/drawing/2014/main" id="{240C461E-C61B-4C3C-945B-EBD7B7B446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2D8425-9EED-4F20-8E6C-A5A8C2DA1C8C}"/>
              </a:ext>
            </a:extLst>
          </p:cNvPr>
          <p:cNvSpPr>
            <a:spLocks noGrp="1"/>
          </p:cNvSpPr>
          <p:nvPr>
            <p:ph type="sldNum" sz="quarter" idx="12"/>
          </p:nvPr>
        </p:nvSpPr>
        <p:spPr/>
        <p:txBody>
          <a:bodyPr/>
          <a:lstStyle/>
          <a:p>
            <a:fld id="{DB0E2E9E-E69F-40DB-9AE0-8CBC20571ADA}" type="slidenum">
              <a:rPr lang="en-GB" smtClean="0"/>
              <a:t>‹#›</a:t>
            </a:fld>
            <a:endParaRPr lang="en-GB"/>
          </a:p>
        </p:txBody>
      </p:sp>
    </p:spTree>
    <p:extLst>
      <p:ext uri="{BB962C8B-B14F-4D97-AF65-F5344CB8AC3E}">
        <p14:creationId xmlns:p14="http://schemas.microsoft.com/office/powerpoint/2010/main" val="45069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8422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282286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A3D1-496D-BCE7-3ED8-4B2263D22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11AB7C-E6EF-D7FC-122F-E9E91DC87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700F0-AA57-6992-1AD9-1F13B80942A9}"/>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5" name="Footer Placeholder 4">
            <a:extLst>
              <a:ext uri="{FF2B5EF4-FFF2-40B4-BE49-F238E27FC236}">
                <a16:creationId xmlns:a16="http://schemas.microsoft.com/office/drawing/2014/main" id="{761D5951-B4F3-2E80-075C-458ECBE1D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326D9-7DAD-4582-27FC-693321FA31A8}"/>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922064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DD92-BCD6-E056-3715-E749340E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342FE-D909-F650-98AC-3235570A85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50CAF-463F-02E3-F5CA-CD1985E803D5}"/>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5" name="Footer Placeholder 4">
            <a:extLst>
              <a:ext uri="{FF2B5EF4-FFF2-40B4-BE49-F238E27FC236}">
                <a16:creationId xmlns:a16="http://schemas.microsoft.com/office/drawing/2014/main" id="{D41D9E57-0FE6-8C1C-1BD5-CEB14DC2E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D2B9D-29D2-9D0A-A7E6-818BF39534B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196523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5119-37C0-346D-AB1D-05AA182EC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B031C-58A3-6A96-C077-5CD684CD3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29F77-122C-2352-A0BB-BCDA38A2BCAE}"/>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5" name="Footer Placeholder 4">
            <a:extLst>
              <a:ext uri="{FF2B5EF4-FFF2-40B4-BE49-F238E27FC236}">
                <a16:creationId xmlns:a16="http://schemas.microsoft.com/office/drawing/2014/main" id="{C52EA83C-00E1-4D09-9BC2-9D656C2C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C5B55-654F-E2C5-01E8-27464FC81034}"/>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505185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6E65-4D20-EE05-B393-06C0B1831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A436B-408F-700A-95D6-62BB11534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F87AC-D3D2-B17E-1451-4D3CAE455E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3F0A2-CAA3-4D97-EF90-26FE976DB7F0}"/>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6" name="Footer Placeholder 5">
            <a:extLst>
              <a:ext uri="{FF2B5EF4-FFF2-40B4-BE49-F238E27FC236}">
                <a16:creationId xmlns:a16="http://schemas.microsoft.com/office/drawing/2014/main" id="{A38E6FB7-0BC3-E942-C3BD-418DEB6E3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FB1B5-31C7-2AE7-3EC8-4F0A4FB79855}"/>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269630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6482-4167-E15E-563B-BB09D7E87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E27889-78D1-B11E-E8A0-9CF55F730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AD62D-B004-838D-B163-D42654877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2B3D5-D4C4-E32F-FF78-FD0A4F479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298053-2EDE-55F3-C257-7C088A10A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F623B-6382-6ECC-7E7B-181D94709EC3}"/>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8" name="Footer Placeholder 7">
            <a:extLst>
              <a:ext uri="{FF2B5EF4-FFF2-40B4-BE49-F238E27FC236}">
                <a16:creationId xmlns:a16="http://schemas.microsoft.com/office/drawing/2014/main" id="{5F60BFBE-273B-A7BA-DC6E-D2E44ED637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760FC-2167-BCC8-00C8-E75F93B2881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088522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AE1C-C16F-E0E7-A040-039454CD9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6F44C-DF0B-EDED-880C-299B1C18E88F}"/>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4" name="Footer Placeholder 3">
            <a:extLst>
              <a:ext uri="{FF2B5EF4-FFF2-40B4-BE49-F238E27FC236}">
                <a16:creationId xmlns:a16="http://schemas.microsoft.com/office/drawing/2014/main" id="{4DA7E324-20F1-4DE5-EC6B-43E5E4E944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619C0-C8DE-3F2D-B0BD-37B1B95454D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460962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77C01-CF4D-70FD-E41F-989F24863906}"/>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3" name="Footer Placeholder 2">
            <a:extLst>
              <a:ext uri="{FF2B5EF4-FFF2-40B4-BE49-F238E27FC236}">
                <a16:creationId xmlns:a16="http://schemas.microsoft.com/office/drawing/2014/main" id="{9E00F6A1-8D2D-E522-C4E8-E9CB1D3D7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E30B7-FD6F-492F-990F-9D447B1F901A}"/>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681491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AB96-3EB5-4293-1704-E040519F2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47EDC6-6020-1867-45F6-7C86EA32F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9A9566-D05F-5677-2847-E8DD949D9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00719-445F-BC93-5B3D-AB06E40D0958}"/>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6" name="Footer Placeholder 5">
            <a:extLst>
              <a:ext uri="{FF2B5EF4-FFF2-40B4-BE49-F238E27FC236}">
                <a16:creationId xmlns:a16="http://schemas.microsoft.com/office/drawing/2014/main" id="{E171AD01-A197-C044-B639-66B7F2B13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C5E0C-8035-23D7-3DC0-CF9B1FDD2B00}"/>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555379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7E55-C731-A17B-08A4-6A31336B5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EF20B4-D61A-8BF4-771D-C8CEE2D32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1079A5-6584-AA61-167E-E89F4C565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770D1-7F3E-10DC-800E-16855A0C2663}"/>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6" name="Footer Placeholder 5">
            <a:extLst>
              <a:ext uri="{FF2B5EF4-FFF2-40B4-BE49-F238E27FC236}">
                <a16:creationId xmlns:a16="http://schemas.microsoft.com/office/drawing/2014/main" id="{C28A2DB3-1655-4348-93BF-5736D4518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736F1-2020-B77A-2359-D5A679D45C61}"/>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04254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6B33-780C-1589-A2DD-F8A17EFD4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1DBA1-479C-CF2E-5FCF-05101E3DC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A7C7D-60A0-A0C6-9598-89D861EE3A1D}"/>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5" name="Footer Placeholder 4">
            <a:extLst>
              <a:ext uri="{FF2B5EF4-FFF2-40B4-BE49-F238E27FC236}">
                <a16:creationId xmlns:a16="http://schemas.microsoft.com/office/drawing/2014/main" id="{B1273287-63DE-86F1-49FB-1ED3D2623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43FA-1925-107B-707F-031AFC4EDDE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741776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2DAF3-06E8-94C3-3126-2BE0471D65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40BD2-6518-95AF-1353-4A40FDEFF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05210-4D3D-6FF1-F0D2-2F5905ADE27F}"/>
              </a:ext>
            </a:extLst>
          </p:cNvPr>
          <p:cNvSpPr>
            <a:spLocks noGrp="1"/>
          </p:cNvSpPr>
          <p:nvPr>
            <p:ph type="dt" sz="half" idx="10"/>
          </p:nvPr>
        </p:nvSpPr>
        <p:spPr/>
        <p:txBody>
          <a:bodyPr/>
          <a:lstStyle/>
          <a:p>
            <a:fld id="{CD41364D-4C30-41AB-8BB0-A75880C0FC92}" type="datetimeFigureOut">
              <a:rPr lang="en-US" smtClean="0"/>
              <a:t>8/4/2022</a:t>
            </a:fld>
            <a:endParaRPr lang="en-US"/>
          </a:p>
        </p:txBody>
      </p:sp>
      <p:sp>
        <p:nvSpPr>
          <p:cNvPr id="5" name="Footer Placeholder 4">
            <a:extLst>
              <a:ext uri="{FF2B5EF4-FFF2-40B4-BE49-F238E27FC236}">
                <a16:creationId xmlns:a16="http://schemas.microsoft.com/office/drawing/2014/main" id="{A51FE1E3-B3BA-58FA-248A-ED18FDBF8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AF3B-7869-CBC8-73CD-B6F76FA29E2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100208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504387" y="514150"/>
            <a:ext cx="5985370"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8002832" y="136222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3736154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2877540"/>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29189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2923840"/>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29652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2930090"/>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2971525"/>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5483410"/>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5483410"/>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5483410"/>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3329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8" name="Rectangle 17"/>
          <p:cNvSpPr/>
          <p:nvPr userDrawn="1"/>
        </p:nvSpPr>
        <p:spPr>
          <a:xfrm>
            <a:off x="484694" y="1093509"/>
            <a:ext cx="3452074" cy="5465177"/>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387544" y="1093509"/>
            <a:ext cx="3441692" cy="5465177"/>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8339018" y="1093509"/>
            <a:ext cx="3368288" cy="5465177"/>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84693" y="152056"/>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6" name="Rounded Rectangle 55"/>
          <p:cNvSpPr/>
          <p:nvPr userDrawn="1"/>
        </p:nvSpPr>
        <p:spPr>
          <a:xfrm>
            <a:off x="1156391" y="6145379"/>
            <a:ext cx="1910603" cy="518826"/>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746892"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709116"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5174675" y="6144902"/>
            <a:ext cx="1910603" cy="518826"/>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4735151" y="6224240"/>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4746733"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149786" y="6128054"/>
            <a:ext cx="1910603" cy="518826"/>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8727288"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8695564"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23112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only MASTER slide ">
  <p:cSld name="Text only MASTER slide ">
    <p:spTree>
      <p:nvGrpSpPr>
        <p:cNvPr id="1" name="Shape 139"/>
        <p:cNvGrpSpPr/>
        <p:nvPr/>
      </p:nvGrpSpPr>
      <p:grpSpPr>
        <a:xfrm>
          <a:off x="0" y="0"/>
          <a:ext cx="0" cy="0"/>
          <a:chOff x="0" y="0"/>
          <a:chExt cx="0" cy="0"/>
        </a:xfrm>
      </p:grpSpPr>
      <p:sp>
        <p:nvSpPr>
          <p:cNvPr id="140" name="Google Shape;140;p71"/>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41" name="Google Shape;141;p71"/>
          <p:cNvSpPr txBox="1">
            <a:spLocks noGrp="1"/>
          </p:cNvSpPr>
          <p:nvPr>
            <p:ph type="body" idx="1"/>
          </p:nvPr>
        </p:nvSpPr>
        <p:spPr>
          <a:xfrm>
            <a:off x="734714" y="1757011"/>
            <a:ext cx="10834986" cy="38563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2400"/>
              <a:buNone/>
              <a:defRPr sz="2400" b="0" i="0">
                <a:solidFill>
                  <a:srgbClr val="09446A"/>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71"/>
          <p:cNvSpPr txBox="1">
            <a:spLocks noGrp="1"/>
          </p:cNvSpPr>
          <p:nvPr>
            <p:ph type="body" idx="2"/>
          </p:nvPr>
        </p:nvSpPr>
        <p:spPr>
          <a:xfrm>
            <a:off x="734713" y="731461"/>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3600"/>
              <a:buNone/>
              <a:defRPr sz="3600" b="1" i="0">
                <a:solidFill>
                  <a:srgbClr val="09446A"/>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1"/>
          <p:cNvSpPr/>
          <p:nvPr/>
        </p:nvSpPr>
        <p:spPr>
          <a:xfrm>
            <a:off x="10058400" y="6228722"/>
            <a:ext cx="1761907" cy="33881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71"/>
          <p:cNvSpPr/>
          <p:nvPr/>
        </p:nvSpPr>
        <p:spPr>
          <a:xfrm>
            <a:off x="1267526" y="6471093"/>
            <a:ext cx="9874607"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09446A"/>
                </a:solidFill>
                <a:latin typeface="Calibri"/>
                <a:ea typeface="Calibri"/>
                <a:cs typeface="Calibri"/>
                <a:sym typeface="Calibri"/>
              </a:rPr>
              <a:t>strengthening female community leaders</a:t>
            </a:r>
            <a:endParaRPr/>
          </a:p>
        </p:txBody>
      </p:sp>
      <p:pic>
        <p:nvPicPr>
          <p:cNvPr id="145" name="Google Shape;145;p71" descr="A purple circle with a black circle&#10;&#10;Description automatically generated with low confidence"/>
          <p:cNvPicPr preferRelativeResize="0"/>
          <p:nvPr/>
        </p:nvPicPr>
        <p:blipFill rotWithShape="1">
          <a:blip r:embed="rId2">
            <a:alphaModFix/>
          </a:blip>
          <a:srcRect l="49272" t="49269" r="-34251" b="-1786"/>
          <a:stretch/>
        </p:blipFill>
        <p:spPr>
          <a:xfrm rot="10800000">
            <a:off x="10284028" y="5668038"/>
            <a:ext cx="1924905" cy="1182648"/>
          </a:xfrm>
          <a:prstGeom prst="rect">
            <a:avLst/>
          </a:prstGeom>
          <a:noFill/>
          <a:ln>
            <a:noFill/>
          </a:ln>
        </p:spPr>
      </p:pic>
    </p:spTree>
    <p:extLst>
      <p:ext uri="{BB962C8B-B14F-4D97-AF65-F5344CB8AC3E}">
        <p14:creationId xmlns:p14="http://schemas.microsoft.com/office/powerpoint/2010/main" val="888235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chemeClr val="bg1"/>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cstate="screen">
            <a:duotone>
              <a:schemeClr val="accent6">
                <a:shade val="45000"/>
                <a:satMod val="135000"/>
              </a:schemeClr>
              <a:prstClr val="white"/>
            </a:duotone>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9196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6543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urple circle with a black circle&#10;&#10;Description automatically generated with low confidence">
            <a:extLst>
              <a:ext uri="{FF2B5EF4-FFF2-40B4-BE49-F238E27FC236}">
                <a16:creationId xmlns:a16="http://schemas.microsoft.com/office/drawing/2014/main" id="{F39E00E3-CBEC-D98D-00DD-11C19B484C36}"/>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058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32"/>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1396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5156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18752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05238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63972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279733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779575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64406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526862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42035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040743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2232528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72444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565790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682052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92949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721749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597016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2401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65435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0231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0231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14848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9571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4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5131" y="1663433"/>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46291" y="1690071"/>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4452115" y="1742873"/>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4452115" y="1791212"/>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84660" y="1742873"/>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42621" y="1759960"/>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42621" y="4349459"/>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391069" y="4336920"/>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4585911" y="4336920"/>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pic>
        <p:nvPicPr>
          <p:cNvPr id="2" name="Slika 1">
            <a:extLst>
              <a:ext uri="{FF2B5EF4-FFF2-40B4-BE49-F238E27FC236}">
                <a16:creationId xmlns:a16="http://schemas.microsoft.com/office/drawing/2014/main" id="{F0DFA517-AF91-4F19-8449-BE47105D558D}"/>
              </a:ext>
            </a:extLst>
          </p:cNvPr>
          <p:cNvPicPr>
            <a:picLocks noChangeAspect="1"/>
          </p:cNvPicPr>
          <p:nvPr userDrawn="1"/>
        </p:nvPicPr>
        <p:blipFill>
          <a:blip r:embed="rId3"/>
          <a:stretch>
            <a:fillRect/>
          </a:stretch>
        </p:blipFill>
        <p:spPr>
          <a:xfrm>
            <a:off x="6646957" y="1772125"/>
            <a:ext cx="1432684" cy="1432684"/>
          </a:xfrm>
          <a:prstGeom prst="rect">
            <a:avLst/>
          </a:prstGeom>
        </p:spPr>
      </p:pic>
      <p:pic>
        <p:nvPicPr>
          <p:cNvPr id="3" name="Slika 2">
            <a:extLst>
              <a:ext uri="{FF2B5EF4-FFF2-40B4-BE49-F238E27FC236}">
                <a16:creationId xmlns:a16="http://schemas.microsoft.com/office/drawing/2014/main" id="{D69ABEF5-4DD0-48E2-B115-F7ABCDB29B49}"/>
              </a:ext>
            </a:extLst>
          </p:cNvPr>
          <p:cNvPicPr>
            <a:picLocks noChangeAspect="1"/>
          </p:cNvPicPr>
          <p:nvPr userDrawn="1"/>
        </p:nvPicPr>
        <p:blipFill>
          <a:blip r:embed="rId4"/>
          <a:stretch>
            <a:fillRect/>
          </a:stretch>
        </p:blipFill>
        <p:spPr>
          <a:xfrm>
            <a:off x="6601233" y="1719661"/>
            <a:ext cx="1524132" cy="2213040"/>
          </a:xfrm>
          <a:prstGeom prst="rect">
            <a:avLst/>
          </a:prstGeom>
        </p:spPr>
      </p:pic>
      <p:pic>
        <p:nvPicPr>
          <p:cNvPr id="10" name="Slika 9">
            <a:extLst>
              <a:ext uri="{FF2B5EF4-FFF2-40B4-BE49-F238E27FC236}">
                <a16:creationId xmlns:a16="http://schemas.microsoft.com/office/drawing/2014/main" id="{54E42B9A-4FAF-4A83-91EA-68583544E52A}"/>
              </a:ext>
            </a:extLst>
          </p:cNvPr>
          <p:cNvPicPr>
            <a:picLocks noChangeAspect="1"/>
          </p:cNvPicPr>
          <p:nvPr userDrawn="1"/>
        </p:nvPicPr>
        <p:blipFill>
          <a:blip r:embed="rId5"/>
          <a:stretch>
            <a:fillRect/>
          </a:stretch>
        </p:blipFill>
        <p:spPr>
          <a:xfrm>
            <a:off x="8625195" y="1715025"/>
            <a:ext cx="1438781" cy="1432684"/>
          </a:xfrm>
          <a:prstGeom prst="rect">
            <a:avLst/>
          </a:prstGeom>
        </p:spPr>
      </p:pic>
      <p:pic>
        <p:nvPicPr>
          <p:cNvPr id="11" name="Slika 10">
            <a:extLst>
              <a:ext uri="{FF2B5EF4-FFF2-40B4-BE49-F238E27FC236}">
                <a16:creationId xmlns:a16="http://schemas.microsoft.com/office/drawing/2014/main" id="{4DB6AD50-627F-4551-AEC3-A4A365032251}"/>
              </a:ext>
            </a:extLst>
          </p:cNvPr>
          <p:cNvPicPr>
            <a:picLocks noChangeAspect="1"/>
          </p:cNvPicPr>
          <p:nvPr userDrawn="1"/>
        </p:nvPicPr>
        <p:blipFill>
          <a:blip r:embed="rId6"/>
          <a:stretch>
            <a:fillRect/>
          </a:stretch>
        </p:blipFill>
        <p:spPr>
          <a:xfrm>
            <a:off x="8586037" y="1694068"/>
            <a:ext cx="1524132" cy="2213040"/>
          </a:xfrm>
          <a:prstGeom prst="rect">
            <a:avLst/>
          </a:prstGeom>
        </p:spPr>
      </p:pic>
      <p:pic>
        <p:nvPicPr>
          <p:cNvPr id="15" name="Slika 14">
            <a:extLst>
              <a:ext uri="{FF2B5EF4-FFF2-40B4-BE49-F238E27FC236}">
                <a16:creationId xmlns:a16="http://schemas.microsoft.com/office/drawing/2014/main" id="{BF008B84-48B8-4A8A-9C93-B92004A90086}"/>
              </a:ext>
            </a:extLst>
          </p:cNvPr>
          <p:cNvPicPr>
            <a:picLocks noChangeAspect="1"/>
          </p:cNvPicPr>
          <p:nvPr userDrawn="1"/>
        </p:nvPicPr>
        <p:blipFill>
          <a:blip r:embed="rId7"/>
          <a:stretch>
            <a:fillRect/>
          </a:stretch>
        </p:blipFill>
        <p:spPr>
          <a:xfrm>
            <a:off x="10616695" y="1690944"/>
            <a:ext cx="1432684" cy="1432684"/>
          </a:xfrm>
          <a:prstGeom prst="rect">
            <a:avLst/>
          </a:prstGeom>
        </p:spPr>
      </p:pic>
      <p:pic>
        <p:nvPicPr>
          <p:cNvPr id="16" name="Slika 15">
            <a:extLst>
              <a:ext uri="{FF2B5EF4-FFF2-40B4-BE49-F238E27FC236}">
                <a16:creationId xmlns:a16="http://schemas.microsoft.com/office/drawing/2014/main" id="{D86CE5CD-11CD-496A-8794-7FC97FCB34D6}"/>
              </a:ext>
            </a:extLst>
          </p:cNvPr>
          <p:cNvPicPr>
            <a:picLocks noChangeAspect="1"/>
          </p:cNvPicPr>
          <p:nvPr userDrawn="1"/>
        </p:nvPicPr>
        <p:blipFill>
          <a:blip r:embed="rId8"/>
          <a:stretch>
            <a:fillRect/>
          </a:stretch>
        </p:blipFill>
        <p:spPr>
          <a:xfrm>
            <a:off x="10570842" y="1661176"/>
            <a:ext cx="1524132" cy="2213040"/>
          </a:xfrm>
          <a:prstGeom prst="rect">
            <a:avLst/>
          </a:prstGeom>
        </p:spPr>
      </p:pic>
    </p:spTree>
    <p:extLst>
      <p:ext uri="{BB962C8B-B14F-4D97-AF65-F5344CB8AC3E}">
        <p14:creationId xmlns:p14="http://schemas.microsoft.com/office/powerpoint/2010/main" val="12442931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28608" y="3893845"/>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57929" y="390558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96001" y="3897633"/>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90558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440280" y="390558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7203" y="4770997"/>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46662" y="4778945"/>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93633" y="4769103"/>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6383" y="4767209"/>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23535" y="4744948"/>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70645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997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9551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722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696791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7959856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46493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292671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6486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78"/>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235674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8832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40305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theme" Target="../theme/theme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8" Type="http://schemas.openxmlformats.org/officeDocument/2006/relationships/slideLayout" Target="../slideLayouts/slideLayout69.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20" Type="http://schemas.openxmlformats.org/officeDocument/2006/relationships/slideLayout" Target="../slideLayouts/slideLayout81.xml"/><Relationship Id="rId41"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theme" Target="../theme/theme4.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8/4/2022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61" r:id="rId6"/>
    <p:sldLayoutId id="2147483866" r:id="rId7"/>
    <p:sldLayoutId id="2147483840" r:id="rId8"/>
    <p:sldLayoutId id="2147483862" r:id="rId9"/>
    <p:sldLayoutId id="2147483846" r:id="rId10"/>
    <p:sldLayoutId id="2147483887" r:id="rId11"/>
    <p:sldLayoutId id="2147483889" r:id="rId12"/>
    <p:sldLayoutId id="2147483878" r:id="rId13"/>
    <p:sldLayoutId id="2147483888" r:id="rId14"/>
    <p:sldLayoutId id="2147483834" r:id="rId15"/>
    <p:sldLayoutId id="2147483833" r:id="rId16"/>
    <p:sldLayoutId id="2147483847" r:id="rId17"/>
    <p:sldLayoutId id="2147483871" r:id="rId18"/>
    <p:sldLayoutId id="2147483870" r:id="rId19"/>
    <p:sldLayoutId id="2147483837" r:id="rId20"/>
    <p:sldLayoutId id="2147483838" r:id="rId21"/>
    <p:sldLayoutId id="2147483844" r:id="rId22"/>
    <p:sldLayoutId id="2147483848" r:id="rId23"/>
    <p:sldLayoutId id="2147483849" r:id="rId24"/>
    <p:sldLayoutId id="2147483851" r:id="rId25"/>
    <p:sldLayoutId id="2147483854" r:id="rId26"/>
    <p:sldLayoutId id="2147483855" r:id="rId27"/>
    <p:sldLayoutId id="2147483856" r:id="rId28"/>
    <p:sldLayoutId id="2147483857" r:id="rId29"/>
    <p:sldLayoutId id="2147483864" r:id="rId30"/>
    <p:sldLayoutId id="2147483852" r:id="rId31"/>
    <p:sldLayoutId id="2147483858" r:id="rId32"/>
    <p:sldLayoutId id="2147483859" r:id="rId33"/>
    <p:sldLayoutId id="2147483890" r:id="rId34"/>
    <p:sldLayoutId id="2147483860" r:id="rId35"/>
    <p:sldLayoutId id="2147483853" r:id="rId36"/>
    <p:sldLayoutId id="2147483891" r:id="rId37"/>
    <p:sldLayoutId id="2147483909" r:id="rId38"/>
    <p:sldLayoutId id="2147483895" r:id="rId39"/>
    <p:sldLayoutId id="2147483899" r:id="rId40"/>
    <p:sldLayoutId id="2147483901" r:id="rId41"/>
    <p:sldLayoutId id="2147483910" r:id="rId42"/>
    <p:sldLayoutId id="2147483911" r:id="rId43"/>
    <p:sldLayoutId id="2147484020" r:id="rId44"/>
    <p:sldLayoutId id="2147484066"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8/4/2022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a:t>
            </a:fld>
            <a:endParaRPr lang="en-US"/>
          </a:p>
        </p:txBody>
      </p:sp>
    </p:spTree>
    <p:extLst>
      <p:ext uri="{BB962C8B-B14F-4D97-AF65-F5344CB8AC3E}">
        <p14:creationId xmlns:p14="http://schemas.microsoft.com/office/powerpoint/2010/main" val="158522965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8/4/2022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306495029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8/4/2022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10398619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 id="2147484063" r:id="rId42"/>
    <p:sldLayoutId id="2147484064" r:id="rId43"/>
    <p:sldLayoutId id="2147484065"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B4401-A2F9-E744-B638-5F313FBC0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1D37BC-D58F-36B5-C9BB-41AB45BBD4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22D73-9EF3-55B0-1071-48B452BFD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6D66A-4C66-4845-87B3-30F771426FF7}" type="datetimeFigureOut">
              <a:rPr lang="en-US" smtClean="0"/>
              <a:t>8/4/2022</a:t>
            </a:fld>
            <a:endParaRPr lang="en-US"/>
          </a:p>
        </p:txBody>
      </p:sp>
      <p:sp>
        <p:nvSpPr>
          <p:cNvPr id="5" name="Footer Placeholder 4">
            <a:extLst>
              <a:ext uri="{FF2B5EF4-FFF2-40B4-BE49-F238E27FC236}">
                <a16:creationId xmlns:a16="http://schemas.microsoft.com/office/drawing/2014/main" id="{940F16C6-CA28-EE82-1375-3F8EF48BD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FB4002-3EDC-CDAF-0811-FF772DBAC6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43229-BE11-4571-8392-A60F6929616D}" type="slidenum">
              <a:rPr lang="en-US" smtClean="0"/>
              <a:t>‹#›</a:t>
            </a:fld>
            <a:endParaRPr lang="en-US"/>
          </a:p>
        </p:txBody>
      </p:sp>
    </p:spTree>
    <p:extLst>
      <p:ext uri="{BB962C8B-B14F-4D97-AF65-F5344CB8AC3E}">
        <p14:creationId xmlns:p14="http://schemas.microsoft.com/office/powerpoint/2010/main" val="2855928651"/>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keyleadership.com/Downloads/Authentic%20Leadership%20Development%20.pdf" TargetMode="Externa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hyperlink" Target="http://www.shineproject.eu/" TargetMode="Externa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video" Target="https://www.youtube.com/embed/bq8ED2lw_2E?feature=oembed" TargetMode="External"/><Relationship Id="rId5" Type="http://schemas.openxmlformats.org/officeDocument/2006/relationships/image" Target="../media/image28.jpe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cclinnovation.org/wp-content/uploads/2020/12/overcoming-barriers-womens-leadership-center-for-creative-leadership.pdf" TargetMode="External"/><Relationship Id="rId2" Type="http://schemas.openxmlformats.org/officeDocument/2006/relationships/hyperlink" Target="Overcoming%20Barriers%20to%20Women&#8217;s" TargetMode="External"/><Relationship Id="rId1" Type="http://schemas.openxmlformats.org/officeDocument/2006/relationships/slideLayout" Target="../slideLayouts/slideLayout3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shineproject.eu/"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hyperlink" Target="https://burst.shopify.com/@lightleaksin?utm_campaign=photo_credit&amp;utm_content=Browse+Free+HD+Images+of+Woman+Stands+With+Her+Hands+On+Her+Hips+Looking+Powerful&amp;utm_medium=referral&amp;utm_source=credit" TargetMode="External"/><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hyperlink" Target="https://burst.shopify.com/fashion?utm_campaign=photo_credit&amp;utm_content=Browse+Free+HD+Images+of+Woman+Stands+With+Her+Hands+On+Her+Hips+Looking+Powerful&amp;utm_medium=referral&amp;utm_source=credi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youtube.com/watch?v=RVmMeMcGc0Y" TargetMode="External"/><Relationship Id="rId1" Type="http://schemas.openxmlformats.org/officeDocument/2006/relationships/slideLayout" Target="../slideLayouts/slideLayout6.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9.xml"/><Relationship Id="rId1" Type="http://schemas.openxmlformats.org/officeDocument/2006/relationships/slideLayout" Target="../slideLayouts/slideLayout161.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video" Target="https://www.youtube.com/embed/7KUiLuSA0no?feature=oembed" TargetMode="Externa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hyperlink" Target="https://www.google.com/search?q=the+Gifts+of+Imperfection&amp;client=firefox-b-d&amp;sxsrf=ALiCzsa1spFbkfTmonC0rAB6EJgAycc3Ig:1657269600005&amp;source=lnms&amp;tbm=isch&amp;sa=X&amp;ved=2ahUKEwiTnbiu8uj4AhUGyqQKHVL6A4EQ_AUoAXoECAIQAw&amp;biw=1536&amp;bih=711&amp;dpr=1.25" TargetMode="External"/><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www.bookdepository.com/Toolkit-for-Happiness-Dr-Emma-Hepburn/9781529416183" TargetMode="External"/><Relationship Id="rId3" Type="http://schemas.openxmlformats.org/officeDocument/2006/relationships/image" Target="../media/image82.jpeg"/><Relationship Id="rId7" Type="http://schemas.openxmlformats.org/officeDocument/2006/relationships/hyperlink" Target="https://www.businessbookawards.co.uk/entries-2021/" TargetMode="External"/><Relationship Id="rId12" Type="http://schemas.openxmlformats.org/officeDocument/2006/relationships/image" Target="../media/image34.svg"/><Relationship Id="rId2" Type="http://schemas.openxmlformats.org/officeDocument/2006/relationships/hyperlink" Target="https://www.google.com/search?client=firefox-b-d&amp;q=a+toolkit+for+modern+life" TargetMode="External"/><Relationship Id="rId1" Type="http://schemas.openxmlformats.org/officeDocument/2006/relationships/slideLayout" Target="../slideLayouts/slideLayout42.xml"/><Relationship Id="rId6" Type="http://schemas.openxmlformats.org/officeDocument/2006/relationships/image" Target="../media/image83.jpeg"/><Relationship Id="rId11" Type="http://schemas.openxmlformats.org/officeDocument/2006/relationships/image" Target="../media/image33.png"/><Relationship Id="rId5" Type="http://schemas.openxmlformats.org/officeDocument/2006/relationships/hyperlink" Target="https://www.google.com/search?q=how+to+be+a+well+being+book&amp;client=firefox-b-d&amp;sxsrf=ALiCzsavxCiURQmf-Wa0mzLcy71MjMXkyA%3A1657270810034&amp;ei=GvLHYvjGAYvekgXFwKuABA&amp;ved=0ahUKEwj4u7bv9uj4AhULr6QKHUXgCkAQ4dUDCA0&amp;uact=5&amp;oq=how+to+be+a+well+being+book&amp;gs_lcp=Cgdnd3Mtd2l6EAMyBggAEB4QFjoHCAAQRxCwAzoICAAQHhAWEAo6CggAEB4QDxAWEAo6BQghEKABOggIIRAeEBYQHToKCCEQHhAPEBYQHUoECEEYAEoECEYYAFCkBViyC2DKDWgBcAF4AIABhQGIAfkDkgEDNC4xmAEAoAEByAEIwAEB&amp;sclient=gws-wiz" TargetMode="External"/><Relationship Id="rId10" Type="http://schemas.openxmlformats.org/officeDocument/2006/relationships/hyperlink" Target="https://www.waterstones.com/book/a-toolkit-for-happiness/dr-emma-hepburn/9781529416183" TargetMode="External"/><Relationship Id="rId4" Type="http://schemas.openxmlformats.org/officeDocument/2006/relationships/hyperlink" Target="https://wemadeawish.co.uk/book-review-a-toolkit-for-modern-life" TargetMode="External"/><Relationship Id="rId9" Type="http://schemas.openxmlformats.org/officeDocument/2006/relationships/image" Target="../media/image84.jpg"/></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slideLayout" Target="../slideLayouts/slideLayout10.xml"/><Relationship Id="rId1" Type="http://schemas.openxmlformats.org/officeDocument/2006/relationships/video" Target="https://www.youtube.com/embed/tACQQcSuG74?feature=oembed" TargetMode="Externa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hyperlink" Target="https://itadvisory.dk/conflict-escalation-spot-the-conflict-and-intervene/" TargetMode="External"/><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hyperlink" Target="https://itadvisory.dk/conflict-escalation-spot-the-conflict-and-intervene/" TargetMode="External"/><Relationship Id="rId2" Type="http://schemas.openxmlformats.org/officeDocument/2006/relationships/notesSlide" Target="../notesSlides/notesSlide22.xml"/><Relationship Id="rId1" Type="http://schemas.openxmlformats.org/officeDocument/2006/relationships/slideLayout" Target="../slideLayouts/slideLayout112.xml"/><Relationship Id="rId5" Type="http://schemas.openxmlformats.org/officeDocument/2006/relationships/image" Target="../media/image93.pn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hyperlink" Target="http://journals.sagepub.com/doi/10.2466/pr0.1978.42.3c.1139" TargetMode="External"/><Relationship Id="rId2" Type="http://schemas.openxmlformats.org/officeDocument/2006/relationships/image" Target="../media/image94.pn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s://teambuilding.com/blog/leadership-books-for-women" TargetMode="External"/><Relationship Id="rId2" Type="http://schemas.openxmlformats.org/officeDocument/2006/relationships/hyperlink" Target="https://www.mediate.com/articles/simpsonM2.cfm" TargetMode="External"/><Relationship Id="rId1" Type="http://schemas.openxmlformats.org/officeDocument/2006/relationships/slideLayout" Target="../slideLayouts/slideLayout45.xml"/><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hyperlink" Target="https://www.pon.harvard.edu/daily/negotiation-skills-daily/5-good-negotiation-techniques/" TargetMode="External"/><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dirty="0"/>
              <a:t>M</a:t>
            </a:r>
            <a:r>
              <a:rPr lang="en-IE" dirty="0" err="1"/>
              <a:t>odule</a:t>
            </a:r>
            <a:r>
              <a:rPr lang="en-IE" dirty="0"/>
              <a:t> 6</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279836" y="4084567"/>
            <a:ext cx="5718273" cy="1123699"/>
          </a:xfrm>
        </p:spPr>
        <p:txBody>
          <a:bodyPr vert="horz" lIns="91440" tIns="45720" rIns="91440" bIns="45720" rtlCol="0" anchor="t">
            <a:noAutofit/>
          </a:bodyPr>
          <a:lstStyle/>
          <a:p>
            <a:r>
              <a:rPr lang="en-US" dirty="0"/>
              <a:t>Empowering and Nurturing Female Leaders of the Future</a:t>
            </a:r>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dirty="0">
                <a:solidFill>
                  <a:schemeClr val="bg1">
                    <a:lumMod val="50000"/>
                  </a:schemeClr>
                </a:solidFill>
                <a:effectLst/>
                <a:ea typeface="Calibri" panose="020F0502020204030204" pitchFamily="34" charset="0"/>
                <a:cs typeface="Times New Roman" panose="02020603050405020304" pitchFamily="18" charset="0"/>
              </a:rPr>
              <a:t> </a:t>
            </a:r>
            <a:endParaRPr lang="en-IE" sz="1100" dirty="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a:cxnSpLocks/>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DC1D8A-0148-4E9B-8D55-859D1859DC17}"/>
              </a:ext>
            </a:extLst>
          </p:cNvPr>
          <p:cNvSpPr>
            <a:spLocks noGrp="1"/>
          </p:cNvSpPr>
          <p:nvPr>
            <p:ph type="body" sz="quarter" idx="34"/>
          </p:nvPr>
        </p:nvSpPr>
        <p:spPr>
          <a:xfrm>
            <a:off x="2236696" y="3102738"/>
            <a:ext cx="1928904" cy="1713101"/>
          </a:xfrm>
        </p:spPr>
        <p:txBody>
          <a:bodyPr>
            <a:normAutofit/>
          </a:bodyPr>
          <a:lstStyle/>
          <a:p>
            <a:r>
              <a:rPr lang="en-US" sz="2400" dirty="0">
                <a:solidFill>
                  <a:schemeClr val="bg1"/>
                </a:solidFill>
              </a:rPr>
              <a:t>Pushes for excellence  in team</a:t>
            </a:r>
            <a:endParaRPr lang="en-GB" sz="2400" dirty="0">
              <a:solidFill>
                <a:schemeClr val="bg1"/>
              </a:solidFill>
            </a:endParaRPr>
          </a:p>
        </p:txBody>
      </p:sp>
      <p:sp>
        <p:nvSpPr>
          <p:cNvPr id="4" name="Text Placeholder 3">
            <a:extLst>
              <a:ext uri="{FF2B5EF4-FFF2-40B4-BE49-F238E27FC236}">
                <a16:creationId xmlns:a16="http://schemas.microsoft.com/office/drawing/2014/main" id="{28DE89ED-A6FF-4224-9919-6473F61B4769}"/>
              </a:ext>
            </a:extLst>
          </p:cNvPr>
          <p:cNvSpPr>
            <a:spLocks noGrp="1"/>
          </p:cNvSpPr>
          <p:nvPr>
            <p:ph type="body" sz="quarter" idx="35"/>
          </p:nvPr>
        </p:nvSpPr>
        <p:spPr>
          <a:xfrm>
            <a:off x="4359552" y="3190175"/>
            <a:ext cx="2518818" cy="734798"/>
          </a:xfrm>
        </p:spPr>
        <p:txBody>
          <a:bodyPr>
            <a:noAutofit/>
          </a:bodyPr>
          <a:lstStyle/>
          <a:p>
            <a:r>
              <a:rPr lang="en-US" sz="2400" dirty="0">
                <a:solidFill>
                  <a:schemeClr val="bg1"/>
                </a:solidFill>
              </a:rPr>
              <a:t>Leads with both “head” and “heart”</a:t>
            </a:r>
            <a:endParaRPr lang="en-GB" sz="2400" dirty="0">
              <a:solidFill>
                <a:schemeClr val="bg1"/>
              </a:solidFill>
            </a:endParaRPr>
          </a:p>
        </p:txBody>
      </p:sp>
      <p:sp>
        <p:nvSpPr>
          <p:cNvPr id="11" name="Rezervirano mjesto teksta 10">
            <a:extLst>
              <a:ext uri="{FF2B5EF4-FFF2-40B4-BE49-F238E27FC236}">
                <a16:creationId xmlns:a16="http://schemas.microsoft.com/office/drawing/2014/main" id="{CCA4DB9C-9373-4962-B195-BB352E0E49D7}"/>
              </a:ext>
            </a:extLst>
          </p:cNvPr>
          <p:cNvSpPr>
            <a:spLocks noGrp="1"/>
          </p:cNvSpPr>
          <p:nvPr>
            <p:ph type="body" sz="quarter" idx="36"/>
          </p:nvPr>
        </p:nvSpPr>
        <p:spPr/>
        <p:txBody>
          <a:bodyPr>
            <a:normAutofit lnSpcReduction="10000"/>
          </a:bodyPr>
          <a:lstStyle/>
          <a:p>
            <a:r>
              <a:rPr lang="en-US" dirty="0"/>
              <a:t>3</a:t>
            </a:r>
          </a:p>
        </p:txBody>
      </p:sp>
      <p:sp>
        <p:nvSpPr>
          <p:cNvPr id="7" name="Text Placeholder 6">
            <a:extLst>
              <a:ext uri="{FF2B5EF4-FFF2-40B4-BE49-F238E27FC236}">
                <a16:creationId xmlns:a16="http://schemas.microsoft.com/office/drawing/2014/main" id="{08BDE8C3-E2A8-419A-952D-EEEE9ED902B9}"/>
              </a:ext>
            </a:extLst>
          </p:cNvPr>
          <p:cNvSpPr>
            <a:spLocks noGrp="1"/>
          </p:cNvSpPr>
          <p:nvPr>
            <p:ph type="body" sz="quarter" idx="21"/>
          </p:nvPr>
        </p:nvSpPr>
        <p:spPr>
          <a:xfrm>
            <a:off x="375581" y="413593"/>
            <a:ext cx="11086056" cy="1202080"/>
          </a:xfrm>
        </p:spPr>
        <p:txBody>
          <a:bodyPr>
            <a:noAutofit/>
          </a:bodyPr>
          <a:lstStyle/>
          <a:p>
            <a:r>
              <a:rPr lang="hr-BA" sz="4800" dirty="0">
                <a:solidFill>
                  <a:srgbClr val="853693"/>
                </a:solidFill>
              </a:rPr>
              <a:t>3</a:t>
            </a:r>
            <a:r>
              <a:rPr lang="en-US" sz="4800" dirty="0">
                <a:solidFill>
                  <a:srgbClr val="853693"/>
                </a:solidFill>
              </a:rPr>
              <a:t> Ways Leaders Inspire their Teams:  </a:t>
            </a:r>
            <a:endParaRPr lang="en-GB" sz="4800" dirty="0">
              <a:solidFill>
                <a:srgbClr val="853693"/>
              </a:solidFill>
            </a:endParaRPr>
          </a:p>
        </p:txBody>
      </p:sp>
      <p:sp>
        <p:nvSpPr>
          <p:cNvPr id="14" name="Rezervirano mjesto teksta 13">
            <a:extLst>
              <a:ext uri="{FF2B5EF4-FFF2-40B4-BE49-F238E27FC236}">
                <a16:creationId xmlns:a16="http://schemas.microsoft.com/office/drawing/2014/main" id="{770EE231-ED01-4959-948F-6BF704CB54EF}"/>
              </a:ext>
            </a:extLst>
          </p:cNvPr>
          <p:cNvSpPr>
            <a:spLocks noGrp="1"/>
          </p:cNvSpPr>
          <p:nvPr>
            <p:ph type="body" sz="quarter" idx="39"/>
          </p:nvPr>
        </p:nvSpPr>
        <p:spPr/>
        <p:txBody>
          <a:bodyPr/>
          <a:lstStyle/>
          <a:p>
            <a:r>
              <a:rPr lang="en-US" dirty="0"/>
              <a:t>Cares as much about people as business</a:t>
            </a:r>
          </a:p>
        </p:txBody>
      </p:sp>
      <p:pic>
        <p:nvPicPr>
          <p:cNvPr id="19" name="Grafika 18" descr="Grupna razmjena ideja">
            <a:extLst>
              <a:ext uri="{FF2B5EF4-FFF2-40B4-BE49-F238E27FC236}">
                <a16:creationId xmlns:a16="http://schemas.microsoft.com/office/drawing/2014/main" id="{5A74AA91-8DA3-4787-8771-3189FBF73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296" y="2035865"/>
            <a:ext cx="914400" cy="914400"/>
          </a:xfrm>
          <a:prstGeom prst="rect">
            <a:avLst/>
          </a:prstGeom>
        </p:spPr>
      </p:pic>
      <p:sp>
        <p:nvSpPr>
          <p:cNvPr id="10" name="TekstniOkvir 9">
            <a:extLst>
              <a:ext uri="{FF2B5EF4-FFF2-40B4-BE49-F238E27FC236}">
                <a16:creationId xmlns:a16="http://schemas.microsoft.com/office/drawing/2014/main" id="{3311EC3B-4BAC-44CD-9378-A9A4780001F5}"/>
              </a:ext>
            </a:extLst>
          </p:cNvPr>
          <p:cNvSpPr txBox="1"/>
          <p:nvPr/>
        </p:nvSpPr>
        <p:spPr>
          <a:xfrm>
            <a:off x="905727" y="5252350"/>
            <a:ext cx="10877896" cy="1200329"/>
          </a:xfrm>
          <a:prstGeom prst="rect">
            <a:avLst/>
          </a:prstGeom>
          <a:noFill/>
        </p:spPr>
        <p:txBody>
          <a:bodyPr wrap="square" rtlCol="0">
            <a:spAutoFit/>
          </a:bodyPr>
          <a:lstStyle/>
          <a:p>
            <a:pPr algn="just"/>
            <a:r>
              <a:rPr lang="en-US" sz="2400" dirty="0">
                <a:solidFill>
                  <a:srgbClr val="452771"/>
                </a:solidFill>
              </a:rPr>
              <a:t>What does it take to be an inspirational leader? Inspiring your team is a whole-person effort, earmarked by traits like trust, humility and positivity. Here is a quick guide – and a little inspiration – on how to be a leader who inspires.</a:t>
            </a:r>
          </a:p>
        </p:txBody>
      </p:sp>
      <p:sp>
        <p:nvSpPr>
          <p:cNvPr id="16" name="TekstniOkvir 15">
            <a:extLst>
              <a:ext uri="{FF2B5EF4-FFF2-40B4-BE49-F238E27FC236}">
                <a16:creationId xmlns:a16="http://schemas.microsoft.com/office/drawing/2014/main" id="{A657E6C0-F252-47EF-88F3-7D5ADF16791C}"/>
              </a:ext>
            </a:extLst>
          </p:cNvPr>
          <p:cNvSpPr txBox="1"/>
          <p:nvPr/>
        </p:nvSpPr>
        <p:spPr>
          <a:xfrm>
            <a:off x="2876777" y="1851549"/>
            <a:ext cx="619760" cy="830997"/>
          </a:xfrm>
          <a:prstGeom prst="rect">
            <a:avLst/>
          </a:prstGeom>
          <a:noFill/>
        </p:spPr>
        <p:txBody>
          <a:bodyPr wrap="square" rtlCol="0">
            <a:spAutoFit/>
          </a:bodyPr>
          <a:lstStyle/>
          <a:p>
            <a:r>
              <a:rPr lang="en-US" sz="4800" dirty="0">
                <a:solidFill>
                  <a:srgbClr val="853693"/>
                </a:solidFill>
              </a:rPr>
              <a:t>1</a:t>
            </a:r>
          </a:p>
        </p:txBody>
      </p:sp>
      <p:sp>
        <p:nvSpPr>
          <p:cNvPr id="17" name="TekstniOkvir 16">
            <a:extLst>
              <a:ext uri="{FF2B5EF4-FFF2-40B4-BE49-F238E27FC236}">
                <a16:creationId xmlns:a16="http://schemas.microsoft.com/office/drawing/2014/main" id="{6CC51810-73A5-45D7-A043-26003711F50B}"/>
              </a:ext>
            </a:extLst>
          </p:cNvPr>
          <p:cNvSpPr txBox="1"/>
          <p:nvPr/>
        </p:nvSpPr>
        <p:spPr>
          <a:xfrm>
            <a:off x="5069840" y="1845254"/>
            <a:ext cx="695250" cy="830997"/>
          </a:xfrm>
          <a:prstGeom prst="rect">
            <a:avLst/>
          </a:prstGeom>
          <a:noFill/>
        </p:spPr>
        <p:txBody>
          <a:bodyPr wrap="square" rtlCol="0">
            <a:spAutoFit/>
          </a:bodyPr>
          <a:lstStyle/>
          <a:p>
            <a:r>
              <a:rPr lang="en-US" sz="4800" dirty="0">
                <a:solidFill>
                  <a:srgbClr val="93C23D"/>
                </a:solidFill>
              </a:rPr>
              <a:t>2</a:t>
            </a:r>
          </a:p>
        </p:txBody>
      </p:sp>
    </p:spTree>
    <p:extLst>
      <p:ext uri="{BB962C8B-B14F-4D97-AF65-F5344CB8AC3E}">
        <p14:creationId xmlns:p14="http://schemas.microsoft.com/office/powerpoint/2010/main" val="9654406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E4FCCD-94BB-4CBB-8A4D-5392507484A8}"/>
              </a:ext>
            </a:extLst>
          </p:cNvPr>
          <p:cNvSpPr>
            <a:spLocks noGrp="1"/>
          </p:cNvSpPr>
          <p:nvPr>
            <p:ph type="body" sz="quarter" idx="18"/>
          </p:nvPr>
        </p:nvSpPr>
        <p:spPr>
          <a:xfrm>
            <a:off x="714122" y="1299407"/>
            <a:ext cx="7690842" cy="4738138"/>
          </a:xfrm>
        </p:spPr>
        <p:txBody>
          <a:bodyPr>
            <a:normAutofit fontScale="92500" lnSpcReduction="10000"/>
          </a:bodyPr>
          <a:lstStyle/>
          <a:p>
            <a:pPr algn="l"/>
            <a:r>
              <a:rPr lang="en-GB" b="1" i="0" dirty="0">
                <a:solidFill>
                  <a:srgbClr val="333333"/>
                </a:solidFill>
                <a:effectLst/>
              </a:rPr>
              <a:t>	</a:t>
            </a:r>
            <a:endParaRPr lang="en-GB" b="0" i="0" dirty="0">
              <a:solidFill>
                <a:srgbClr val="333333"/>
              </a:solidFill>
              <a:effectLst/>
            </a:endParaRPr>
          </a:p>
          <a:p>
            <a:pPr algn="l"/>
            <a:endParaRPr lang="en-GB" dirty="0">
              <a:solidFill>
                <a:srgbClr val="333333"/>
              </a:solidFill>
            </a:endParaRPr>
          </a:p>
          <a:p>
            <a:pPr marL="0" indent="0"/>
            <a:r>
              <a:rPr lang="en-GB" sz="3000" b="0" i="0" dirty="0">
                <a:solidFill>
                  <a:srgbClr val="452771"/>
                </a:solidFill>
                <a:effectLst/>
              </a:rPr>
              <a:t>Creating conditions that foster both ownership and authenticity in an organisation is an example of </a:t>
            </a:r>
            <a:r>
              <a:rPr lang="en-GB" sz="3000" b="1" i="0" dirty="0">
                <a:solidFill>
                  <a:srgbClr val="452771"/>
                </a:solidFill>
                <a:effectLst/>
                <a:hlinkClick r:id="rId2">
                  <a:extLst>
                    <a:ext uri="{A12FA001-AC4F-418D-AE19-62706E023703}">
                      <ahyp:hlinkClr xmlns:ahyp="http://schemas.microsoft.com/office/drawing/2018/hyperlinkcolor" val="tx"/>
                    </a:ext>
                  </a:extLst>
                </a:hlinkClick>
              </a:rPr>
              <a:t>authentic leadership</a:t>
            </a:r>
            <a:endParaRPr lang="en-GB" sz="3000" b="1" i="0" dirty="0">
              <a:solidFill>
                <a:srgbClr val="452771"/>
              </a:solidFill>
              <a:effectLst/>
            </a:endParaRPr>
          </a:p>
          <a:p>
            <a:pPr marL="0" indent="0"/>
            <a:r>
              <a:rPr lang="en-GB" sz="3000" b="0" i="0" dirty="0">
                <a:solidFill>
                  <a:srgbClr val="452771"/>
                </a:solidFill>
                <a:effectLst/>
              </a:rPr>
              <a:t>Authentic leaders have a deep understanding of their personal values and ethical principles, as well as genuine awareness of their weaknesses and strengths (researchers call this “optimal self-esteem”).</a:t>
            </a:r>
            <a:endParaRPr lang="en-GB" sz="3000" b="1" i="0" dirty="0">
              <a:solidFill>
                <a:srgbClr val="452771"/>
              </a:solidFill>
              <a:effectLst/>
            </a:endParaRPr>
          </a:p>
          <a:p>
            <a:endParaRPr lang="en-GB" sz="1900" dirty="0">
              <a:solidFill>
                <a:srgbClr val="333333"/>
              </a:solidFill>
              <a:latin typeface="Work Sans" pitchFamily="2" charset="0"/>
            </a:endParaRPr>
          </a:p>
          <a:p>
            <a:pPr algn="ctr"/>
            <a:r>
              <a:rPr lang="en-GB" sz="2200" dirty="0">
                <a:solidFill>
                  <a:srgbClr val="452771"/>
                </a:solidFill>
              </a:rPr>
              <a:t>The quote above is by Mary Barra, the chairperson and CEO of GM, and the first female CEO of a major global automaker</a:t>
            </a:r>
            <a:endParaRPr lang="en-GB" sz="2600" dirty="0">
              <a:solidFill>
                <a:srgbClr val="452771"/>
              </a:solidFill>
            </a:endParaRPr>
          </a:p>
        </p:txBody>
      </p:sp>
      <p:sp>
        <p:nvSpPr>
          <p:cNvPr id="4" name="Text Placeholder 3">
            <a:extLst>
              <a:ext uri="{FF2B5EF4-FFF2-40B4-BE49-F238E27FC236}">
                <a16:creationId xmlns:a16="http://schemas.microsoft.com/office/drawing/2014/main" id="{668B7D60-741E-4312-A7DA-EB9E9E5FA8D2}"/>
              </a:ext>
            </a:extLst>
          </p:cNvPr>
          <p:cNvSpPr>
            <a:spLocks noGrp="1"/>
          </p:cNvSpPr>
          <p:nvPr>
            <p:ph type="body" sz="quarter" idx="16"/>
          </p:nvPr>
        </p:nvSpPr>
        <p:spPr>
          <a:xfrm>
            <a:off x="680719" y="394094"/>
            <a:ext cx="7491307" cy="1384754"/>
          </a:xfrm>
        </p:spPr>
        <p:txBody>
          <a:bodyPr>
            <a:normAutofit fontScale="40000" lnSpcReduction="20000"/>
          </a:bodyPr>
          <a:lstStyle/>
          <a:p>
            <a:pPr algn="ctr"/>
            <a:r>
              <a:rPr lang="en-GB" sz="8600" i="1" dirty="0">
                <a:solidFill>
                  <a:srgbClr val="452771"/>
                </a:solidFill>
              </a:rPr>
              <a:t>“Letting People Be Themselves Is The First Step To Building An Ethical Culture”</a:t>
            </a:r>
            <a:r>
              <a:rPr lang="en-GB" sz="8600" b="0" i="1" dirty="0">
                <a:solidFill>
                  <a:srgbClr val="452771"/>
                </a:solidFill>
                <a:latin typeface="Georgia" panose="02040502050405020303" pitchFamily="18" charset="0"/>
              </a:rPr>
              <a:t> </a:t>
            </a:r>
          </a:p>
          <a:p>
            <a:endParaRPr lang="en-GB" dirty="0"/>
          </a:p>
        </p:txBody>
      </p:sp>
      <p:pic>
        <p:nvPicPr>
          <p:cNvPr id="1026" name="Picture 2" descr="DETROIT, MI - JUNE 12: General Motors (GM) CEO Mary Barra speaks to the news media before the... [+] automobiile maker's annual meeting of shareholders at GM world headquarters June12, 2018 in Detroit, Michigan. (Photo by Bill Pugliano/Getty Images)">
            <a:extLst>
              <a:ext uri="{FF2B5EF4-FFF2-40B4-BE49-F238E27FC236}">
                <a16:creationId xmlns:a16="http://schemas.microsoft.com/office/drawing/2014/main" id="{E3098DDB-1F5E-4E66-8D34-7CDC08C64CFB}"/>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57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6A3CD1-5C5B-4104-85AB-40B4A04B5909}"/>
              </a:ext>
            </a:extLst>
          </p:cNvPr>
          <p:cNvSpPr>
            <a:spLocks noGrp="1"/>
          </p:cNvSpPr>
          <p:nvPr>
            <p:ph type="body" sz="quarter" idx="18"/>
          </p:nvPr>
        </p:nvSpPr>
        <p:spPr>
          <a:xfrm>
            <a:off x="490295" y="465449"/>
            <a:ext cx="7915412" cy="5613148"/>
          </a:xfrm>
        </p:spPr>
        <p:txBody>
          <a:bodyPr/>
          <a:lstStyle/>
          <a:p>
            <a:pPr algn="ctr"/>
            <a:r>
              <a:rPr lang="en-GB" sz="3200" i="1" dirty="0">
                <a:solidFill>
                  <a:srgbClr val="452771"/>
                </a:solidFill>
                <a:latin typeface="Georgia" panose="02040502050405020303" pitchFamily="18" charset="0"/>
              </a:rPr>
              <a:t>“</a:t>
            </a:r>
            <a:r>
              <a:rPr lang="en-GB" sz="3200" b="0" i="1" dirty="0">
                <a:solidFill>
                  <a:srgbClr val="452771"/>
                </a:solidFill>
                <a:effectLst/>
              </a:rPr>
              <a:t>Create a vision and never let the environment, other people’s beliefs or the limits of what has been done in the past shape your decisions.” – Tony Robbins</a:t>
            </a:r>
          </a:p>
          <a:p>
            <a:endParaRPr lang="en-GB" i="1" dirty="0">
              <a:solidFill>
                <a:srgbClr val="000000"/>
              </a:solidFill>
            </a:endParaRPr>
          </a:p>
          <a:p>
            <a:pPr marL="342900" indent="-342900" algn="just">
              <a:buFont typeface="Wingdings" panose="05000000000000000000" pitchFamily="2" charset="2"/>
              <a:buChar char="ü"/>
            </a:pPr>
            <a:r>
              <a:rPr lang="en-GB" sz="2800" b="0" i="0" dirty="0">
                <a:solidFill>
                  <a:srgbClr val="452771"/>
                </a:solidFill>
                <a:effectLst/>
                <a:latin typeface="proxima_nova_regular"/>
              </a:rPr>
              <a:t>Leadership and vision aren’t just partners – they’re one and the same. </a:t>
            </a:r>
          </a:p>
          <a:p>
            <a:pPr marL="342900" indent="-342900" algn="just">
              <a:buFont typeface="Wingdings" panose="05000000000000000000" pitchFamily="2" charset="2"/>
              <a:buChar char="ü"/>
            </a:pPr>
            <a:r>
              <a:rPr lang="en-GB" sz="2800" b="0" i="0" dirty="0">
                <a:solidFill>
                  <a:srgbClr val="452771"/>
                </a:solidFill>
                <a:effectLst/>
                <a:latin typeface="proxima_nova_regular"/>
              </a:rPr>
              <a:t>Leading without vision is like driving a car blindfolded: You just wouldn’t do it. </a:t>
            </a:r>
          </a:p>
          <a:p>
            <a:pPr marL="342900" indent="-342900" algn="just">
              <a:buFont typeface="Wingdings" panose="05000000000000000000" pitchFamily="2" charset="2"/>
              <a:buChar char="ü"/>
            </a:pPr>
            <a:r>
              <a:rPr lang="en-GB" sz="2800" b="0" i="0" dirty="0">
                <a:solidFill>
                  <a:srgbClr val="452771"/>
                </a:solidFill>
                <a:effectLst/>
                <a:latin typeface="proxima_nova_regular"/>
              </a:rPr>
              <a:t>You cannot lead the way without seeing where you’re going. </a:t>
            </a:r>
            <a:endParaRPr lang="en-GB" sz="2800" dirty="0">
              <a:solidFill>
                <a:srgbClr val="452771"/>
              </a:solidFill>
            </a:endParaRPr>
          </a:p>
        </p:txBody>
      </p:sp>
      <p:pic>
        <p:nvPicPr>
          <p:cNvPr id="1026" name="Picture 2" descr="Product Management With A Vision - The New Way For Product Managers">
            <a:extLst>
              <a:ext uri="{FF2B5EF4-FFF2-40B4-BE49-F238E27FC236}">
                <a16:creationId xmlns:a16="http://schemas.microsoft.com/office/drawing/2014/main" id="{6A2E37E4-314D-4AB3-9F10-15FB4444C46E}"/>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742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18"/>
          </p:nvPr>
        </p:nvSpPr>
        <p:spPr>
          <a:xfrm>
            <a:off x="513567" y="2768252"/>
            <a:ext cx="10935222" cy="6110879"/>
          </a:xfrm>
        </p:spPr>
        <p:txBody>
          <a:bodyPr>
            <a:normAutofit/>
          </a:bodyPr>
          <a:lstStyle/>
          <a:p>
            <a:pPr algn="l"/>
            <a:r>
              <a:rPr lang="en-GB" sz="2800" b="0" i="0" dirty="0">
                <a:solidFill>
                  <a:srgbClr val="452771"/>
                </a:solidFill>
                <a:effectLst/>
              </a:rPr>
              <a:t>Let’s look a bit more closely at the </a:t>
            </a:r>
            <a:r>
              <a:rPr lang="en-GB" sz="2800" b="1" i="0" dirty="0">
                <a:solidFill>
                  <a:srgbClr val="452771"/>
                </a:solidFill>
                <a:effectLst/>
              </a:rPr>
              <a:t>four key components</a:t>
            </a:r>
            <a:r>
              <a:rPr lang="en-GB" sz="2800" b="0" i="0" dirty="0">
                <a:solidFill>
                  <a:srgbClr val="452771"/>
                </a:solidFill>
                <a:effectLst/>
              </a:rPr>
              <a:t>: </a:t>
            </a:r>
          </a:p>
          <a:p>
            <a:pPr marL="571500" indent="-571500" algn="just">
              <a:buFont typeface="+mj-lt"/>
              <a:buAutoNum type="arabicPeriod"/>
            </a:pPr>
            <a:r>
              <a:rPr lang="en-GB" sz="2800" b="0" i="0" dirty="0">
                <a:solidFill>
                  <a:srgbClr val="452771"/>
                </a:solidFill>
                <a:effectLst/>
              </a:rPr>
              <a:t>A </a:t>
            </a:r>
            <a:r>
              <a:rPr lang="en-GB" sz="2800" b="1" i="0" dirty="0">
                <a:solidFill>
                  <a:srgbClr val="93C23D"/>
                </a:solidFill>
                <a:effectLst/>
              </a:rPr>
              <a:t>compelling</a:t>
            </a:r>
            <a:r>
              <a:rPr lang="en-GB" sz="2800" b="1" i="0" dirty="0">
                <a:solidFill>
                  <a:srgbClr val="452771"/>
                </a:solidFill>
                <a:effectLst/>
              </a:rPr>
              <a:t> </a:t>
            </a:r>
            <a:r>
              <a:rPr lang="en-GB" sz="2800" b="0" i="0" dirty="0">
                <a:solidFill>
                  <a:srgbClr val="452771"/>
                </a:solidFill>
                <a:effectLst/>
              </a:rPr>
              <a:t>story of the future is engaging; it captures the heart, forces you to pay attention. Those who hear it want to be a part of it somehow. And they are moved.</a:t>
            </a:r>
          </a:p>
          <a:p>
            <a:pPr marL="571500" indent="-571500" algn="just">
              <a:buFont typeface="+mj-lt"/>
              <a:buAutoNum type="arabicPeriod"/>
            </a:pPr>
            <a:r>
              <a:rPr lang="en-GB" sz="2800" b="0" i="0" dirty="0">
                <a:solidFill>
                  <a:srgbClr val="452771"/>
                </a:solidFill>
                <a:effectLst/>
              </a:rPr>
              <a:t>What does your future look like – what’s the </a:t>
            </a:r>
            <a:r>
              <a:rPr lang="en-GB" sz="2800" b="1" i="0" dirty="0">
                <a:solidFill>
                  <a:srgbClr val="93C23D"/>
                </a:solidFill>
                <a:effectLst/>
              </a:rPr>
              <a:t>image</a:t>
            </a:r>
            <a:r>
              <a:rPr lang="en-GB" sz="2800" b="0" i="0" dirty="0">
                <a:solidFill>
                  <a:srgbClr val="452771"/>
                </a:solidFill>
                <a:effectLst/>
              </a:rPr>
              <a:t>? If others could travel into the future with you, what would they find? A well-crafted leadership vision is described in concrete terms that are easy to visualize and remember.</a:t>
            </a:r>
          </a:p>
          <a:p>
            <a:endParaRPr lang="en-GB" sz="2200" dirty="0"/>
          </a:p>
        </p:txBody>
      </p:sp>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16"/>
          </p:nvPr>
        </p:nvSpPr>
        <p:spPr>
          <a:xfrm>
            <a:off x="4913970" y="273215"/>
            <a:ext cx="2364059" cy="580518"/>
          </a:xfrm>
        </p:spPr>
        <p:txBody>
          <a:bodyPr>
            <a:normAutofit lnSpcReduction="10000"/>
          </a:bodyPr>
          <a:lstStyle/>
          <a:p>
            <a:r>
              <a:rPr lang="en-GB" dirty="0">
                <a:solidFill>
                  <a:srgbClr val="853693"/>
                </a:solidFill>
              </a:rPr>
              <a:t>Your Vision</a:t>
            </a:r>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4294967295"/>
          </p:nvPr>
        </p:nvSpPr>
        <p:spPr>
          <a:xfrm>
            <a:off x="0" y="1004437"/>
            <a:ext cx="12192000" cy="1348471"/>
          </a:xfrm>
          <a:solidFill>
            <a:srgbClr val="93C23D"/>
          </a:solidFill>
          <a:ln>
            <a:solidFill>
              <a:srgbClr val="93C23D"/>
            </a:solidFill>
          </a:ln>
        </p:spPr>
        <p:txBody>
          <a:bodyPr>
            <a:noAutofit/>
          </a:bodyPr>
          <a:lstStyle/>
          <a:p>
            <a:pPr marL="0" indent="0" algn="ctr">
              <a:lnSpc>
                <a:spcPct val="100000"/>
              </a:lnSpc>
              <a:buNone/>
            </a:pPr>
            <a:r>
              <a:rPr lang="en-GB" sz="2400" b="0" i="0" dirty="0">
                <a:solidFill>
                  <a:schemeClr val="bg1"/>
                </a:solidFill>
                <a:effectLst/>
              </a:rPr>
              <a:t>Vision acts as an internal force propelling a leader to act. It provides a leader an objective. The consistent existence of a vision makes a leader progressive despite various hardships and obstacles. Vision is a bond that unites the individuals into team with a mutual goal.</a:t>
            </a:r>
            <a:endParaRPr lang="en-GB" sz="2400" dirty="0">
              <a:solidFill>
                <a:schemeClr val="bg1"/>
              </a:solidFill>
            </a:endParaRPr>
          </a:p>
        </p:txBody>
      </p:sp>
    </p:spTree>
    <p:extLst>
      <p:ext uri="{BB962C8B-B14F-4D97-AF65-F5344CB8AC3E}">
        <p14:creationId xmlns:p14="http://schemas.microsoft.com/office/powerpoint/2010/main" val="20070301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18"/>
          </p:nvPr>
        </p:nvSpPr>
        <p:spPr>
          <a:xfrm>
            <a:off x="247300" y="1299575"/>
            <a:ext cx="5764784" cy="6289039"/>
          </a:xfrm>
        </p:spPr>
        <p:txBody>
          <a:bodyPr>
            <a:normAutofit/>
          </a:bodyPr>
          <a:lstStyle/>
          <a:p>
            <a:pPr marL="457200" indent="-457200" algn="just">
              <a:buAutoNum type="arabicPeriod" startAt="3"/>
            </a:pPr>
            <a:r>
              <a:rPr lang="en-GB" sz="2800" b="0" i="0" dirty="0">
                <a:solidFill>
                  <a:srgbClr val="452771"/>
                </a:solidFill>
                <a:effectLst/>
              </a:rPr>
              <a:t>The story of your future should b</a:t>
            </a:r>
            <a:r>
              <a:rPr lang="hr-BA" sz="2800" b="0" i="0" dirty="0">
                <a:solidFill>
                  <a:srgbClr val="452771"/>
                </a:solidFill>
                <a:effectLst/>
              </a:rPr>
              <a:t>e</a:t>
            </a:r>
            <a:r>
              <a:rPr lang="en-GB" sz="2800" b="0" i="0" dirty="0">
                <a:solidFill>
                  <a:srgbClr val="452771"/>
                </a:solidFill>
                <a:effectLst/>
              </a:rPr>
              <a:t> a stretch, but it must</a:t>
            </a:r>
            <a:r>
              <a:rPr lang="hr-BA" sz="2800" b="0" i="0" dirty="0">
                <a:solidFill>
                  <a:srgbClr val="452771"/>
                </a:solidFill>
                <a:effectLst/>
              </a:rPr>
              <a:t> </a:t>
            </a:r>
            <a:r>
              <a:rPr lang="en-GB" sz="2800" b="0" i="0" dirty="0">
                <a:solidFill>
                  <a:srgbClr val="452771"/>
                </a:solidFill>
                <a:effectLst/>
              </a:rPr>
              <a:t>be </a:t>
            </a:r>
            <a:r>
              <a:rPr lang="en-GB" sz="2800" b="1" i="0" dirty="0">
                <a:solidFill>
                  <a:srgbClr val="93C23D"/>
                </a:solidFill>
                <a:effectLst/>
              </a:rPr>
              <a:t>achievable</a:t>
            </a:r>
            <a:r>
              <a:rPr lang="en-GB" sz="2800" b="0" i="0" dirty="0">
                <a:solidFill>
                  <a:srgbClr val="452771"/>
                </a:solidFill>
                <a:effectLst/>
              </a:rPr>
              <a:t>, too. If it were not achievable, you would have little motivation to even bother trying.</a:t>
            </a:r>
          </a:p>
          <a:p>
            <a:pPr marL="457200" indent="-457200" algn="just">
              <a:buAutoNum type="arabicPeriod" startAt="3"/>
            </a:pPr>
            <a:r>
              <a:rPr lang="en-GB" sz="2800" b="0" i="0" dirty="0">
                <a:solidFill>
                  <a:srgbClr val="452771"/>
                </a:solidFill>
                <a:effectLst/>
              </a:rPr>
              <a:t>Finally, </a:t>
            </a:r>
            <a:r>
              <a:rPr lang="en-GB" sz="2800" b="1" i="0" dirty="0">
                <a:solidFill>
                  <a:srgbClr val="93C23D"/>
                </a:solidFill>
                <a:effectLst/>
              </a:rPr>
              <a:t>future</a:t>
            </a:r>
            <a:r>
              <a:rPr lang="en-GB" sz="2800" b="1" i="0" dirty="0">
                <a:solidFill>
                  <a:srgbClr val="452771"/>
                </a:solidFill>
                <a:effectLst/>
              </a:rPr>
              <a:t> </a:t>
            </a:r>
            <a:r>
              <a:rPr lang="en-GB" sz="2800" b="0" i="0" dirty="0">
                <a:solidFill>
                  <a:srgbClr val="452771"/>
                </a:solidFill>
                <a:effectLst/>
              </a:rPr>
              <a:t>simply means out there – some time from this moment forward, but not so far away that’s it’s out of reach.</a:t>
            </a:r>
          </a:p>
          <a:p>
            <a:endParaRPr lang="en-GB" sz="2200" dirty="0"/>
          </a:p>
        </p:txBody>
      </p:sp>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16"/>
          </p:nvPr>
        </p:nvSpPr>
        <p:spPr>
          <a:xfrm>
            <a:off x="4913970" y="273215"/>
            <a:ext cx="2364059" cy="580518"/>
          </a:xfrm>
        </p:spPr>
        <p:txBody>
          <a:bodyPr>
            <a:normAutofit lnSpcReduction="10000"/>
          </a:bodyPr>
          <a:lstStyle/>
          <a:p>
            <a:r>
              <a:rPr lang="en-GB" dirty="0">
                <a:solidFill>
                  <a:srgbClr val="853693"/>
                </a:solidFill>
              </a:rPr>
              <a:t>Your Vision</a:t>
            </a:r>
          </a:p>
        </p:txBody>
      </p:sp>
      <p:pic>
        <p:nvPicPr>
          <p:cNvPr id="6" name="Picture 5" descr="Human eye seen through transparent digital chart">
            <a:extLst>
              <a:ext uri="{FF2B5EF4-FFF2-40B4-BE49-F238E27FC236}">
                <a16:creationId xmlns:a16="http://schemas.microsoft.com/office/drawing/2014/main" id="{090DD4D7-523E-7412-065C-6043D2771C34}"/>
              </a:ext>
            </a:extLst>
          </p:cNvPr>
          <p:cNvPicPr>
            <a:picLocks noChangeAspect="1"/>
          </p:cNvPicPr>
          <p:nvPr/>
        </p:nvPicPr>
        <p:blipFill>
          <a:blip r:embed="rId2"/>
          <a:stretch>
            <a:fillRect/>
          </a:stretch>
        </p:blipFill>
        <p:spPr>
          <a:xfrm>
            <a:off x="6191250" y="1299575"/>
            <a:ext cx="6000750" cy="3429000"/>
          </a:xfrm>
          <a:prstGeom prst="rect">
            <a:avLst/>
          </a:prstGeom>
        </p:spPr>
      </p:pic>
    </p:spTree>
    <p:extLst>
      <p:ext uri="{BB962C8B-B14F-4D97-AF65-F5344CB8AC3E}">
        <p14:creationId xmlns:p14="http://schemas.microsoft.com/office/powerpoint/2010/main" val="26181857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2EDE62-6BC7-D108-91D2-8E6E51A573E2}"/>
              </a:ext>
            </a:extLst>
          </p:cNvPr>
          <p:cNvSpPr>
            <a:spLocks noGrp="1"/>
          </p:cNvSpPr>
          <p:nvPr>
            <p:ph type="body" sz="quarter" idx="16"/>
          </p:nvPr>
        </p:nvSpPr>
        <p:spPr>
          <a:xfrm>
            <a:off x="3399855" y="402453"/>
            <a:ext cx="5085159" cy="582221"/>
          </a:xfrm>
        </p:spPr>
        <p:txBody>
          <a:bodyPr>
            <a:normAutofit fontScale="92500"/>
          </a:bodyPr>
          <a:lstStyle/>
          <a:p>
            <a:r>
              <a:rPr lang="hr-BA" dirty="0"/>
              <a:t>How great leaders behave:</a:t>
            </a:r>
            <a:endParaRPr lang="en-US" dirty="0"/>
          </a:p>
        </p:txBody>
      </p:sp>
      <p:graphicFrame>
        <p:nvGraphicFramePr>
          <p:cNvPr id="5" name="Diagram 4">
            <a:extLst>
              <a:ext uri="{FF2B5EF4-FFF2-40B4-BE49-F238E27FC236}">
                <a16:creationId xmlns:a16="http://schemas.microsoft.com/office/drawing/2014/main" id="{A8D333EB-47F4-2C9C-0311-86AE7DF825C9}"/>
              </a:ext>
            </a:extLst>
          </p:cNvPr>
          <p:cNvGraphicFramePr/>
          <p:nvPr>
            <p:extLst>
              <p:ext uri="{D42A27DB-BD31-4B8C-83A1-F6EECF244321}">
                <p14:modId xmlns:p14="http://schemas.microsoft.com/office/powerpoint/2010/main" val="3510446172"/>
              </p:ext>
            </p:extLst>
          </p:nvPr>
        </p:nvGraphicFramePr>
        <p:xfrm>
          <a:off x="44600" y="-1753519"/>
          <a:ext cx="13102687" cy="8893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13468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3" y="1886030"/>
            <a:ext cx="5709629" cy="3867704"/>
          </a:xfrm>
        </p:spPr>
        <p:txBody>
          <a:bodyPr>
            <a:normAutofit/>
          </a:bodyPr>
          <a:lstStyle/>
          <a:p>
            <a:pPr marL="457200" indent="-457200">
              <a:buFont typeface="Wingdings" panose="05000000000000000000" pitchFamily="2" charset="2"/>
              <a:buChar char="ü"/>
            </a:pPr>
            <a:r>
              <a:rPr lang="en-GB" sz="2800" dirty="0"/>
              <a:t>What is your thinking or feeling after this section?</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What is your next step?</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How will you begin?</a:t>
            </a:r>
          </a:p>
          <a:p>
            <a:pPr marL="457200" indent="-457200">
              <a:buFont typeface="Wingdings" panose="05000000000000000000" pitchFamily="2" charset="2"/>
              <a:buChar char="ü"/>
            </a:pPr>
            <a:endParaRPr lang="en-US" sz="2800" dirty="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860174"/>
            <a:ext cx="5085159" cy="582221"/>
          </a:xfrm>
        </p:spPr>
        <p:txBody>
          <a:bodyPr>
            <a:normAutofit lnSpcReduction="10000"/>
          </a:bodyPr>
          <a:lstStyle/>
          <a:p>
            <a:r>
              <a:rPr lang="en-US" b="1" dirty="0">
                <a:solidFill>
                  <a:srgbClr val="93C23D"/>
                </a:solidFill>
              </a:rPr>
              <a:t>KEY TAKEAWAY</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756401" y="1151285"/>
            <a:ext cx="5435599" cy="5706715"/>
          </a:xfrm>
        </p:spPr>
      </p:pic>
    </p:spTree>
    <p:extLst>
      <p:ext uri="{BB962C8B-B14F-4D97-AF65-F5344CB8AC3E}">
        <p14:creationId xmlns:p14="http://schemas.microsoft.com/office/powerpoint/2010/main" val="3458858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nvPr>
        </p:nvSpPr>
        <p:spPr>
          <a:xfrm>
            <a:off x="7515225" y="763608"/>
            <a:ext cx="3886200" cy="3514724"/>
          </a:xfrm>
        </p:spPr>
        <p:txBody>
          <a:bodyPr>
            <a:normAutofit/>
          </a:bodyPr>
          <a:lstStyle/>
          <a:p>
            <a:pPr algn="ctr"/>
            <a:r>
              <a:rPr lang="hr-BA" sz="4000" b="1" dirty="0" err="1">
                <a:solidFill>
                  <a:srgbClr val="93C23D"/>
                </a:solidFill>
              </a:rPr>
              <a:t>Congratulations</a:t>
            </a:r>
            <a:r>
              <a:rPr lang="hr-BA" sz="4000" b="1" dirty="0">
                <a:solidFill>
                  <a:srgbClr val="93C23D"/>
                </a:solidFill>
              </a:rPr>
              <a:t>!</a:t>
            </a:r>
            <a:endParaRPr lang="en-US" sz="4000" dirty="0">
              <a:cs typeface="Calibri"/>
            </a:endParaRPr>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nvPr>
        </p:nvSpPr>
        <p:spPr>
          <a:xfrm>
            <a:off x="580368" y="5759198"/>
            <a:ext cx="4570494" cy="954106"/>
          </a:xfrm>
        </p:spPr>
        <p:txBody>
          <a:bodyPr>
            <a:normAutofit/>
          </a:bodyPr>
          <a:lstStyle/>
          <a:p>
            <a:r>
              <a:rPr lang="en-US" dirty="0">
                <a:solidFill>
                  <a:srgbClr val="853693"/>
                </a:solidFill>
                <a:hlinkClick r:id="rId2">
                  <a:extLst>
                    <a:ext uri="{A12FA001-AC4F-418D-AE19-62706E023703}">
                      <ahyp:hlinkClr xmlns:ahyp="http://schemas.microsoft.com/office/drawing/2018/hyperlinkcolor" val="tx"/>
                    </a:ext>
                  </a:extLst>
                </a:hlinkClick>
              </a:rPr>
              <a:t>www.</a:t>
            </a:r>
            <a:r>
              <a:rPr lang="en-US" sz="3600" b="1" dirty="0">
                <a:solidFill>
                  <a:srgbClr val="853693"/>
                </a:solidFill>
                <a:hlinkClick r:id="rId2">
                  <a:extLst>
                    <a:ext uri="{A12FA001-AC4F-418D-AE19-62706E023703}">
                      <ahyp:hlinkClr xmlns:ahyp="http://schemas.microsoft.com/office/drawing/2018/hyperlinkcolor" val="tx"/>
                    </a:ext>
                  </a:extLst>
                </a:hlinkClick>
              </a:rPr>
              <a:t>shineproject</a:t>
            </a:r>
            <a:r>
              <a:rPr lang="en-US" dirty="0">
                <a:solidFill>
                  <a:srgbClr val="853693"/>
                </a:solidFill>
                <a:hlinkClick r:id="rId2">
                  <a:extLst>
                    <a:ext uri="{A12FA001-AC4F-418D-AE19-62706E023703}">
                      <ahyp:hlinkClr xmlns:ahyp="http://schemas.microsoft.com/office/drawing/2018/hyperlinkcolor" val="tx"/>
                    </a:ext>
                  </a:extLst>
                </a:hlinkClick>
              </a:rPr>
              <a:t>.eu</a:t>
            </a:r>
            <a:r>
              <a:rPr lang="hr-BA" dirty="0">
                <a:solidFill>
                  <a:srgbClr val="853693"/>
                </a:solidFill>
              </a:rPr>
              <a:t> </a:t>
            </a:r>
            <a:endParaRPr lang="en-US" dirty="0">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nvSpPr>
        <p:spPr>
          <a:xfrm>
            <a:off x="580368" y="2815755"/>
            <a:ext cx="5883932" cy="2092881"/>
          </a:xfrm>
          <a:prstGeom prst="rect">
            <a:avLst/>
          </a:prstGeom>
          <a:noFill/>
        </p:spPr>
        <p:txBody>
          <a:bodyPr wrap="square" lIns="91440" tIns="45720" rIns="91440" bIns="45720" rtlCol="0" anchor="t">
            <a:spAutoFit/>
          </a:bodyPr>
          <a:lstStyle/>
          <a:p>
            <a:r>
              <a:rPr lang="hr-BA" sz="2600" b="1" dirty="0">
                <a:solidFill>
                  <a:srgbClr val="09446A"/>
                </a:solidFill>
              </a:rPr>
              <a:t>THANK YOU </a:t>
            </a:r>
            <a:r>
              <a:rPr lang="hr-BA" sz="2600" dirty="0">
                <a:solidFill>
                  <a:srgbClr val="09446A"/>
                </a:solidFill>
              </a:rPr>
              <a:t>for </a:t>
            </a:r>
            <a:r>
              <a:rPr lang="hr-BA" sz="2600" dirty="0" err="1">
                <a:solidFill>
                  <a:srgbClr val="09446A"/>
                </a:solidFill>
              </a:rPr>
              <a:t>finishing</a:t>
            </a:r>
            <a:r>
              <a:rPr lang="hr-BA" sz="2600" dirty="0">
                <a:solidFill>
                  <a:srgbClr val="09446A"/>
                </a:solidFill>
              </a:rPr>
              <a:t> </a:t>
            </a:r>
            <a:r>
              <a:rPr lang="hr-BA" sz="2600" dirty="0" err="1">
                <a:solidFill>
                  <a:srgbClr val="09446A"/>
                </a:solidFill>
              </a:rPr>
              <a:t>the</a:t>
            </a:r>
            <a:r>
              <a:rPr lang="hr-BA" sz="2600" dirty="0">
                <a:solidFill>
                  <a:srgbClr val="09446A"/>
                </a:solidFill>
              </a:rPr>
              <a:t> </a:t>
            </a:r>
            <a:r>
              <a:rPr lang="hr-BA" sz="2600" dirty="0" err="1">
                <a:solidFill>
                  <a:srgbClr val="09446A"/>
                </a:solidFill>
              </a:rPr>
              <a:t>final</a:t>
            </a:r>
            <a:r>
              <a:rPr lang="hr-BA" sz="2600" dirty="0">
                <a:solidFill>
                  <a:srgbClr val="09446A"/>
                </a:solidFill>
              </a:rPr>
              <a:t> Module 6 </a:t>
            </a:r>
            <a:r>
              <a:rPr lang="hr-BA" sz="2600" dirty="0" err="1">
                <a:solidFill>
                  <a:srgbClr val="09446A"/>
                </a:solidFill>
              </a:rPr>
              <a:t>of</a:t>
            </a:r>
            <a:r>
              <a:rPr lang="hr-BA" sz="2600" dirty="0">
                <a:solidFill>
                  <a:srgbClr val="09446A"/>
                </a:solidFill>
              </a:rPr>
              <a:t> </a:t>
            </a:r>
            <a:r>
              <a:rPr lang="hr-BA" sz="2600" dirty="0" err="1">
                <a:solidFill>
                  <a:srgbClr val="09446A"/>
                </a:solidFill>
              </a:rPr>
              <a:t>the</a:t>
            </a:r>
            <a:r>
              <a:rPr lang="hr-BA" sz="2600" dirty="0">
                <a:solidFill>
                  <a:srgbClr val="09446A"/>
                </a:solidFill>
              </a:rPr>
              <a:t> </a:t>
            </a:r>
            <a:r>
              <a:rPr lang="hr-BA" sz="2600" dirty="0" err="1">
                <a:solidFill>
                  <a:srgbClr val="09446A"/>
                </a:solidFill>
              </a:rPr>
              <a:t>Shine</a:t>
            </a:r>
            <a:r>
              <a:rPr lang="hr-BA" sz="2600" dirty="0">
                <a:solidFill>
                  <a:srgbClr val="09446A"/>
                </a:solidFill>
              </a:rPr>
              <a:t> Open Education Resources. </a:t>
            </a:r>
          </a:p>
          <a:p>
            <a:endParaRPr lang="hr-BA" sz="2600" dirty="0">
              <a:solidFill>
                <a:srgbClr val="09446A"/>
              </a:solidFill>
            </a:endParaRPr>
          </a:p>
          <a:p>
            <a:r>
              <a:rPr lang="hr-BA" sz="2600" dirty="0">
                <a:solidFill>
                  <a:srgbClr val="09446A"/>
                </a:solidFill>
              </a:rPr>
              <a:t>We are confident you are on your path to </a:t>
            </a:r>
            <a:r>
              <a:rPr lang="en-IE" sz="2600" dirty="0">
                <a:solidFill>
                  <a:srgbClr val="09446A"/>
                </a:solidFill>
              </a:rPr>
              <a:t>thriving as third </a:t>
            </a:r>
            <a:r>
              <a:rPr lang="hr-BA" sz="2600" dirty="0">
                <a:solidFill>
                  <a:srgbClr val="09446A"/>
                </a:solidFill>
              </a:rPr>
              <a:t>sector leader</a:t>
            </a:r>
            <a:r>
              <a:rPr lang="en-IE" sz="2600" dirty="0">
                <a:solidFill>
                  <a:srgbClr val="09446A"/>
                </a:solidFill>
              </a:rPr>
              <a:t> </a:t>
            </a:r>
            <a:r>
              <a:rPr lang="en-IE" sz="2600" dirty="0">
                <a:solidFill>
                  <a:srgbClr val="09446A"/>
                </a:solidFill>
                <a:sym typeface="Wingdings" panose="05000000000000000000" pitchFamily="2" charset="2"/>
              </a:rPr>
              <a:t>.</a:t>
            </a:r>
            <a:endParaRPr lang="hr-BA" sz="2600" b="1" dirty="0">
              <a:solidFill>
                <a:srgbClr val="93C23D"/>
              </a:solidFill>
              <a:cs typeface="Calibri"/>
            </a:endParaRPr>
          </a:p>
        </p:txBody>
      </p:sp>
    </p:spTree>
    <p:extLst>
      <p:ext uri="{BB962C8B-B14F-4D97-AF65-F5344CB8AC3E}">
        <p14:creationId xmlns:p14="http://schemas.microsoft.com/office/powerpoint/2010/main" val="416982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teksta 5">
            <a:extLst>
              <a:ext uri="{FF2B5EF4-FFF2-40B4-BE49-F238E27FC236}">
                <a16:creationId xmlns:a16="http://schemas.microsoft.com/office/drawing/2014/main" id="{20F1CB32-379E-4C26-84EB-EEFC3F3CF310}"/>
              </a:ext>
            </a:extLst>
          </p:cNvPr>
          <p:cNvSpPr>
            <a:spLocks noGrp="1"/>
          </p:cNvSpPr>
          <p:nvPr>
            <p:ph type="body" sz="quarter" idx="29"/>
          </p:nvPr>
        </p:nvSpPr>
        <p:spPr>
          <a:xfrm>
            <a:off x="-19417" y="125890"/>
            <a:ext cx="12181236" cy="582221"/>
          </a:xfrm>
        </p:spPr>
        <p:txBody>
          <a:bodyPr>
            <a:normAutofit lnSpcReduction="10000"/>
          </a:bodyPr>
          <a:lstStyle/>
          <a:p>
            <a:r>
              <a:rPr lang="en-US" dirty="0"/>
              <a:t>The Five Tenets of Leading a Team</a:t>
            </a:r>
          </a:p>
        </p:txBody>
      </p:sp>
      <p:sp>
        <p:nvSpPr>
          <p:cNvPr id="5" name="Rezervirano mjesto teksta 4">
            <a:extLst>
              <a:ext uri="{FF2B5EF4-FFF2-40B4-BE49-F238E27FC236}">
                <a16:creationId xmlns:a16="http://schemas.microsoft.com/office/drawing/2014/main" id="{1E2E570E-88F3-4A1E-87C2-38A7AF443923}"/>
              </a:ext>
            </a:extLst>
          </p:cNvPr>
          <p:cNvSpPr>
            <a:spLocks noGrp="1"/>
          </p:cNvSpPr>
          <p:nvPr>
            <p:ph type="body" sz="quarter" idx="25"/>
          </p:nvPr>
        </p:nvSpPr>
        <p:spPr>
          <a:xfrm>
            <a:off x="765809" y="4684758"/>
            <a:ext cx="1903851" cy="335052"/>
          </a:xfrm>
        </p:spPr>
        <p:txBody>
          <a:bodyPr/>
          <a:lstStyle/>
          <a:p>
            <a:pPr marL="0" indent="0"/>
            <a:r>
              <a:rPr lang="en-US" dirty="0"/>
              <a:t>Establish Trust</a:t>
            </a:r>
          </a:p>
        </p:txBody>
      </p:sp>
      <p:sp>
        <p:nvSpPr>
          <p:cNvPr id="8" name="Rezervirano mjesto teksta 7">
            <a:extLst>
              <a:ext uri="{FF2B5EF4-FFF2-40B4-BE49-F238E27FC236}">
                <a16:creationId xmlns:a16="http://schemas.microsoft.com/office/drawing/2014/main" id="{51B7652A-939D-4A3C-BE8B-8913C167055C}"/>
              </a:ext>
            </a:extLst>
          </p:cNvPr>
          <p:cNvSpPr>
            <a:spLocks noGrp="1"/>
          </p:cNvSpPr>
          <p:nvPr>
            <p:ph type="body" sz="quarter" idx="31"/>
          </p:nvPr>
        </p:nvSpPr>
        <p:spPr>
          <a:xfrm>
            <a:off x="2803126" y="4604020"/>
            <a:ext cx="2167126" cy="335052"/>
          </a:xfrm>
        </p:spPr>
        <p:txBody>
          <a:bodyPr/>
          <a:lstStyle/>
          <a:p>
            <a:r>
              <a:rPr lang="en-US" dirty="0"/>
              <a:t>Show Vulnerability</a:t>
            </a:r>
          </a:p>
        </p:txBody>
      </p:sp>
      <p:sp>
        <p:nvSpPr>
          <p:cNvPr id="9" name="Rezervirano mjesto teksta 8">
            <a:extLst>
              <a:ext uri="{FF2B5EF4-FFF2-40B4-BE49-F238E27FC236}">
                <a16:creationId xmlns:a16="http://schemas.microsoft.com/office/drawing/2014/main" id="{E25AAC82-295D-4E6F-9B4F-985BFEC04948}"/>
              </a:ext>
            </a:extLst>
          </p:cNvPr>
          <p:cNvSpPr>
            <a:spLocks noGrp="1"/>
          </p:cNvSpPr>
          <p:nvPr>
            <p:ph type="body" sz="quarter" idx="33"/>
          </p:nvPr>
        </p:nvSpPr>
        <p:spPr>
          <a:xfrm>
            <a:off x="5116948" y="4604020"/>
            <a:ext cx="1908506" cy="335052"/>
          </a:xfrm>
        </p:spPr>
        <p:txBody>
          <a:bodyPr/>
          <a:lstStyle/>
          <a:p>
            <a:r>
              <a:rPr lang="en-US" dirty="0"/>
              <a:t>Fail    Forward</a:t>
            </a:r>
          </a:p>
        </p:txBody>
      </p:sp>
      <p:sp>
        <p:nvSpPr>
          <p:cNvPr id="10" name="Rezervirano mjesto teksta 9">
            <a:extLst>
              <a:ext uri="{FF2B5EF4-FFF2-40B4-BE49-F238E27FC236}">
                <a16:creationId xmlns:a16="http://schemas.microsoft.com/office/drawing/2014/main" id="{915F81A7-D5DA-4A5B-BA33-753573DFC926}"/>
              </a:ext>
            </a:extLst>
          </p:cNvPr>
          <p:cNvSpPr>
            <a:spLocks noGrp="1"/>
          </p:cNvSpPr>
          <p:nvPr>
            <p:ph type="body" sz="quarter" idx="35"/>
          </p:nvPr>
        </p:nvSpPr>
        <p:spPr>
          <a:xfrm>
            <a:off x="7226806" y="4607060"/>
            <a:ext cx="1890175" cy="335052"/>
          </a:xfrm>
        </p:spPr>
        <p:txBody>
          <a:bodyPr/>
          <a:lstStyle/>
          <a:p>
            <a:r>
              <a:rPr lang="en-US" dirty="0"/>
              <a:t>Give Permission</a:t>
            </a:r>
          </a:p>
        </p:txBody>
      </p:sp>
      <p:sp>
        <p:nvSpPr>
          <p:cNvPr id="11" name="Rezervirano mjesto teksta 10">
            <a:extLst>
              <a:ext uri="{FF2B5EF4-FFF2-40B4-BE49-F238E27FC236}">
                <a16:creationId xmlns:a16="http://schemas.microsoft.com/office/drawing/2014/main" id="{D0E26B06-E221-4DD8-ABD7-1B8D488A28C9}"/>
              </a:ext>
            </a:extLst>
          </p:cNvPr>
          <p:cNvSpPr>
            <a:spLocks noGrp="1"/>
          </p:cNvSpPr>
          <p:nvPr>
            <p:ph type="body" sz="quarter" idx="37"/>
          </p:nvPr>
        </p:nvSpPr>
        <p:spPr>
          <a:xfrm>
            <a:off x="9410373" y="4607060"/>
            <a:ext cx="1921262" cy="335052"/>
          </a:xfrm>
        </p:spPr>
        <p:txBody>
          <a:bodyPr/>
          <a:lstStyle/>
          <a:p>
            <a:r>
              <a:rPr lang="en-US" dirty="0"/>
              <a:t>Ask Questions</a:t>
            </a:r>
          </a:p>
        </p:txBody>
      </p:sp>
      <p:sp>
        <p:nvSpPr>
          <p:cNvPr id="14" name="TekstniOkvir 13">
            <a:extLst>
              <a:ext uri="{FF2B5EF4-FFF2-40B4-BE49-F238E27FC236}">
                <a16:creationId xmlns:a16="http://schemas.microsoft.com/office/drawing/2014/main" id="{B0D255BA-1CF3-4471-86C6-1D9E78D925A4}"/>
              </a:ext>
            </a:extLst>
          </p:cNvPr>
          <p:cNvSpPr txBox="1"/>
          <p:nvPr/>
        </p:nvSpPr>
        <p:spPr>
          <a:xfrm>
            <a:off x="732251" y="776162"/>
            <a:ext cx="2053591" cy="2862322"/>
          </a:xfrm>
          <a:prstGeom prst="rect">
            <a:avLst/>
          </a:prstGeom>
          <a:noFill/>
        </p:spPr>
        <p:txBody>
          <a:bodyPr wrap="square" rtlCol="0">
            <a:spAutoFit/>
          </a:bodyPr>
          <a:lstStyle/>
          <a:p>
            <a:r>
              <a:rPr lang="en-US" dirty="0">
                <a:solidFill>
                  <a:srgbClr val="452771"/>
                </a:solidFill>
              </a:rPr>
              <a:t>If your team  feel they can trust you, they will be more </a:t>
            </a:r>
            <a:r>
              <a:rPr lang="en-US" dirty="0" err="1">
                <a:solidFill>
                  <a:srgbClr val="452771"/>
                </a:solidFill>
              </a:rPr>
              <a:t>ke</a:t>
            </a:r>
            <a:r>
              <a:rPr lang="hr-BA" dirty="0">
                <a:solidFill>
                  <a:srgbClr val="452771"/>
                </a:solidFill>
              </a:rPr>
              <a:t>en</a:t>
            </a:r>
            <a:r>
              <a:rPr lang="en-US" dirty="0">
                <a:solidFill>
                  <a:srgbClr val="452771"/>
                </a:solidFill>
              </a:rPr>
              <a:t> to communicate, express their ideas, </a:t>
            </a:r>
            <a:r>
              <a:rPr lang="hr-BA" dirty="0">
                <a:solidFill>
                  <a:srgbClr val="452771"/>
                </a:solidFill>
              </a:rPr>
              <a:t>and </a:t>
            </a:r>
            <a:r>
              <a:rPr lang="en-US" dirty="0">
                <a:solidFill>
                  <a:srgbClr val="452771"/>
                </a:solidFill>
              </a:rPr>
              <a:t>experience happiness in your organisation and a sense of belonging</a:t>
            </a:r>
            <a:r>
              <a:rPr lang="en-US" dirty="0"/>
              <a:t>.</a:t>
            </a:r>
          </a:p>
        </p:txBody>
      </p:sp>
      <p:sp>
        <p:nvSpPr>
          <p:cNvPr id="18" name="TekstniOkvir 13">
            <a:extLst>
              <a:ext uri="{FF2B5EF4-FFF2-40B4-BE49-F238E27FC236}">
                <a16:creationId xmlns:a16="http://schemas.microsoft.com/office/drawing/2014/main" id="{CCA97399-C8F2-4573-90AD-73DB5ADD23B5}"/>
              </a:ext>
            </a:extLst>
          </p:cNvPr>
          <p:cNvSpPr txBox="1"/>
          <p:nvPr/>
        </p:nvSpPr>
        <p:spPr>
          <a:xfrm>
            <a:off x="2915818" y="776162"/>
            <a:ext cx="2053591" cy="2308324"/>
          </a:xfrm>
          <a:prstGeom prst="rect">
            <a:avLst/>
          </a:prstGeom>
          <a:noFill/>
        </p:spPr>
        <p:txBody>
          <a:bodyPr wrap="square" rtlCol="0">
            <a:spAutoFit/>
          </a:bodyPr>
          <a:lstStyle/>
          <a:p>
            <a:r>
              <a:rPr lang="en-US" dirty="0">
                <a:solidFill>
                  <a:srgbClr val="452771"/>
                </a:solidFill>
              </a:rPr>
              <a:t>As a leader, it is okay to not have all of the answers. Step back and allow your team to trust that we can get there together if we can collaborate.</a:t>
            </a:r>
          </a:p>
        </p:txBody>
      </p:sp>
      <p:sp>
        <p:nvSpPr>
          <p:cNvPr id="19" name="TekstniOkvir 13">
            <a:extLst>
              <a:ext uri="{FF2B5EF4-FFF2-40B4-BE49-F238E27FC236}">
                <a16:creationId xmlns:a16="http://schemas.microsoft.com/office/drawing/2014/main" id="{CE8604F1-3764-4F72-8819-32A4453892D7}"/>
              </a:ext>
            </a:extLst>
          </p:cNvPr>
          <p:cNvSpPr txBox="1"/>
          <p:nvPr/>
        </p:nvSpPr>
        <p:spPr>
          <a:xfrm>
            <a:off x="5173215" y="776162"/>
            <a:ext cx="2053591" cy="2031325"/>
          </a:xfrm>
          <a:prstGeom prst="rect">
            <a:avLst/>
          </a:prstGeom>
          <a:noFill/>
        </p:spPr>
        <p:txBody>
          <a:bodyPr wrap="square" rtlCol="0">
            <a:spAutoFit/>
          </a:bodyPr>
          <a:lstStyle/>
          <a:p>
            <a:r>
              <a:rPr lang="en-US" dirty="0">
                <a:solidFill>
                  <a:srgbClr val="452771"/>
                </a:solidFill>
              </a:rPr>
              <a:t>Feeling safe to fail is crucial as we need to feel safe that we can own up to our mistakes and understand what has gone wrong.</a:t>
            </a:r>
          </a:p>
        </p:txBody>
      </p:sp>
      <p:sp>
        <p:nvSpPr>
          <p:cNvPr id="20" name="TekstniOkvir 13">
            <a:extLst>
              <a:ext uri="{FF2B5EF4-FFF2-40B4-BE49-F238E27FC236}">
                <a16:creationId xmlns:a16="http://schemas.microsoft.com/office/drawing/2014/main" id="{CEC3D643-2A0E-4BED-80F3-CEEFB0840E52}"/>
              </a:ext>
            </a:extLst>
          </p:cNvPr>
          <p:cNvSpPr txBox="1"/>
          <p:nvPr/>
        </p:nvSpPr>
        <p:spPr>
          <a:xfrm>
            <a:off x="7412692" y="728716"/>
            <a:ext cx="2053591" cy="2585323"/>
          </a:xfrm>
          <a:prstGeom prst="rect">
            <a:avLst/>
          </a:prstGeom>
          <a:noFill/>
        </p:spPr>
        <p:txBody>
          <a:bodyPr wrap="square" rtlCol="0">
            <a:spAutoFit/>
          </a:bodyPr>
          <a:lstStyle/>
          <a:p>
            <a:r>
              <a:rPr lang="en-US" dirty="0">
                <a:solidFill>
                  <a:srgbClr val="452771"/>
                </a:solidFill>
              </a:rPr>
              <a:t>As a leader, it is really important that people know that questioning, challenging and suggesting new ideas is not only allowed, but is also encouraged.</a:t>
            </a:r>
          </a:p>
        </p:txBody>
      </p:sp>
      <p:sp>
        <p:nvSpPr>
          <p:cNvPr id="21" name="TekstniOkvir 13">
            <a:extLst>
              <a:ext uri="{FF2B5EF4-FFF2-40B4-BE49-F238E27FC236}">
                <a16:creationId xmlns:a16="http://schemas.microsoft.com/office/drawing/2014/main" id="{6632FD9C-005B-400E-8B24-81445A5EBFFA}"/>
              </a:ext>
            </a:extLst>
          </p:cNvPr>
          <p:cNvSpPr txBox="1"/>
          <p:nvPr/>
        </p:nvSpPr>
        <p:spPr>
          <a:xfrm>
            <a:off x="9540349" y="728716"/>
            <a:ext cx="2209065" cy="3139321"/>
          </a:xfrm>
          <a:prstGeom prst="rect">
            <a:avLst/>
          </a:prstGeom>
          <a:noFill/>
        </p:spPr>
        <p:txBody>
          <a:bodyPr wrap="square" rtlCol="0">
            <a:spAutoFit/>
          </a:bodyPr>
          <a:lstStyle/>
          <a:p>
            <a:r>
              <a:rPr lang="en-US" dirty="0">
                <a:solidFill>
                  <a:srgbClr val="452771"/>
                </a:solidFill>
              </a:rPr>
              <a:t>Keep asking all your team for their input</a:t>
            </a:r>
            <a:r>
              <a:rPr lang="hr-BA" dirty="0">
                <a:solidFill>
                  <a:srgbClr val="452771"/>
                </a:solidFill>
              </a:rPr>
              <a:t>. R</a:t>
            </a:r>
            <a:r>
              <a:rPr lang="en-US" dirty="0" err="1">
                <a:solidFill>
                  <a:srgbClr val="452771"/>
                </a:solidFill>
              </a:rPr>
              <a:t>egular</a:t>
            </a:r>
            <a:r>
              <a:rPr lang="en-US" dirty="0">
                <a:solidFill>
                  <a:srgbClr val="452771"/>
                </a:solidFill>
              </a:rPr>
              <a:t> communication can help team members and leaders feel connected and engaged and enable the team to feel valued and listened to.</a:t>
            </a:r>
          </a:p>
        </p:txBody>
      </p:sp>
    </p:spTree>
    <p:extLst>
      <p:ext uri="{BB962C8B-B14F-4D97-AF65-F5344CB8AC3E}">
        <p14:creationId xmlns:p14="http://schemas.microsoft.com/office/powerpoint/2010/main" val="50261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2BC3E3-D3F4-4A7C-8C38-CCE6E31D2E3E}"/>
              </a:ext>
            </a:extLst>
          </p:cNvPr>
          <p:cNvPicPr>
            <a:picLocks noChangeAspect="1"/>
          </p:cNvPicPr>
          <p:nvPr/>
        </p:nvPicPr>
        <p:blipFill>
          <a:blip r:embed="rId3"/>
          <a:stretch>
            <a:fillRect/>
          </a:stretch>
        </p:blipFill>
        <p:spPr>
          <a:xfrm>
            <a:off x="6096000" y="1714323"/>
            <a:ext cx="5777347" cy="3805531"/>
          </a:xfrm>
          <a:prstGeom prst="rect">
            <a:avLst/>
          </a:prstGeom>
          <a:ln>
            <a:noFill/>
          </a:ln>
          <a:effectLst>
            <a:outerShdw blurRad="292100" dist="139700" dir="2700000" algn="tl" rotWithShape="0">
              <a:srgbClr val="333333">
                <a:alpha val="65000"/>
              </a:srgbClr>
            </a:outerShdw>
          </a:effectLst>
        </p:spPr>
      </p:pic>
      <p:graphicFrame>
        <p:nvGraphicFramePr>
          <p:cNvPr id="9" name="Text Placeholder 2">
            <a:extLst>
              <a:ext uri="{FF2B5EF4-FFF2-40B4-BE49-F238E27FC236}">
                <a16:creationId xmlns:a16="http://schemas.microsoft.com/office/drawing/2014/main" id="{4187C67E-1530-2BF5-2FA4-3E11CC7EB30D}"/>
              </a:ext>
            </a:extLst>
          </p:cNvPr>
          <p:cNvGraphicFramePr/>
          <p:nvPr>
            <p:extLst>
              <p:ext uri="{D42A27DB-BD31-4B8C-83A1-F6EECF244321}">
                <p14:modId xmlns:p14="http://schemas.microsoft.com/office/powerpoint/2010/main" val="1684661159"/>
              </p:ext>
            </p:extLst>
          </p:nvPr>
        </p:nvGraphicFramePr>
        <p:xfrm>
          <a:off x="-95794" y="203321"/>
          <a:ext cx="6923313" cy="59737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74853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53693"/>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8D31AD-D604-4D01-960B-F98730E3E05F}"/>
              </a:ext>
            </a:extLst>
          </p:cNvPr>
          <p:cNvSpPr>
            <a:spLocks noGrp="1"/>
          </p:cNvSpPr>
          <p:nvPr>
            <p:ph type="body" sz="quarter" idx="16"/>
          </p:nvPr>
        </p:nvSpPr>
        <p:spPr>
          <a:xfrm>
            <a:off x="4350328" y="138538"/>
            <a:ext cx="5350934" cy="580518"/>
          </a:xfrm>
        </p:spPr>
        <p:txBody>
          <a:bodyPr>
            <a:normAutofit lnSpcReduction="10000"/>
          </a:bodyPr>
          <a:lstStyle/>
          <a:p>
            <a:r>
              <a:rPr lang="hr-BA" dirty="0">
                <a:solidFill>
                  <a:schemeClr val="bg1"/>
                </a:solidFill>
              </a:rPr>
              <a:t>Watch the video</a:t>
            </a:r>
            <a:endParaRPr lang="en-US" dirty="0">
              <a:solidFill>
                <a:schemeClr val="bg1"/>
              </a:solidFill>
            </a:endParaRPr>
          </a:p>
        </p:txBody>
      </p:sp>
      <p:pic>
        <p:nvPicPr>
          <p:cNvPr id="7" name="Graphic 6" descr="Play with solid fill">
            <a:extLst>
              <a:ext uri="{FF2B5EF4-FFF2-40B4-BE49-F238E27FC236}">
                <a16:creationId xmlns:a16="http://schemas.microsoft.com/office/drawing/2014/main" id="{064820AA-751B-8C6A-EDA9-8CB2A61FC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590" y="3245006"/>
            <a:ext cx="914400" cy="914400"/>
          </a:xfrm>
          <a:prstGeom prst="rect">
            <a:avLst/>
          </a:prstGeom>
        </p:spPr>
      </p:pic>
      <p:pic>
        <p:nvPicPr>
          <p:cNvPr id="2" name="Online Media 1" title="Three Things: How to Inspire Others">
            <a:hlinkClick r:id="" action="ppaction://media"/>
            <a:extLst>
              <a:ext uri="{FF2B5EF4-FFF2-40B4-BE49-F238E27FC236}">
                <a16:creationId xmlns:a16="http://schemas.microsoft.com/office/drawing/2014/main" id="{8092954D-1943-F96E-3D46-4C02DBFF791C}"/>
              </a:ext>
            </a:extLst>
          </p:cNvPr>
          <p:cNvPicPr>
            <a:picLocks noRot="1" noChangeAspect="1"/>
          </p:cNvPicPr>
          <p:nvPr>
            <a:videoFile r:link="rId1"/>
          </p:nvPr>
        </p:nvPicPr>
        <p:blipFill>
          <a:blip r:embed="rId5"/>
          <a:stretch>
            <a:fillRect/>
          </a:stretch>
        </p:blipFill>
        <p:spPr>
          <a:xfrm>
            <a:off x="1655956" y="1061070"/>
            <a:ext cx="9095592" cy="5139009"/>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67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53693"/>
        </a:solidFill>
        <a:effectLst/>
      </p:bgPr>
    </p:bg>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915C9607-3A32-42B1-927A-EE8498F601FF}"/>
              </a:ext>
            </a:extLst>
          </p:cNvPr>
          <p:cNvSpPr txBox="1"/>
          <p:nvPr/>
        </p:nvSpPr>
        <p:spPr>
          <a:xfrm>
            <a:off x="2521526" y="843429"/>
            <a:ext cx="6736773" cy="4401205"/>
          </a:xfrm>
          <a:prstGeom prst="rect">
            <a:avLst/>
          </a:prstGeom>
          <a:noFill/>
        </p:spPr>
        <p:txBody>
          <a:bodyPr wrap="square" rtlCol="0">
            <a:spAutoFit/>
          </a:bodyPr>
          <a:lstStyle/>
          <a:p>
            <a:pPr algn="ctr"/>
            <a:r>
              <a:rPr lang="en-US" sz="4400" dirty="0">
                <a:solidFill>
                  <a:schemeClr val="bg1"/>
                </a:solidFill>
              </a:rPr>
              <a:t>How do you… </a:t>
            </a:r>
            <a:r>
              <a:rPr lang="en-US" sz="4400" b="1" dirty="0">
                <a:solidFill>
                  <a:srgbClr val="93C23D"/>
                </a:solidFill>
              </a:rPr>
              <a:t>Show up?</a:t>
            </a:r>
            <a:r>
              <a:rPr lang="en-US" sz="4400" b="1" dirty="0">
                <a:solidFill>
                  <a:schemeClr val="bg1"/>
                </a:solidFill>
              </a:rPr>
              <a:t> </a:t>
            </a:r>
          </a:p>
          <a:p>
            <a:pPr algn="ctr"/>
            <a:endParaRPr lang="en-US" sz="4400" b="1" dirty="0">
              <a:solidFill>
                <a:schemeClr val="bg1"/>
              </a:solidFill>
            </a:endParaRPr>
          </a:p>
          <a:p>
            <a:pPr marL="457200" indent="-457200" algn="ctr">
              <a:buFont typeface="Wingdings" panose="05000000000000000000" pitchFamily="2" charset="2"/>
              <a:buChar char="ü"/>
            </a:pPr>
            <a:r>
              <a:rPr lang="en-US" sz="3200" dirty="0">
                <a:solidFill>
                  <a:schemeClr val="bg1"/>
                </a:solidFill>
              </a:rPr>
              <a:t>Lift others up</a:t>
            </a:r>
          </a:p>
          <a:p>
            <a:pPr marL="457200" indent="-457200" algn="ctr">
              <a:buFont typeface="Wingdings" panose="05000000000000000000" pitchFamily="2" charset="2"/>
              <a:buChar char="ü"/>
            </a:pPr>
            <a:r>
              <a:rPr lang="en-US" sz="3200" dirty="0">
                <a:solidFill>
                  <a:schemeClr val="bg1"/>
                </a:solidFill>
              </a:rPr>
              <a:t>Never give up</a:t>
            </a:r>
          </a:p>
          <a:p>
            <a:pPr marL="457200" indent="-457200" algn="ctr">
              <a:buFont typeface="Wingdings" panose="05000000000000000000" pitchFamily="2" charset="2"/>
              <a:buChar char="ü"/>
            </a:pPr>
            <a:r>
              <a:rPr lang="en-US" sz="3200" dirty="0">
                <a:solidFill>
                  <a:schemeClr val="bg1"/>
                </a:solidFill>
              </a:rPr>
              <a:t>Team up</a:t>
            </a:r>
          </a:p>
          <a:p>
            <a:pPr marL="457200" indent="-457200" algn="ctr">
              <a:buFont typeface="Wingdings" panose="05000000000000000000" pitchFamily="2" charset="2"/>
              <a:buChar char="ü"/>
            </a:pPr>
            <a:r>
              <a:rPr lang="en-US" sz="3200" dirty="0">
                <a:solidFill>
                  <a:schemeClr val="bg1"/>
                </a:solidFill>
              </a:rPr>
              <a:t>Look up</a:t>
            </a:r>
          </a:p>
          <a:p>
            <a:pPr marL="457200" indent="-457200" algn="ctr">
              <a:buFont typeface="Wingdings" panose="05000000000000000000" pitchFamily="2" charset="2"/>
              <a:buChar char="ü"/>
            </a:pPr>
            <a:r>
              <a:rPr lang="en-US" sz="3200" dirty="0">
                <a:solidFill>
                  <a:schemeClr val="bg1"/>
                </a:solidFill>
              </a:rPr>
              <a:t>Speak up</a:t>
            </a:r>
          </a:p>
          <a:p>
            <a:pPr marL="457200" indent="-457200" algn="ctr">
              <a:buFont typeface="Wingdings" panose="05000000000000000000" pitchFamily="2" charset="2"/>
              <a:buChar char="ü"/>
            </a:pPr>
            <a:r>
              <a:rPr lang="en-US" sz="3200" dirty="0">
                <a:solidFill>
                  <a:schemeClr val="bg1"/>
                </a:solidFill>
              </a:rPr>
              <a:t>Show up</a:t>
            </a:r>
          </a:p>
        </p:txBody>
      </p:sp>
    </p:spTree>
    <p:extLst>
      <p:ext uri="{BB962C8B-B14F-4D97-AF65-F5344CB8AC3E}">
        <p14:creationId xmlns:p14="http://schemas.microsoft.com/office/powerpoint/2010/main" val="190451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A12A11-B861-4587-B0CA-D79D94FA16A0}"/>
              </a:ext>
            </a:extLst>
          </p:cNvPr>
          <p:cNvSpPr>
            <a:spLocks noGrp="1"/>
          </p:cNvSpPr>
          <p:nvPr>
            <p:ph type="pic" sz="quarter" idx="10"/>
          </p:nvPr>
        </p:nvSpPr>
        <p:spPr/>
      </p:sp>
      <p:sp>
        <p:nvSpPr>
          <p:cNvPr id="3" name="Text Placeholder 2">
            <a:extLst>
              <a:ext uri="{FF2B5EF4-FFF2-40B4-BE49-F238E27FC236}">
                <a16:creationId xmlns:a16="http://schemas.microsoft.com/office/drawing/2014/main" id="{D89FE4AE-FC2E-4924-9F1D-04D6C8EF560F}"/>
              </a:ext>
            </a:extLst>
          </p:cNvPr>
          <p:cNvSpPr>
            <a:spLocks noGrp="1"/>
          </p:cNvSpPr>
          <p:nvPr>
            <p:ph type="body" sz="quarter" idx="18"/>
          </p:nvPr>
        </p:nvSpPr>
        <p:spPr>
          <a:xfrm>
            <a:off x="316862" y="1507951"/>
            <a:ext cx="7179734" cy="3856390"/>
          </a:xfrm>
        </p:spPr>
        <p:txBody>
          <a:bodyPr/>
          <a:lstStyle/>
          <a:p>
            <a:pPr marL="342900" indent="-342900">
              <a:buFont typeface="Wingdings" panose="05000000000000000000" pitchFamily="2" charset="2"/>
              <a:buChar char="ü"/>
            </a:pPr>
            <a:r>
              <a:rPr lang="en-GB" sz="2800" dirty="0">
                <a:solidFill>
                  <a:srgbClr val="452771"/>
                </a:solidFill>
              </a:rPr>
              <a:t>How do you lift others up?</a:t>
            </a:r>
          </a:p>
          <a:p>
            <a:pPr marL="342900" indent="-342900">
              <a:buFont typeface="Wingdings" panose="05000000000000000000" pitchFamily="2" charset="2"/>
              <a:buChar char="ü"/>
            </a:pPr>
            <a:endParaRPr lang="en-GB" sz="2800" dirty="0">
              <a:solidFill>
                <a:srgbClr val="853693"/>
              </a:solidFill>
            </a:endParaRPr>
          </a:p>
          <a:p>
            <a:pPr marL="342900" indent="-342900">
              <a:buFont typeface="Wingdings" panose="05000000000000000000" pitchFamily="2" charset="2"/>
              <a:buChar char="ü"/>
            </a:pPr>
            <a:r>
              <a:rPr lang="en-GB" sz="2800" dirty="0">
                <a:solidFill>
                  <a:srgbClr val="93C23D"/>
                </a:solidFill>
              </a:rPr>
              <a:t>What are you an ‘expert enough’ in?</a:t>
            </a:r>
          </a:p>
          <a:p>
            <a:pPr marL="342900" indent="-342900">
              <a:buFont typeface="Wingdings" panose="05000000000000000000" pitchFamily="2" charset="2"/>
              <a:buChar char="ü"/>
            </a:pPr>
            <a:endParaRPr lang="en-GB" sz="2800" dirty="0">
              <a:solidFill>
                <a:srgbClr val="853693"/>
              </a:solidFill>
            </a:endParaRPr>
          </a:p>
          <a:p>
            <a:pPr marL="342900" indent="-342900">
              <a:buFont typeface="Wingdings" panose="05000000000000000000" pitchFamily="2" charset="2"/>
              <a:buChar char="ü"/>
            </a:pPr>
            <a:r>
              <a:rPr lang="en-GB" sz="2800" dirty="0">
                <a:solidFill>
                  <a:srgbClr val="452771"/>
                </a:solidFill>
              </a:rPr>
              <a:t>What energy do you create as a Leader?</a:t>
            </a:r>
          </a:p>
          <a:p>
            <a:pPr marL="342900" indent="-342900">
              <a:buFont typeface="Wingdings" panose="05000000000000000000" pitchFamily="2" charset="2"/>
              <a:buChar char="ü"/>
            </a:pPr>
            <a:endParaRPr lang="en-GB" sz="2800" dirty="0">
              <a:solidFill>
                <a:srgbClr val="452771"/>
              </a:solidFill>
            </a:endParaRPr>
          </a:p>
          <a:p>
            <a:pPr marL="342900" indent="-342900">
              <a:buFont typeface="Wingdings" panose="05000000000000000000" pitchFamily="2" charset="2"/>
              <a:buChar char="ü"/>
            </a:pPr>
            <a:r>
              <a:rPr lang="en-GB" sz="2800" dirty="0">
                <a:solidFill>
                  <a:srgbClr val="93C23D"/>
                </a:solidFill>
              </a:rPr>
              <a:t>How does what you do add value to others?</a:t>
            </a:r>
          </a:p>
          <a:p>
            <a:endParaRPr lang="en-GB" dirty="0"/>
          </a:p>
        </p:txBody>
      </p:sp>
      <p:sp>
        <p:nvSpPr>
          <p:cNvPr id="4" name="Text Placeholder 3">
            <a:extLst>
              <a:ext uri="{FF2B5EF4-FFF2-40B4-BE49-F238E27FC236}">
                <a16:creationId xmlns:a16="http://schemas.microsoft.com/office/drawing/2014/main" id="{F15ADB90-AF6D-4C9F-9077-030939A84CEA}"/>
              </a:ext>
            </a:extLst>
          </p:cNvPr>
          <p:cNvSpPr>
            <a:spLocks noGrp="1"/>
          </p:cNvSpPr>
          <p:nvPr>
            <p:ph type="body" sz="quarter" idx="16"/>
          </p:nvPr>
        </p:nvSpPr>
        <p:spPr>
          <a:xfrm>
            <a:off x="438192" y="805009"/>
            <a:ext cx="7179734" cy="580518"/>
          </a:xfrm>
        </p:spPr>
        <p:txBody>
          <a:bodyPr>
            <a:normAutofit lnSpcReduction="10000"/>
          </a:bodyPr>
          <a:lstStyle/>
          <a:p>
            <a:r>
              <a:rPr lang="en-GB" dirty="0">
                <a:solidFill>
                  <a:srgbClr val="452771"/>
                </a:solidFill>
              </a:rPr>
              <a:t>Reflection</a:t>
            </a:r>
          </a:p>
        </p:txBody>
      </p:sp>
      <p:pic>
        <p:nvPicPr>
          <p:cNvPr id="5" name="Picture 4">
            <a:extLst>
              <a:ext uri="{FF2B5EF4-FFF2-40B4-BE49-F238E27FC236}">
                <a16:creationId xmlns:a16="http://schemas.microsoft.com/office/drawing/2014/main" id="{B5CFC2F9-1DD0-4CB0-A831-8C854F6A181C}"/>
              </a:ext>
            </a:extLst>
          </p:cNvPr>
          <p:cNvPicPr>
            <a:picLocks noChangeAspect="1"/>
          </p:cNvPicPr>
          <p:nvPr/>
        </p:nvPicPr>
        <p:blipFill>
          <a:blip r:embed="rId2"/>
          <a:stretch>
            <a:fillRect/>
          </a:stretch>
        </p:blipFill>
        <p:spPr>
          <a:xfrm>
            <a:off x="7617926" y="0"/>
            <a:ext cx="4574074" cy="6858000"/>
          </a:xfrm>
          <a:prstGeom prst="rect">
            <a:avLst/>
          </a:prstGeom>
        </p:spPr>
      </p:pic>
    </p:spTree>
    <p:extLst>
      <p:ext uri="{BB962C8B-B14F-4D97-AF65-F5344CB8AC3E}">
        <p14:creationId xmlns:p14="http://schemas.microsoft.com/office/powerpoint/2010/main" val="960930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661977" y="1973212"/>
            <a:ext cx="5300411" cy="3867704"/>
          </a:xfrm>
        </p:spPr>
        <p:txBody>
          <a:bodyPr>
            <a:normAutofit/>
          </a:bodyPr>
          <a:lstStyle/>
          <a:p>
            <a:pPr marL="457200" indent="-457200">
              <a:buFont typeface="Wingdings" panose="05000000000000000000" pitchFamily="2" charset="2"/>
              <a:buChar char="ü"/>
            </a:pPr>
            <a:r>
              <a:rPr lang="en-GB" sz="3200" dirty="0"/>
              <a:t>What's your thinking/key takeaway after this learning section?</a:t>
            </a:r>
          </a:p>
          <a:p>
            <a:pPr marL="457200" indent="-457200">
              <a:buFont typeface="Wingdings" panose="05000000000000000000" pitchFamily="2" charset="2"/>
              <a:buChar char="ü"/>
            </a:pPr>
            <a:endParaRPr lang="en-GB" sz="3200" dirty="0"/>
          </a:p>
          <a:p>
            <a:pPr marL="457200" indent="-457200">
              <a:buFont typeface="Wingdings" panose="05000000000000000000" pitchFamily="2" charset="2"/>
              <a:buChar char="ü"/>
            </a:pPr>
            <a:r>
              <a:rPr lang="en-GB" sz="3200" dirty="0"/>
              <a:t>What is your next step?</a:t>
            </a:r>
          </a:p>
          <a:p>
            <a:pPr marL="457200" indent="-457200">
              <a:buFont typeface="Wingdings" panose="05000000000000000000" pitchFamily="2" charset="2"/>
              <a:buChar char="ü"/>
            </a:pPr>
            <a:endParaRPr lang="en-GB" sz="3200" dirty="0"/>
          </a:p>
          <a:p>
            <a:pPr marL="457200" indent="-457200">
              <a:buFont typeface="Wingdings" panose="05000000000000000000" pitchFamily="2" charset="2"/>
              <a:buChar char="ü"/>
            </a:pPr>
            <a:r>
              <a:rPr lang="en-GB" sz="3200" dirty="0"/>
              <a:t>How will you begin?</a:t>
            </a:r>
          </a:p>
          <a:p>
            <a:pPr marL="0" indent="0"/>
            <a:endParaRPr lang="en-US" sz="2800" dirty="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860174"/>
            <a:ext cx="5085159" cy="582221"/>
          </a:xfrm>
        </p:spPr>
        <p:txBody>
          <a:bodyPr>
            <a:normAutofit lnSpcReduction="10000"/>
          </a:bodyPr>
          <a:lstStyle/>
          <a:p>
            <a:r>
              <a:rPr lang="en-US" b="1" dirty="0">
                <a:solidFill>
                  <a:srgbClr val="93C23D"/>
                </a:solidFill>
              </a:rPr>
              <a:t>KEY TAKEAWAY</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756401" y="1151285"/>
            <a:ext cx="5435599" cy="5706715"/>
          </a:xfrm>
        </p:spPr>
      </p:pic>
    </p:spTree>
    <p:extLst>
      <p:ext uri="{BB962C8B-B14F-4D97-AF65-F5344CB8AC3E}">
        <p14:creationId xmlns:p14="http://schemas.microsoft.com/office/powerpoint/2010/main" val="331131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5123904" cy="2561791"/>
          </a:xfrm>
        </p:spPr>
        <p:txBody>
          <a:bodyPr>
            <a:noAutofit/>
          </a:bodyPr>
          <a:lstStyle/>
          <a:p>
            <a:r>
              <a:rPr lang="en-US" dirty="0"/>
              <a:t>Overcoming Barriers, the Glass Ceiling Effect and Stereotypes</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dirty="0"/>
              <a:t>02</a:t>
            </a:r>
            <a:endParaRPr lang="en-IE" b="1" dirty="0"/>
          </a:p>
        </p:txBody>
      </p:sp>
      <p:pic>
        <p:nvPicPr>
          <p:cNvPr id="10" name="Picture Placeholder 9" descr="Woman celebrating in caf�">
            <a:extLst>
              <a:ext uri="{FF2B5EF4-FFF2-40B4-BE49-F238E27FC236}">
                <a16:creationId xmlns:a16="http://schemas.microsoft.com/office/drawing/2014/main" id="{53F1F7B4-F2F7-4BD4-AFA2-2794F82ABCF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1076268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345612-0609-4C40-9EE1-92925DD6BABB}"/>
              </a:ext>
            </a:extLst>
          </p:cNvPr>
          <p:cNvSpPr>
            <a:spLocks noGrp="1"/>
          </p:cNvSpPr>
          <p:nvPr>
            <p:ph type="body" sz="quarter" idx="13"/>
          </p:nvPr>
        </p:nvSpPr>
        <p:spPr>
          <a:xfrm>
            <a:off x="3902765" y="1095469"/>
            <a:ext cx="4368800" cy="4454305"/>
          </a:xfrm>
        </p:spPr>
        <p:txBody>
          <a:bodyPr/>
          <a:lstStyle/>
          <a:p>
            <a:r>
              <a:rPr lang="en-US" sz="3600" dirty="0"/>
              <a:t>“Be yourself. Everyone else is taken.”</a:t>
            </a:r>
          </a:p>
          <a:p>
            <a:r>
              <a:rPr lang="en-GB" dirty="0"/>
              <a:t>- Oscar Wilde</a:t>
            </a:r>
            <a:endParaRPr lang="en-US" dirty="0"/>
          </a:p>
        </p:txBody>
      </p:sp>
    </p:spTree>
    <p:extLst>
      <p:ext uri="{BB962C8B-B14F-4D97-AF65-F5344CB8AC3E}">
        <p14:creationId xmlns:p14="http://schemas.microsoft.com/office/powerpoint/2010/main" val="1543761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81000-5707-ECCB-6949-42A7D641FC1F}"/>
              </a:ext>
            </a:extLst>
          </p:cNvPr>
          <p:cNvSpPr>
            <a:spLocks noGrp="1"/>
          </p:cNvSpPr>
          <p:nvPr>
            <p:ph type="body" sz="quarter" idx="13"/>
          </p:nvPr>
        </p:nvSpPr>
        <p:spPr>
          <a:xfrm>
            <a:off x="613061" y="471940"/>
            <a:ext cx="4377546" cy="5152065"/>
          </a:xfrm>
        </p:spPr>
        <p:txBody>
          <a:bodyPr>
            <a:noAutofit/>
          </a:bodyPr>
          <a:lstStyle/>
          <a:p>
            <a:pPr>
              <a:lnSpc>
                <a:spcPct val="100000"/>
              </a:lnSpc>
            </a:pPr>
            <a:r>
              <a:rPr lang="hr-BA" sz="2800" dirty="0"/>
              <a:t>R</a:t>
            </a:r>
            <a:r>
              <a:rPr lang="en-US" sz="2800" dirty="0"/>
              <a:t>esearch suggests two types of factors combine in subtl</a:t>
            </a:r>
            <a:r>
              <a:rPr lang="hr-BA" sz="2800" dirty="0"/>
              <a:t>e</a:t>
            </a:r>
            <a:r>
              <a:rPr lang="en-US" sz="2800" dirty="0"/>
              <a:t> ways to create roadblocks for women</a:t>
            </a:r>
            <a:r>
              <a:rPr lang="hr-BA" sz="2800" dirty="0"/>
              <a:t> </a:t>
            </a:r>
            <a:r>
              <a:rPr lang="en-US" sz="2800" dirty="0"/>
              <a:t>leaders: pull factors and push factors</a:t>
            </a:r>
            <a:r>
              <a:rPr lang="hr-BA" sz="2800" dirty="0"/>
              <a:t>.</a:t>
            </a:r>
          </a:p>
          <a:p>
            <a:pPr>
              <a:lnSpc>
                <a:spcPct val="100000"/>
              </a:lnSpc>
            </a:pPr>
            <a:endParaRPr lang="hr-BA" sz="2800" dirty="0"/>
          </a:p>
          <a:p>
            <a:pPr>
              <a:lnSpc>
                <a:spcPct val="100000"/>
              </a:lnSpc>
            </a:pPr>
            <a:r>
              <a:rPr lang="hr-BA" sz="2800" dirty="0"/>
              <a:t>Read this fantastic whitepaper: </a:t>
            </a:r>
            <a:r>
              <a:rPr lang="en-US" sz="2800" dirty="0">
                <a:hlinkClick r:id="rId2" action="ppaction://hlinkfile">
                  <a:extLst>
                    <a:ext uri="{A12FA001-AC4F-418D-AE19-62706E023703}">
                      <ahyp:hlinkClr xmlns:ahyp="http://schemas.microsoft.com/office/drawing/2018/hyperlinkcolor" val="tx"/>
                    </a:ext>
                  </a:extLst>
                </a:hlinkClick>
              </a:rPr>
              <a:t>Overcoming Barriers to Women’s</a:t>
            </a:r>
            <a:r>
              <a:rPr lang="hr-BA" sz="2800" dirty="0">
                <a:hlinkClick r:id="rId2" action="ppaction://hlinkfile">
                  <a:extLst>
                    <a:ext uri="{A12FA001-AC4F-418D-AE19-62706E023703}">
                      <ahyp:hlinkClr xmlns:ahyp="http://schemas.microsoft.com/office/drawing/2018/hyperlinkcolor" val="tx"/>
                    </a:ext>
                  </a:extLst>
                </a:hlinkClick>
              </a:rPr>
              <a:t> </a:t>
            </a:r>
            <a:r>
              <a:rPr lang="en-US" sz="2800" dirty="0">
                <a:hlinkClick r:id="rId2" action="ppaction://hlinkfile">
                  <a:extLst>
                    <a:ext uri="{A12FA001-AC4F-418D-AE19-62706E023703}">
                      <ahyp:hlinkClr xmlns:ahyp="http://schemas.microsoft.com/office/drawing/2018/hyperlinkcolor" val="tx"/>
                    </a:ext>
                  </a:extLst>
                </a:hlinkClick>
              </a:rPr>
              <a:t>Leadership and Unlocking the</a:t>
            </a:r>
            <a:r>
              <a:rPr lang="hr-BA" sz="2800" dirty="0">
                <a:hlinkClick r:id="rId2" action="ppaction://hlinkfile">
                  <a:extLst>
                    <a:ext uri="{A12FA001-AC4F-418D-AE19-62706E023703}">
                      <ahyp:hlinkClr xmlns:ahyp="http://schemas.microsoft.com/office/drawing/2018/hyperlinkcolor" val="tx"/>
                    </a:ext>
                  </a:extLst>
                </a:hlinkClick>
              </a:rPr>
              <a:t> </a:t>
            </a:r>
            <a:r>
              <a:rPr lang="en-US" sz="2800" dirty="0">
                <a:hlinkClick r:id="rId2" action="ppaction://hlinkfile">
                  <a:extLst>
                    <a:ext uri="{A12FA001-AC4F-418D-AE19-62706E023703}">
                      <ahyp:hlinkClr xmlns:ahyp="http://schemas.microsoft.com/office/drawing/2018/hyperlinkcolor" val="tx"/>
                    </a:ext>
                  </a:extLst>
                </a:hlinkClick>
              </a:rPr>
              <a:t>Power of Diversity</a:t>
            </a:r>
            <a:r>
              <a:rPr lang="hr-BA" sz="2800" dirty="0"/>
              <a:t>,</a:t>
            </a:r>
          </a:p>
          <a:p>
            <a:pPr>
              <a:lnSpc>
                <a:spcPct val="100000"/>
              </a:lnSpc>
            </a:pPr>
            <a:r>
              <a:rPr lang="hr-BA" sz="2800" dirty="0"/>
              <a:t>by </a:t>
            </a:r>
            <a:r>
              <a:rPr lang="en-US" sz="2800" dirty="0">
                <a:effectLst/>
              </a:rPr>
              <a:t>By Sophia Zhao</a:t>
            </a:r>
            <a:r>
              <a:rPr lang="hr-BA" sz="2800" dirty="0">
                <a:effectLst/>
              </a:rPr>
              <a:t>, Center for Creative Leadership</a:t>
            </a:r>
            <a:endParaRPr lang="en-US" sz="2800" dirty="0"/>
          </a:p>
        </p:txBody>
      </p:sp>
      <p:pic>
        <p:nvPicPr>
          <p:cNvPr id="5" name="Picture 4">
            <a:hlinkClick r:id="rId3"/>
            <a:extLst>
              <a:ext uri="{FF2B5EF4-FFF2-40B4-BE49-F238E27FC236}">
                <a16:creationId xmlns:a16="http://schemas.microsoft.com/office/drawing/2014/main" id="{2882AA5E-B952-12EA-72FB-692EA943D720}"/>
              </a:ext>
            </a:extLst>
          </p:cNvPr>
          <p:cNvPicPr>
            <a:picLocks noChangeAspect="1"/>
          </p:cNvPicPr>
          <p:nvPr/>
        </p:nvPicPr>
        <p:blipFill>
          <a:blip r:embed="rId4"/>
          <a:stretch>
            <a:fillRect/>
          </a:stretch>
        </p:blipFill>
        <p:spPr>
          <a:xfrm>
            <a:off x="5334000" y="0"/>
            <a:ext cx="68580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descr="Cursor with solid fill">
            <a:extLst>
              <a:ext uri="{FF2B5EF4-FFF2-40B4-BE49-F238E27FC236}">
                <a16:creationId xmlns:a16="http://schemas.microsoft.com/office/drawing/2014/main" id="{2B827253-CD5A-275D-9AEE-553E1C024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765927">
            <a:off x="4625497" y="4215210"/>
            <a:ext cx="1675969" cy="1675969"/>
          </a:xfrm>
          <a:prstGeom prst="rect">
            <a:avLst/>
          </a:prstGeom>
        </p:spPr>
      </p:pic>
      <p:sp>
        <p:nvSpPr>
          <p:cNvPr id="10" name="TextBox 9">
            <a:extLst>
              <a:ext uri="{FF2B5EF4-FFF2-40B4-BE49-F238E27FC236}">
                <a16:creationId xmlns:a16="http://schemas.microsoft.com/office/drawing/2014/main" id="{D0C15EB7-EEA6-F8B1-8CB7-69F628A9DA96}"/>
              </a:ext>
            </a:extLst>
          </p:cNvPr>
          <p:cNvSpPr txBox="1"/>
          <p:nvPr/>
        </p:nvSpPr>
        <p:spPr>
          <a:xfrm>
            <a:off x="5271653" y="3564082"/>
            <a:ext cx="2261755" cy="646331"/>
          </a:xfrm>
          <a:prstGeom prst="rect">
            <a:avLst/>
          </a:prstGeom>
          <a:solidFill>
            <a:srgbClr val="93C23D"/>
          </a:solidFill>
          <a:ln>
            <a:solidFill>
              <a:srgbClr val="93C23D"/>
            </a:solidFill>
          </a:ln>
        </p:spPr>
        <p:txBody>
          <a:bodyPr wrap="square" rtlCol="0">
            <a:spAutoFit/>
          </a:bodyPr>
          <a:lstStyle/>
          <a:p>
            <a:r>
              <a:rPr lang="hr-BA" sz="3600" b="1" dirty="0">
                <a:solidFill>
                  <a:schemeClr val="bg1"/>
                </a:solidFill>
              </a:rPr>
              <a:t>Crtl + click</a:t>
            </a:r>
            <a:endParaRPr lang="en-US" sz="3600" b="1" dirty="0">
              <a:solidFill>
                <a:schemeClr val="bg1"/>
              </a:solidFill>
            </a:endParaRPr>
          </a:p>
        </p:txBody>
      </p:sp>
    </p:spTree>
    <p:extLst>
      <p:ext uri="{BB962C8B-B14F-4D97-AF65-F5344CB8AC3E}">
        <p14:creationId xmlns:p14="http://schemas.microsoft.com/office/powerpoint/2010/main" val="3361237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a:bodyPr>
          <a:lstStyle/>
          <a:p>
            <a:pPr marL="0" indent="0" algn="just"/>
            <a:r>
              <a:rPr lang="en-US" dirty="0"/>
              <a:t>The SHINE </a:t>
            </a:r>
            <a:r>
              <a:rPr lang="hr-BA" dirty="0"/>
              <a:t>project </a:t>
            </a:r>
            <a:r>
              <a:rPr lang="en-US" sz="2400" dirty="0">
                <a:solidFill>
                  <a:srgbClr val="93C23D"/>
                </a:solidFill>
                <a:hlinkClick r:id="rId2">
                  <a:extLst>
                    <a:ext uri="{A12FA001-AC4F-418D-AE19-62706E023703}">
                      <ahyp:hlinkClr xmlns:ahyp="http://schemas.microsoft.com/office/drawing/2018/hyperlinkcolor" val="tx"/>
                    </a:ext>
                  </a:extLst>
                </a:hlinkClick>
              </a:rPr>
              <a:t>www.shineproject.eu</a:t>
            </a:r>
            <a:r>
              <a:rPr lang="hr-BA" sz="2400" dirty="0">
                <a:solidFill>
                  <a:srgbClr val="93C23D"/>
                </a:solidFill>
              </a:rPr>
              <a:t> </a:t>
            </a:r>
            <a:r>
              <a:rPr lang="en-US" dirty="0"/>
              <a:t>upskill</a:t>
            </a:r>
            <a:r>
              <a:rPr lang="hr-BA" dirty="0"/>
              <a:t>s</a:t>
            </a:r>
            <a:r>
              <a:rPr lang="en-US" dirty="0"/>
              <a:t> women with the knowledge and behaviours necessary to confidently and successfully transition into leadership roles in their third sector /community workplace.</a:t>
            </a:r>
            <a:endParaRPr lang="hr-BA" dirty="0"/>
          </a:p>
          <a:p>
            <a:pPr marL="0" indent="0" algn="just"/>
            <a:endParaRPr lang="hr-BA" dirty="0"/>
          </a:p>
          <a:p>
            <a:pPr marL="0" indent="0" algn="just"/>
            <a:r>
              <a:rPr lang="en-US" dirty="0">
                <a:solidFill>
                  <a:srgbClr val="80318E"/>
                </a:solidFill>
              </a:rPr>
              <a:t>The SHINE Strengthening Female Community Leaders Open Education Resources </a:t>
            </a:r>
            <a:r>
              <a:rPr lang="en-IE" dirty="0">
                <a:solidFill>
                  <a:srgbClr val="80318E"/>
                </a:solidFill>
              </a:rPr>
              <a:t>have been carefully designed </a:t>
            </a:r>
            <a:r>
              <a:rPr lang="hr-BA" dirty="0">
                <a:solidFill>
                  <a:srgbClr val="80318E"/>
                </a:solidFill>
              </a:rPr>
              <a:t>to be used by VET organisations across Europe</a:t>
            </a:r>
            <a:r>
              <a:rPr lang="en-IE" dirty="0">
                <a:solidFill>
                  <a:srgbClr val="80318E"/>
                </a:solidFill>
              </a:rPr>
              <a:t>,</a:t>
            </a:r>
            <a:r>
              <a:rPr lang="hr-BA" dirty="0">
                <a:solidFill>
                  <a:srgbClr val="80318E"/>
                </a:solidFill>
              </a:rPr>
              <a:t> and delivered to the women in the </a:t>
            </a:r>
            <a:r>
              <a:rPr lang="en-IE" dirty="0">
                <a:solidFill>
                  <a:srgbClr val="80318E"/>
                </a:solidFill>
              </a:rPr>
              <a:t>third</a:t>
            </a:r>
            <a:r>
              <a:rPr lang="hr-BA" dirty="0">
                <a:solidFill>
                  <a:srgbClr val="80318E"/>
                </a:solidFill>
              </a:rPr>
              <a:t> sector.</a:t>
            </a:r>
            <a:endParaRPr lang="en-US" dirty="0">
              <a:solidFill>
                <a:srgbClr val="80318E"/>
              </a:solidFill>
            </a:endParaRP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hr-BA" dirty="0">
                <a:solidFill>
                  <a:srgbClr val="93C23D"/>
                </a:solidFill>
              </a:rPr>
              <a:t>WELCOME TO SHINE</a:t>
            </a:r>
            <a:endParaRPr lang="en-US" dirty="0">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b="-135"/>
          <a:stretch/>
        </p:blipFill>
        <p:spPr>
          <a:xfrm>
            <a:off x="0" y="8806"/>
            <a:ext cx="5276115" cy="6505415"/>
          </a:xfrm>
        </p:spPr>
      </p:pic>
    </p:spTree>
    <p:extLst>
      <p:ext uri="{BB962C8B-B14F-4D97-AF65-F5344CB8AC3E}">
        <p14:creationId xmlns:p14="http://schemas.microsoft.com/office/powerpoint/2010/main" val="2992344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FA144B-3463-4EAC-BC05-F0BA07DE4624}"/>
              </a:ext>
            </a:extLst>
          </p:cNvPr>
          <p:cNvSpPr>
            <a:spLocks noGrp="1"/>
          </p:cNvSpPr>
          <p:nvPr>
            <p:ph type="body" sz="quarter" idx="15"/>
          </p:nvPr>
        </p:nvSpPr>
        <p:spPr>
          <a:xfrm>
            <a:off x="606869" y="206487"/>
            <a:ext cx="10978262" cy="1083096"/>
          </a:xfrm>
        </p:spPr>
        <p:txBody>
          <a:bodyPr>
            <a:noAutofit/>
          </a:bodyPr>
          <a:lstStyle/>
          <a:p>
            <a:pPr algn="ctr"/>
            <a:r>
              <a:rPr lang="en-GB" dirty="0">
                <a:solidFill>
                  <a:srgbClr val="853693"/>
                </a:solidFill>
              </a:rPr>
              <a:t>Challenges to Women’s Leadership:</a:t>
            </a:r>
          </a:p>
          <a:p>
            <a:pPr algn="ctr"/>
            <a:r>
              <a:rPr lang="en-GB" dirty="0">
                <a:solidFill>
                  <a:srgbClr val="853693"/>
                </a:solidFill>
              </a:rPr>
              <a:t>Push &amp; Pull = Fewer Opportunities</a:t>
            </a:r>
            <a:endParaRPr lang="en-US" dirty="0">
              <a:solidFill>
                <a:srgbClr val="853693"/>
              </a:solidFill>
            </a:endParaRPr>
          </a:p>
        </p:txBody>
      </p:sp>
      <p:sp>
        <p:nvSpPr>
          <p:cNvPr id="3" name="Text Placeholder 2">
            <a:extLst>
              <a:ext uri="{FF2B5EF4-FFF2-40B4-BE49-F238E27FC236}">
                <a16:creationId xmlns:a16="http://schemas.microsoft.com/office/drawing/2014/main" id="{8926DBBC-2A25-44D9-9250-504A9007C67E}"/>
              </a:ext>
            </a:extLst>
          </p:cNvPr>
          <p:cNvSpPr>
            <a:spLocks noGrp="1"/>
          </p:cNvSpPr>
          <p:nvPr>
            <p:ph type="body" sz="quarter" idx="16"/>
          </p:nvPr>
        </p:nvSpPr>
        <p:spPr>
          <a:xfrm>
            <a:off x="310055" y="1632777"/>
            <a:ext cx="6491578" cy="4602482"/>
          </a:xfrm>
        </p:spPr>
        <p:txBody>
          <a:bodyPr/>
          <a:lstStyle/>
          <a:p>
            <a:r>
              <a:rPr lang="en-GB" sz="2800" b="1" dirty="0">
                <a:solidFill>
                  <a:srgbClr val="452771"/>
                </a:solidFill>
              </a:rPr>
              <a:t>Push factors </a:t>
            </a:r>
            <a:r>
              <a:rPr lang="en-GB" sz="2800" dirty="0">
                <a:solidFill>
                  <a:srgbClr val="452771"/>
                </a:solidFill>
              </a:rPr>
              <a:t>are externally driven – the limitations placed on women by others in their network, their organisation, and the society or culture. </a:t>
            </a:r>
          </a:p>
          <a:p>
            <a:endParaRPr lang="en-GB" sz="1200" b="1" dirty="0">
              <a:solidFill>
                <a:srgbClr val="452771"/>
              </a:solidFill>
            </a:endParaRPr>
          </a:p>
          <a:p>
            <a:r>
              <a:rPr lang="en-GB" sz="2800" b="1" dirty="0">
                <a:solidFill>
                  <a:srgbClr val="452771"/>
                </a:solidFill>
              </a:rPr>
              <a:t>Pull factors </a:t>
            </a:r>
            <a:r>
              <a:rPr lang="en-GB" sz="2800" dirty="0">
                <a:solidFill>
                  <a:srgbClr val="452771"/>
                </a:solidFill>
              </a:rPr>
              <a:t>are internally driven – the limitations women place on themselves, pulling them away from leadership roles or actions. </a:t>
            </a:r>
          </a:p>
          <a:p>
            <a:endParaRPr lang="en-GB" sz="1200" dirty="0">
              <a:solidFill>
                <a:srgbClr val="452771"/>
              </a:solidFill>
            </a:endParaRPr>
          </a:p>
          <a:p>
            <a:pPr algn="ctr"/>
            <a:r>
              <a:rPr lang="en-GB" sz="2800" b="1" dirty="0">
                <a:solidFill>
                  <a:srgbClr val="87AB81"/>
                </a:solidFill>
              </a:rPr>
              <a:t>The two are intertwined, as women respond to and shape their context.</a:t>
            </a:r>
            <a:endParaRPr lang="en-US" sz="2800" b="1" dirty="0">
              <a:solidFill>
                <a:srgbClr val="87AB81"/>
              </a:solidFill>
            </a:endParaRPr>
          </a:p>
        </p:txBody>
      </p:sp>
      <p:pic>
        <p:nvPicPr>
          <p:cNvPr id="4" name="Picture 3">
            <a:extLst>
              <a:ext uri="{FF2B5EF4-FFF2-40B4-BE49-F238E27FC236}">
                <a16:creationId xmlns:a16="http://schemas.microsoft.com/office/drawing/2014/main" id="{C32518C7-3CDB-4F39-895F-050C8A03F9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5616" y="2067342"/>
            <a:ext cx="4846329" cy="2820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4166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B4A9EA-CFFD-8945-B234-37E9DC07CDDD}"/>
              </a:ext>
            </a:extLst>
          </p:cNvPr>
          <p:cNvSpPr>
            <a:spLocks noGrp="1"/>
          </p:cNvSpPr>
          <p:nvPr>
            <p:ph type="body" sz="quarter" idx="18"/>
          </p:nvPr>
        </p:nvSpPr>
        <p:spPr>
          <a:xfrm>
            <a:off x="220707" y="2662612"/>
            <a:ext cx="6223637" cy="3264130"/>
          </a:xfrm>
        </p:spPr>
        <p:txBody>
          <a:bodyPr vert="horz" lIns="91440" tIns="45720" rIns="91440" bIns="45720" rtlCol="0" anchor="t">
            <a:noAutofit/>
          </a:bodyPr>
          <a:lstStyle/>
          <a:p>
            <a:pPr marL="571500" indent="-571500" algn="l">
              <a:lnSpc>
                <a:spcPct val="100000"/>
              </a:lnSpc>
              <a:buClr>
                <a:srgbClr val="93C23D"/>
              </a:buClr>
              <a:buFont typeface="Wingdings" panose="05000000000000000000" pitchFamily="2" charset="2"/>
              <a:buChar char="ü"/>
            </a:pPr>
            <a:r>
              <a:rPr lang="en-GB" dirty="0"/>
              <a:t>“I made mistakes”</a:t>
            </a:r>
          </a:p>
          <a:p>
            <a:pPr marL="571500" indent="-571500" algn="l">
              <a:lnSpc>
                <a:spcPct val="100000"/>
              </a:lnSpc>
              <a:buClr>
                <a:srgbClr val="93C23D"/>
              </a:buClr>
              <a:buFont typeface="Wingdings" panose="05000000000000000000" pitchFamily="2" charset="2"/>
              <a:buChar char="ü"/>
            </a:pPr>
            <a:r>
              <a:rPr lang="en-GB" dirty="0"/>
              <a:t>  I’m not good at it.”</a:t>
            </a:r>
          </a:p>
          <a:p>
            <a:pPr marL="571500" indent="-571500" algn="l">
              <a:lnSpc>
                <a:spcPct val="100000"/>
              </a:lnSpc>
              <a:buClr>
                <a:srgbClr val="93C23D"/>
              </a:buClr>
              <a:buFont typeface="Wingdings" panose="05000000000000000000" pitchFamily="2" charset="2"/>
              <a:buChar char="ü"/>
            </a:pPr>
            <a:r>
              <a:rPr lang="en-GB" dirty="0"/>
              <a:t> “I may fail.” </a:t>
            </a:r>
          </a:p>
          <a:p>
            <a:pPr marL="571500" indent="-571500" algn="l">
              <a:lnSpc>
                <a:spcPct val="100000"/>
              </a:lnSpc>
              <a:buClr>
                <a:srgbClr val="93C23D"/>
              </a:buClr>
              <a:buFont typeface="Wingdings" panose="05000000000000000000" pitchFamily="2" charset="2"/>
              <a:buChar char="ü"/>
            </a:pPr>
            <a:r>
              <a:rPr lang="en-GB" dirty="0"/>
              <a:t>“My voice will not be heard.” </a:t>
            </a:r>
          </a:p>
          <a:p>
            <a:pPr marL="571500" indent="-571500" algn="l">
              <a:lnSpc>
                <a:spcPct val="100000"/>
              </a:lnSpc>
              <a:buClr>
                <a:srgbClr val="93C23D"/>
              </a:buClr>
              <a:buFont typeface="Wingdings" panose="05000000000000000000" pitchFamily="2" charset="2"/>
              <a:buChar char="ü"/>
            </a:pPr>
            <a:r>
              <a:rPr lang="en-GB" dirty="0"/>
              <a:t>“I have family responsibilities.” </a:t>
            </a:r>
          </a:p>
          <a:p>
            <a:pPr marL="571500" indent="-571500" algn="l">
              <a:lnSpc>
                <a:spcPct val="100000"/>
              </a:lnSpc>
              <a:buClr>
                <a:srgbClr val="93C23D"/>
              </a:buClr>
              <a:buFont typeface="Wingdings" panose="05000000000000000000" pitchFamily="2" charset="2"/>
              <a:buChar char="ü"/>
            </a:pPr>
            <a:r>
              <a:rPr lang="en-GB" dirty="0"/>
              <a:t>“I don’t want to be seen as bossy / aggressive / unfriendly / demanding”</a:t>
            </a:r>
            <a:endParaRPr lang="en-US" dirty="0"/>
          </a:p>
        </p:txBody>
      </p:sp>
      <p:sp>
        <p:nvSpPr>
          <p:cNvPr id="4" name="Text Placeholder 3">
            <a:extLst>
              <a:ext uri="{FF2B5EF4-FFF2-40B4-BE49-F238E27FC236}">
                <a16:creationId xmlns:a16="http://schemas.microsoft.com/office/drawing/2014/main" id="{D3D0AF81-4613-2049-A461-4D26B11D940C}"/>
              </a:ext>
            </a:extLst>
          </p:cNvPr>
          <p:cNvSpPr>
            <a:spLocks noGrp="1"/>
          </p:cNvSpPr>
          <p:nvPr>
            <p:ph type="body" sz="quarter" idx="19"/>
          </p:nvPr>
        </p:nvSpPr>
        <p:spPr/>
        <p:txBody>
          <a:bodyPr vert="horz" lIns="91440" tIns="45720" rIns="91440" bIns="45720" rtlCol="0" anchor="t">
            <a:normAutofit/>
          </a:bodyPr>
          <a:lstStyle/>
          <a:p>
            <a:pPr>
              <a:buClr>
                <a:srgbClr val="93C23D"/>
              </a:buClr>
            </a:pPr>
            <a:endParaRPr lang="hr-BA" dirty="0"/>
          </a:p>
          <a:p>
            <a:pPr>
              <a:buClr>
                <a:srgbClr val="93C23D"/>
              </a:buClr>
            </a:pPr>
            <a:endParaRPr lang="en-US" dirty="0"/>
          </a:p>
        </p:txBody>
      </p:sp>
      <p:sp>
        <p:nvSpPr>
          <p:cNvPr id="5" name="Text Placeholder 4">
            <a:extLst>
              <a:ext uri="{FF2B5EF4-FFF2-40B4-BE49-F238E27FC236}">
                <a16:creationId xmlns:a16="http://schemas.microsoft.com/office/drawing/2014/main" id="{817FC06B-D4D7-7C48-A9E1-9C8C38FB3913}"/>
              </a:ext>
            </a:extLst>
          </p:cNvPr>
          <p:cNvSpPr>
            <a:spLocks noGrp="1"/>
          </p:cNvSpPr>
          <p:nvPr>
            <p:ph type="body" sz="quarter" idx="20"/>
          </p:nvPr>
        </p:nvSpPr>
        <p:spPr>
          <a:xfrm>
            <a:off x="6096000" y="2505507"/>
            <a:ext cx="6096000" cy="582221"/>
          </a:xfrm>
        </p:spPr>
        <p:txBody>
          <a:bodyPr vert="horz" lIns="91440" tIns="45720" rIns="91440" bIns="45720" rtlCol="0" anchor="t">
            <a:normAutofit lnSpcReduction="10000"/>
          </a:bodyPr>
          <a:lstStyle/>
          <a:p>
            <a:r>
              <a:rPr lang="en-GB" dirty="0"/>
              <a:t>Push factors </a:t>
            </a:r>
            <a:endParaRPr lang="en-US" dirty="0">
              <a:cs typeface="Calibri"/>
            </a:endParaRPr>
          </a:p>
        </p:txBody>
      </p:sp>
      <p:sp>
        <p:nvSpPr>
          <p:cNvPr id="19" name="TextBox 18">
            <a:extLst>
              <a:ext uri="{FF2B5EF4-FFF2-40B4-BE49-F238E27FC236}">
                <a16:creationId xmlns:a16="http://schemas.microsoft.com/office/drawing/2014/main" id="{E5472A1A-C8F1-4065-875D-B84252F2E071}"/>
              </a:ext>
            </a:extLst>
          </p:cNvPr>
          <p:cNvSpPr txBox="1"/>
          <p:nvPr/>
        </p:nvSpPr>
        <p:spPr>
          <a:xfrm>
            <a:off x="6621182" y="2802992"/>
            <a:ext cx="5364829" cy="3046988"/>
          </a:xfrm>
          <a:prstGeom prst="rect">
            <a:avLst/>
          </a:prstGeom>
          <a:noFill/>
        </p:spPr>
        <p:txBody>
          <a:bodyPr wrap="square">
            <a:spAutoFit/>
          </a:bodyPr>
          <a:lstStyle/>
          <a:p>
            <a:pPr marL="342900" indent="-342900">
              <a:buFont typeface="Wingdings" panose="05000000000000000000" pitchFamily="2" charset="2"/>
              <a:buChar char="ü"/>
            </a:pPr>
            <a:r>
              <a:rPr lang="en-GB" sz="2400" dirty="0">
                <a:solidFill>
                  <a:srgbClr val="002060"/>
                </a:solidFill>
              </a:rPr>
              <a:t>“Women are emotional / weak / not ambitious”</a:t>
            </a:r>
          </a:p>
          <a:p>
            <a:pPr marL="342900" indent="-342900">
              <a:buFont typeface="Wingdings" panose="05000000000000000000" pitchFamily="2" charset="2"/>
              <a:buChar char="ü"/>
            </a:pPr>
            <a:r>
              <a:rPr lang="en-GB" sz="2400" dirty="0">
                <a:solidFill>
                  <a:srgbClr val="002060"/>
                </a:solidFill>
              </a:rPr>
              <a:t>“Society expects women to behave in a certain way.”</a:t>
            </a:r>
          </a:p>
          <a:p>
            <a:pPr marL="342900" indent="-342900">
              <a:buFont typeface="Wingdings" panose="05000000000000000000" pitchFamily="2" charset="2"/>
              <a:buChar char="ü"/>
            </a:pPr>
            <a:r>
              <a:rPr lang="en-GB" sz="2400" dirty="0">
                <a:solidFill>
                  <a:srgbClr val="002060"/>
                </a:solidFill>
              </a:rPr>
              <a:t> “The organisational culture is male-centric.” </a:t>
            </a:r>
          </a:p>
          <a:p>
            <a:pPr marL="342900" indent="-342900">
              <a:buFont typeface="Wingdings" panose="05000000000000000000" pitchFamily="2" charset="2"/>
              <a:buChar char="ü"/>
            </a:pPr>
            <a:r>
              <a:rPr lang="en-GB" sz="2400" dirty="0">
                <a:solidFill>
                  <a:srgbClr val="002060"/>
                </a:solidFill>
              </a:rPr>
              <a:t>“Organisations do not support women’s leadership development.” </a:t>
            </a:r>
          </a:p>
        </p:txBody>
      </p:sp>
      <p:sp>
        <p:nvSpPr>
          <p:cNvPr id="20" name="TextBox 19">
            <a:extLst>
              <a:ext uri="{FF2B5EF4-FFF2-40B4-BE49-F238E27FC236}">
                <a16:creationId xmlns:a16="http://schemas.microsoft.com/office/drawing/2014/main" id="{38F7A3C5-CBF4-D292-A8B6-D50B827191D1}"/>
              </a:ext>
            </a:extLst>
          </p:cNvPr>
          <p:cNvSpPr txBox="1"/>
          <p:nvPr/>
        </p:nvSpPr>
        <p:spPr>
          <a:xfrm>
            <a:off x="2014178" y="1220193"/>
            <a:ext cx="2636694" cy="646331"/>
          </a:xfrm>
          <a:prstGeom prst="rect">
            <a:avLst/>
          </a:prstGeom>
          <a:noFill/>
        </p:spPr>
        <p:txBody>
          <a:bodyPr wrap="square">
            <a:spAutoFit/>
          </a:bodyPr>
          <a:lstStyle/>
          <a:p>
            <a:r>
              <a:rPr lang="en-GB" sz="3600" dirty="0">
                <a:solidFill>
                  <a:schemeClr val="bg1"/>
                </a:solidFill>
              </a:rPr>
              <a:t>Pull factors </a:t>
            </a:r>
            <a:endParaRPr lang="en-US" sz="3600" dirty="0">
              <a:solidFill>
                <a:schemeClr val="bg1"/>
              </a:solidFill>
            </a:endParaRPr>
          </a:p>
        </p:txBody>
      </p:sp>
      <p:sp>
        <p:nvSpPr>
          <p:cNvPr id="21" name="TextBox 20">
            <a:extLst>
              <a:ext uri="{FF2B5EF4-FFF2-40B4-BE49-F238E27FC236}">
                <a16:creationId xmlns:a16="http://schemas.microsoft.com/office/drawing/2014/main" id="{D7B45F6B-3393-347B-34A1-3AB7C1FEBA88}"/>
              </a:ext>
            </a:extLst>
          </p:cNvPr>
          <p:cNvSpPr txBox="1"/>
          <p:nvPr/>
        </p:nvSpPr>
        <p:spPr>
          <a:xfrm>
            <a:off x="7985249" y="1220192"/>
            <a:ext cx="2636694" cy="646331"/>
          </a:xfrm>
          <a:prstGeom prst="rect">
            <a:avLst/>
          </a:prstGeom>
          <a:noFill/>
        </p:spPr>
        <p:txBody>
          <a:bodyPr wrap="square">
            <a:spAutoFit/>
          </a:bodyPr>
          <a:lstStyle/>
          <a:p>
            <a:r>
              <a:rPr lang="en-GB" sz="3600" dirty="0">
                <a:solidFill>
                  <a:schemeClr val="bg1"/>
                </a:solidFill>
              </a:rPr>
              <a:t>Pu</a:t>
            </a:r>
            <a:r>
              <a:rPr lang="hr-BA" sz="3600" dirty="0">
                <a:solidFill>
                  <a:schemeClr val="bg1"/>
                </a:solidFill>
              </a:rPr>
              <a:t>sh</a:t>
            </a:r>
            <a:r>
              <a:rPr lang="en-GB" sz="3600" dirty="0">
                <a:solidFill>
                  <a:schemeClr val="bg1"/>
                </a:solidFill>
              </a:rPr>
              <a:t> factors </a:t>
            </a:r>
            <a:endParaRPr lang="en-US" sz="3600" dirty="0">
              <a:solidFill>
                <a:schemeClr val="bg1"/>
              </a:solidFill>
            </a:endParaRPr>
          </a:p>
        </p:txBody>
      </p:sp>
    </p:spTree>
    <p:extLst>
      <p:ext uri="{BB962C8B-B14F-4D97-AF65-F5344CB8AC3E}">
        <p14:creationId xmlns:p14="http://schemas.microsoft.com/office/powerpoint/2010/main" val="164279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144855" y="1934164"/>
            <a:ext cx="7770556" cy="4103339"/>
          </a:xfrm>
        </p:spPr>
        <p:txBody>
          <a:bodyPr vert="horz" lIns="91440" tIns="45720" rIns="91440" bIns="45720" rtlCol="0" anchor="t">
            <a:normAutofit/>
          </a:bodyPr>
          <a:lstStyle/>
          <a:p>
            <a:pPr marL="342900" indent="-342900" algn="just">
              <a:buFont typeface="Wingdings" panose="05000000000000000000" pitchFamily="2" charset="2"/>
              <a:buChar char="Ø"/>
            </a:pPr>
            <a:r>
              <a:rPr lang="en-GB" sz="2800" dirty="0">
                <a:solidFill>
                  <a:srgbClr val="452771"/>
                </a:solidFill>
              </a:rPr>
              <a:t>Compared to men, women </a:t>
            </a:r>
            <a:r>
              <a:rPr lang="hr-BA" sz="2800" dirty="0">
                <a:solidFill>
                  <a:srgbClr val="452771"/>
                </a:solidFill>
              </a:rPr>
              <a:t>are</a:t>
            </a:r>
            <a:r>
              <a:rPr lang="en-GB" sz="2800" dirty="0">
                <a:solidFill>
                  <a:srgbClr val="452771"/>
                </a:solidFill>
              </a:rPr>
              <a:t> more likely to have self-limiting thoughts (the pull), such as: “I am not good at negotiation” or “I did not think I would get what I wanted” or “I don’t like negotiation.” </a:t>
            </a:r>
          </a:p>
          <a:p>
            <a:pPr marL="342900" indent="-342900" algn="just">
              <a:buFont typeface="Wingdings" panose="05000000000000000000" pitchFamily="2" charset="2"/>
              <a:buChar char="Ø"/>
            </a:pPr>
            <a:endParaRPr lang="en-GB" sz="2800" dirty="0">
              <a:solidFill>
                <a:srgbClr val="452771"/>
              </a:solidFill>
            </a:endParaRPr>
          </a:p>
          <a:p>
            <a:pPr marL="342900" indent="-342900" algn="just">
              <a:buFont typeface="Wingdings" panose="05000000000000000000" pitchFamily="2" charset="2"/>
              <a:buChar char="Ø"/>
            </a:pPr>
            <a:r>
              <a:rPr lang="en-GB" sz="2800" dirty="0">
                <a:solidFill>
                  <a:srgbClr val="452771"/>
                </a:solidFill>
              </a:rPr>
              <a:t>These beliefs align with the other challenges they reported, such as dealing with perfectionism, self-criticism, and imposter syndrome, or speaking about their own accomplishments.</a:t>
            </a:r>
            <a:endParaRPr lang="en-US" sz="2800" dirty="0">
              <a:solidFill>
                <a:srgbClr val="452771"/>
              </a:solidFill>
              <a:cs typeface="Calibri"/>
            </a:endParaRPr>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0" y="819966"/>
            <a:ext cx="8060267" cy="580518"/>
          </a:xfrm>
          <a:solidFill>
            <a:srgbClr val="93C23D"/>
          </a:solidFill>
        </p:spPr>
        <p:txBody>
          <a:bodyPr anchor="ctr">
            <a:normAutofit lnSpcReduction="10000"/>
          </a:bodyPr>
          <a:lstStyle/>
          <a:p>
            <a:pPr marL="927100"/>
            <a:r>
              <a:rPr lang="en-GB" dirty="0"/>
              <a:t>Pull - Self-limiting thoughts </a:t>
            </a:r>
            <a:endParaRPr lang="en-US" dirty="0">
              <a:solidFill>
                <a:schemeClr val="bg1"/>
              </a:solidFill>
              <a:cs typeface="Calibri"/>
            </a:endParaRPr>
          </a:p>
        </p:txBody>
      </p:sp>
      <p:pic>
        <p:nvPicPr>
          <p:cNvPr id="14" name="Picture Placeholder 13" descr="Smiling students chatting in school corridor">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8755811" y="-10583"/>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7610126"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cs typeface="Calibri"/>
            </a:endParaRPr>
          </a:p>
        </p:txBody>
      </p:sp>
    </p:spTree>
    <p:extLst>
      <p:ext uri="{BB962C8B-B14F-4D97-AF65-F5344CB8AC3E}">
        <p14:creationId xmlns:p14="http://schemas.microsoft.com/office/powerpoint/2010/main" val="1775789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144855" y="1934164"/>
            <a:ext cx="7770556" cy="4103339"/>
          </a:xfrm>
        </p:spPr>
        <p:txBody>
          <a:bodyPr vert="horz" lIns="91440" tIns="45720" rIns="91440" bIns="45720" rtlCol="0" anchor="t">
            <a:normAutofit/>
          </a:bodyPr>
          <a:lstStyle/>
          <a:p>
            <a:pPr marL="342900" indent="-342900" algn="just">
              <a:buFont typeface="Wingdings" panose="05000000000000000000" pitchFamily="2" charset="2"/>
              <a:buChar char="Ø"/>
            </a:pPr>
            <a:r>
              <a:rPr lang="hr-BA" sz="2800" dirty="0">
                <a:solidFill>
                  <a:srgbClr val="452771"/>
                </a:solidFill>
              </a:rPr>
              <a:t>W</a:t>
            </a:r>
            <a:r>
              <a:rPr lang="en-US" sz="2800" dirty="0">
                <a:solidFill>
                  <a:srgbClr val="452771"/>
                </a:solidFill>
              </a:rPr>
              <a:t>omen were also more attuned</a:t>
            </a:r>
            <a:r>
              <a:rPr lang="hr-BA" sz="2800" dirty="0">
                <a:solidFill>
                  <a:srgbClr val="452771"/>
                </a:solidFill>
              </a:rPr>
              <a:t> </a:t>
            </a:r>
            <a:r>
              <a:rPr lang="en-US" sz="2800" dirty="0">
                <a:solidFill>
                  <a:srgbClr val="452771"/>
                </a:solidFill>
              </a:rPr>
              <a:t>to a social penalty of negotiating (the push).</a:t>
            </a:r>
            <a:r>
              <a:rPr lang="hr-BA" sz="2800" dirty="0">
                <a:solidFill>
                  <a:srgbClr val="452771"/>
                </a:solidFill>
              </a:rPr>
              <a:t> </a:t>
            </a:r>
            <a:r>
              <a:rPr lang="en-US" sz="2800" dirty="0">
                <a:solidFill>
                  <a:srgbClr val="452771"/>
                </a:solidFill>
              </a:rPr>
              <a:t>More than the men, they “didn’t want to be seen</a:t>
            </a:r>
            <a:r>
              <a:rPr lang="hr-BA" sz="2800" dirty="0">
                <a:solidFill>
                  <a:srgbClr val="452771"/>
                </a:solidFill>
              </a:rPr>
              <a:t> </a:t>
            </a:r>
            <a:r>
              <a:rPr lang="en-US" sz="2800" dirty="0">
                <a:solidFill>
                  <a:srgbClr val="452771"/>
                </a:solidFill>
              </a:rPr>
              <a:t>as difficult or ungrateful,” and many believed that</a:t>
            </a:r>
            <a:r>
              <a:rPr lang="hr-BA" sz="2800" dirty="0">
                <a:solidFill>
                  <a:srgbClr val="452771"/>
                </a:solidFill>
              </a:rPr>
              <a:t> </a:t>
            </a:r>
            <a:r>
              <a:rPr lang="en-US" sz="2800" dirty="0">
                <a:solidFill>
                  <a:srgbClr val="452771"/>
                </a:solidFill>
              </a:rPr>
              <a:t>“the negative social consequences of negotiation</a:t>
            </a:r>
            <a:r>
              <a:rPr lang="hr-BA" sz="2800" dirty="0">
                <a:solidFill>
                  <a:srgbClr val="452771"/>
                </a:solidFill>
              </a:rPr>
              <a:t> </a:t>
            </a:r>
            <a:r>
              <a:rPr lang="en-US" sz="2800" dirty="0">
                <a:solidFill>
                  <a:srgbClr val="452771"/>
                </a:solidFill>
              </a:rPr>
              <a:t>outweigh the positives of increased compensation.”</a:t>
            </a:r>
            <a:endParaRPr lang="en-GB" sz="2800" dirty="0">
              <a:solidFill>
                <a:srgbClr val="452771"/>
              </a:solidFill>
            </a:endParaRPr>
          </a:p>
          <a:p>
            <a:pPr marL="342900" indent="-342900" algn="just">
              <a:buFont typeface="Wingdings" panose="05000000000000000000" pitchFamily="2" charset="2"/>
              <a:buChar char="Ø"/>
            </a:pPr>
            <a:r>
              <a:rPr lang="en-US" sz="2800" dirty="0">
                <a:solidFill>
                  <a:srgbClr val="452771"/>
                </a:solidFill>
              </a:rPr>
              <a:t>This negative social consequence is substantiated</a:t>
            </a:r>
            <a:r>
              <a:rPr lang="hr-BA" sz="2800" dirty="0">
                <a:solidFill>
                  <a:srgbClr val="452771"/>
                </a:solidFill>
              </a:rPr>
              <a:t> </a:t>
            </a:r>
            <a:r>
              <a:rPr lang="en-US" sz="2800" dirty="0">
                <a:solidFill>
                  <a:srgbClr val="452771"/>
                </a:solidFill>
              </a:rPr>
              <a:t>by research showing that women who negotiate are</a:t>
            </a:r>
            <a:r>
              <a:rPr lang="hr-BA" sz="2800" dirty="0">
                <a:solidFill>
                  <a:srgbClr val="452771"/>
                </a:solidFill>
              </a:rPr>
              <a:t> </a:t>
            </a:r>
            <a:r>
              <a:rPr lang="en-US" sz="2800" dirty="0">
                <a:solidFill>
                  <a:srgbClr val="452771"/>
                </a:solidFill>
              </a:rPr>
              <a:t>more likely to be perceived as demanding and not</a:t>
            </a:r>
            <a:r>
              <a:rPr lang="hr-BA" sz="2800" dirty="0">
                <a:solidFill>
                  <a:srgbClr val="452771"/>
                </a:solidFill>
              </a:rPr>
              <a:t> </a:t>
            </a:r>
            <a:r>
              <a:rPr lang="en-US" sz="2800" dirty="0">
                <a:solidFill>
                  <a:srgbClr val="452771"/>
                </a:solidFill>
              </a:rPr>
              <a:t>nice.</a:t>
            </a:r>
            <a:endParaRPr lang="en-US" sz="2800" dirty="0">
              <a:solidFill>
                <a:srgbClr val="452771"/>
              </a:solidFill>
              <a:cs typeface="Calibri"/>
            </a:endParaRPr>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0" y="819966"/>
            <a:ext cx="8060267" cy="580518"/>
          </a:xfrm>
          <a:solidFill>
            <a:srgbClr val="93C23D"/>
          </a:solidFill>
        </p:spPr>
        <p:txBody>
          <a:bodyPr anchor="ctr">
            <a:normAutofit lnSpcReduction="10000"/>
          </a:bodyPr>
          <a:lstStyle/>
          <a:p>
            <a:pPr marL="692150" indent="-68263"/>
            <a:r>
              <a:rPr lang="en-GB" dirty="0"/>
              <a:t>Pu</a:t>
            </a:r>
            <a:r>
              <a:rPr lang="hr-BA" dirty="0"/>
              <a:t>sh</a:t>
            </a:r>
            <a:r>
              <a:rPr lang="en-GB" dirty="0"/>
              <a:t> - </a:t>
            </a:r>
            <a:r>
              <a:rPr lang="hr-BA" dirty="0"/>
              <a:t>S</a:t>
            </a:r>
            <a:r>
              <a:rPr lang="en-GB" dirty="0"/>
              <a:t>ocial penalty of negotiating</a:t>
            </a:r>
            <a:endParaRPr lang="en-US" dirty="0">
              <a:solidFill>
                <a:schemeClr val="bg1"/>
              </a:solidFill>
              <a:cs typeface="Calibri"/>
            </a:endParaRPr>
          </a:p>
        </p:txBody>
      </p:sp>
      <p:pic>
        <p:nvPicPr>
          <p:cNvPr id="14" name="Picture Placeholder 13" descr="Smiling students chatting in school corridor">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8755811" y="-10583"/>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7610126"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cs typeface="Calibri"/>
            </a:endParaRPr>
          </a:p>
        </p:txBody>
      </p:sp>
      <p:sp>
        <p:nvSpPr>
          <p:cNvPr id="2" name="TextBox 1">
            <a:extLst>
              <a:ext uri="{FF2B5EF4-FFF2-40B4-BE49-F238E27FC236}">
                <a16:creationId xmlns:a16="http://schemas.microsoft.com/office/drawing/2014/main" id="{58D18675-4660-0782-367B-528DCF02C273}"/>
              </a:ext>
            </a:extLst>
          </p:cNvPr>
          <p:cNvSpPr txBox="1"/>
          <p:nvPr/>
        </p:nvSpPr>
        <p:spPr>
          <a:xfrm>
            <a:off x="3795957" y="6340350"/>
            <a:ext cx="7042696" cy="461665"/>
          </a:xfrm>
          <a:prstGeom prst="rect">
            <a:avLst/>
          </a:prstGeom>
          <a:noFill/>
        </p:spPr>
        <p:txBody>
          <a:bodyPr wrap="square" rtlCol="0">
            <a:spAutoFit/>
          </a:bodyPr>
          <a:lstStyle/>
          <a:p>
            <a:r>
              <a:rPr lang="hr-BA" sz="1200" dirty="0"/>
              <a:t>SOURCES: </a:t>
            </a:r>
            <a:r>
              <a:rPr lang="en-US" sz="1200" dirty="0"/>
              <a:t>Overcoming Barriers to Women’s Leadership and Unlocking the Power of Diversity</a:t>
            </a:r>
            <a:r>
              <a:rPr lang="hr-BA" sz="1200" dirty="0"/>
              <a:t>; </a:t>
            </a:r>
            <a:r>
              <a:rPr lang="en-US" sz="1200" dirty="0">
                <a:effectLst/>
                <a:latin typeface="Arial" panose="020B0604020202020204" pitchFamily="34" charset="0"/>
              </a:rPr>
              <a:t>Bowles, H. (2019). Why women don’t negotiate their job offers. HBR Ascend. (link)</a:t>
            </a:r>
            <a:endParaRPr lang="en-US" sz="1200" dirty="0"/>
          </a:p>
        </p:txBody>
      </p:sp>
    </p:spTree>
    <p:extLst>
      <p:ext uri="{BB962C8B-B14F-4D97-AF65-F5344CB8AC3E}">
        <p14:creationId xmlns:p14="http://schemas.microsoft.com/office/powerpoint/2010/main" val="4128183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316476" y="1864356"/>
            <a:ext cx="8060267" cy="4409351"/>
          </a:xfrm>
        </p:spPr>
        <p:txBody>
          <a:bodyPr vert="horz" lIns="91440" tIns="45720" rIns="91440" bIns="45720" rtlCol="0" anchor="t">
            <a:normAutofit/>
          </a:bodyPr>
          <a:lstStyle/>
          <a:p>
            <a:pPr marL="342900" indent="-342900" algn="just">
              <a:buFont typeface="Wingdings" panose="05000000000000000000" pitchFamily="2" charset="2"/>
              <a:buChar char="Ø"/>
              <a:tabLst>
                <a:tab pos="0" algn="l"/>
              </a:tabLst>
            </a:pPr>
            <a:r>
              <a:rPr lang="en-GB" sz="2800" b="0" i="0" dirty="0">
                <a:solidFill>
                  <a:srgbClr val="452771"/>
                </a:solidFill>
                <a:effectLst/>
              </a:rPr>
              <a:t>Sanna Marin is the third Finnish woman since 2003 to serve as Prime </a:t>
            </a:r>
            <a:r>
              <a:rPr lang="en-GB" sz="2800" dirty="0">
                <a:solidFill>
                  <a:srgbClr val="452771"/>
                </a:solidFill>
              </a:rPr>
              <a:t>M</a:t>
            </a:r>
            <a:r>
              <a:rPr lang="en-GB" sz="2800" b="0" i="0" dirty="0">
                <a:solidFill>
                  <a:srgbClr val="452771"/>
                </a:solidFill>
                <a:effectLst/>
              </a:rPr>
              <a:t>inister,  but the youngest in such a role in the world today. </a:t>
            </a:r>
          </a:p>
          <a:p>
            <a:pPr marL="342900" indent="-342900" algn="just">
              <a:buFont typeface="Wingdings" panose="05000000000000000000" pitchFamily="2" charset="2"/>
              <a:buChar char="Ø"/>
              <a:tabLst>
                <a:tab pos="0" algn="l"/>
              </a:tabLst>
            </a:pPr>
            <a:endParaRPr lang="en-GB" sz="2800" b="0" i="0" dirty="0">
              <a:solidFill>
                <a:srgbClr val="452771"/>
              </a:solidFill>
              <a:effectLst/>
            </a:endParaRPr>
          </a:p>
          <a:p>
            <a:pPr marL="342900" indent="-342900" algn="just">
              <a:buFont typeface="Wingdings" panose="05000000000000000000" pitchFamily="2" charset="2"/>
              <a:buChar char="Ø"/>
              <a:tabLst>
                <a:tab pos="0" algn="l"/>
              </a:tabLst>
            </a:pPr>
            <a:r>
              <a:rPr lang="en-GB" sz="2800" b="0" i="0" dirty="0">
                <a:solidFill>
                  <a:srgbClr val="452771"/>
                </a:solidFill>
                <a:effectLst/>
              </a:rPr>
              <a:t>In 1907, Finnish women were the first in Europe to win full civil rights and the right to vote. </a:t>
            </a:r>
          </a:p>
          <a:p>
            <a:pPr marL="342900" indent="-342900" algn="just">
              <a:buFont typeface="Wingdings" panose="05000000000000000000" pitchFamily="2" charset="2"/>
              <a:buChar char="Ø"/>
              <a:tabLst>
                <a:tab pos="0" algn="l"/>
              </a:tabLst>
            </a:pPr>
            <a:endParaRPr lang="en-GB" sz="2800" b="0" i="0" dirty="0">
              <a:solidFill>
                <a:srgbClr val="452771"/>
              </a:solidFill>
              <a:effectLst/>
            </a:endParaRPr>
          </a:p>
          <a:p>
            <a:pPr marL="342900" indent="-342900" algn="just">
              <a:buFont typeface="Wingdings" panose="05000000000000000000" pitchFamily="2" charset="2"/>
              <a:buChar char="Ø"/>
              <a:tabLst>
                <a:tab pos="0" algn="l"/>
              </a:tabLst>
            </a:pPr>
            <a:r>
              <a:rPr lang="en-GB" sz="2800" b="0" i="0" dirty="0">
                <a:solidFill>
                  <a:srgbClr val="452771"/>
                </a:solidFill>
                <a:effectLst/>
              </a:rPr>
              <a:t>Today, the National Parliament is 47 percent female.</a:t>
            </a:r>
            <a:endParaRPr lang="en-IE" sz="2800" dirty="0">
              <a:solidFill>
                <a:srgbClr val="452771"/>
              </a:solidFill>
            </a:endParaRP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0" y="616766"/>
            <a:ext cx="8060267" cy="747458"/>
          </a:xfrm>
          <a:solidFill>
            <a:srgbClr val="93C23D"/>
          </a:solidFill>
        </p:spPr>
        <p:txBody>
          <a:bodyPr anchor="ctr">
            <a:normAutofit fontScale="92500"/>
          </a:bodyPr>
          <a:lstStyle/>
          <a:p>
            <a:pPr marL="290513"/>
            <a:r>
              <a:rPr lang="hr-BA" sz="2800" dirty="0">
                <a:solidFill>
                  <a:schemeClr val="bg1"/>
                </a:solidFill>
                <a:cs typeface="Calibri"/>
              </a:rPr>
              <a:t>Let’s contemplate. </a:t>
            </a:r>
            <a:r>
              <a:rPr lang="en-US" sz="2800" dirty="0">
                <a:solidFill>
                  <a:schemeClr val="bg1"/>
                </a:solidFill>
                <a:cs typeface="Calibri"/>
              </a:rPr>
              <a:t>What messages does she believe?</a:t>
            </a:r>
          </a:p>
        </p:txBody>
      </p:sp>
      <p:pic>
        <p:nvPicPr>
          <p:cNvPr id="1026" name="Picture 2" descr="Sanna Marin is the third Finnish woman since 2003 to serve as prime minister but the youngest in such a role in the world today. In 1907, Finnish women were the first in Europe to win full civil rights and the right to vote. Today, the national Parliament is 47 percent female.">
            <a:extLst>
              <a:ext uri="{FF2B5EF4-FFF2-40B4-BE49-F238E27FC236}">
                <a16:creationId xmlns:a16="http://schemas.microsoft.com/office/drawing/2014/main" id="{33A34A2A-B3F0-40F5-B284-DA247C5C7415}"/>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xfrm>
            <a:off x="9026554" y="75501"/>
            <a:ext cx="3165445" cy="687229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4941206-08E3-C7F1-F99C-FE997BA40B25}"/>
              </a:ext>
            </a:extLst>
          </p:cNvPr>
          <p:cNvSpPr/>
          <p:nvPr/>
        </p:nvSpPr>
        <p:spPr>
          <a:xfrm>
            <a:off x="7803901" y="3341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cs typeface="Calibri"/>
            </a:endParaRPr>
          </a:p>
        </p:txBody>
      </p:sp>
      <p:pic>
        <p:nvPicPr>
          <p:cNvPr id="6" name="Graphic 5" descr="Lights On with solid fill">
            <a:extLst>
              <a:ext uri="{FF2B5EF4-FFF2-40B4-BE49-F238E27FC236}">
                <a16:creationId xmlns:a16="http://schemas.microsoft.com/office/drawing/2014/main" id="{4A5C1024-3600-80E8-6D26-5D8E158A60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9544" y="449824"/>
            <a:ext cx="914400" cy="914400"/>
          </a:xfrm>
          <a:prstGeom prst="rect">
            <a:avLst/>
          </a:prstGeom>
        </p:spPr>
      </p:pic>
    </p:spTree>
    <p:extLst>
      <p:ext uri="{BB962C8B-B14F-4D97-AF65-F5344CB8AC3E}">
        <p14:creationId xmlns:p14="http://schemas.microsoft.com/office/powerpoint/2010/main" val="3739318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9279E-A61F-424A-95D0-77396032190B}"/>
              </a:ext>
            </a:extLst>
          </p:cNvPr>
          <p:cNvPicPr>
            <a:picLocks noChangeAspect="1"/>
          </p:cNvPicPr>
          <p:nvPr/>
        </p:nvPicPr>
        <p:blipFill>
          <a:blip r:embed="rId2">
            <a:alphaModFix/>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1066676" y="1276877"/>
            <a:ext cx="6701545" cy="47290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nvPr>
        </p:nvSpPr>
        <p:spPr>
          <a:xfrm>
            <a:off x="0" y="529707"/>
            <a:ext cx="8534400" cy="580518"/>
          </a:xfrm>
          <a:solidFill>
            <a:srgbClr val="93C23D"/>
          </a:solidFill>
        </p:spPr>
        <p:txBody>
          <a:bodyPr anchor="ctr">
            <a:normAutofit lnSpcReduction="10000"/>
          </a:bodyPr>
          <a:lstStyle/>
          <a:p>
            <a:pPr marL="889000"/>
            <a:r>
              <a:rPr lang="en-US" dirty="0">
                <a:solidFill>
                  <a:schemeClr val="bg1"/>
                </a:solidFill>
                <a:cs typeface="Calibri"/>
              </a:rPr>
              <a:t>Taking control of Limiting Beliefs</a:t>
            </a:r>
          </a:p>
        </p:txBody>
      </p:sp>
      <p:pic>
        <p:nvPicPr>
          <p:cNvPr id="14" name="Picture Placeholder 13" descr="People working on computers">
            <a:extLst>
              <a:ext uri="{FF2B5EF4-FFF2-40B4-BE49-F238E27FC236}">
                <a16:creationId xmlns:a16="http://schemas.microsoft.com/office/drawing/2014/main" id="{58028839-95E3-449F-B78F-2B65992FAD92}"/>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p:blipFill>
        <p:spPr>
          <a:xfrm>
            <a:off x="8755811" y="0"/>
            <a:ext cx="3436189" cy="6872292"/>
          </a:xfrm>
        </p:spPr>
      </p:pic>
      <p:sp>
        <p:nvSpPr>
          <p:cNvPr id="5" name="Oval 4">
            <a:extLst>
              <a:ext uri="{FF2B5EF4-FFF2-40B4-BE49-F238E27FC236}">
                <a16:creationId xmlns:a16="http://schemas.microsoft.com/office/drawing/2014/main" id="{3F5CFFBF-3348-8F42-8C6A-1C548BE1057C}"/>
              </a:ext>
            </a:extLst>
          </p:cNvPr>
          <p:cNvSpPr/>
          <p:nvPr/>
        </p:nvSpPr>
        <p:spPr>
          <a:xfrm>
            <a:off x="7761031" y="24712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cs typeface="Calibri"/>
            </a:endParaRPr>
          </a:p>
        </p:txBody>
      </p:sp>
    </p:spTree>
    <p:extLst>
      <p:ext uri="{BB962C8B-B14F-4D97-AF65-F5344CB8AC3E}">
        <p14:creationId xmlns:p14="http://schemas.microsoft.com/office/powerpoint/2010/main" val="426318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emale friends texting with cell phones in cafe">
            <a:extLst>
              <a:ext uri="{FF2B5EF4-FFF2-40B4-BE49-F238E27FC236}">
                <a16:creationId xmlns:a16="http://schemas.microsoft.com/office/drawing/2014/main" id="{49177356-2150-418B-A825-6E5FA7BC655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nvPr>
        </p:nvSpPr>
        <p:spPr>
          <a:xfrm>
            <a:off x="567381" y="1816832"/>
            <a:ext cx="7662219" cy="4470443"/>
          </a:xfrm>
        </p:spPr>
        <p:txBody>
          <a:bodyPr vert="horz" lIns="91440" tIns="45720" rIns="91440" bIns="45720" rtlCol="0" anchor="t">
            <a:normAutofit lnSpcReduction="10000"/>
          </a:bodyPr>
          <a:lstStyle/>
          <a:p>
            <a:pPr marL="342900" indent="-342900" algn="just">
              <a:buFont typeface="Wingdings" panose="05000000000000000000" pitchFamily="2" charset="2"/>
              <a:buChar char="Ø"/>
            </a:pPr>
            <a:r>
              <a:rPr lang="en-GB" sz="2800" dirty="0">
                <a:solidFill>
                  <a:srgbClr val="93C23D"/>
                </a:solidFill>
              </a:rPr>
              <a:t>1978: Psychologists Pauline Chance and Suzanne </a:t>
            </a:r>
            <a:r>
              <a:rPr lang="en-GB" sz="2800" dirty="0" err="1">
                <a:solidFill>
                  <a:srgbClr val="93C23D"/>
                </a:solidFill>
              </a:rPr>
              <a:t>Imes</a:t>
            </a:r>
            <a:r>
              <a:rPr lang="en-GB" sz="2800" dirty="0">
                <a:solidFill>
                  <a:srgbClr val="93C23D"/>
                </a:solidFill>
              </a:rPr>
              <a:t> </a:t>
            </a:r>
          </a:p>
          <a:p>
            <a:pPr marL="342900" indent="-342900" algn="just">
              <a:buFont typeface="Wingdings" panose="05000000000000000000" pitchFamily="2" charset="2"/>
              <a:buChar char="Ø"/>
            </a:pPr>
            <a:r>
              <a:rPr lang="en-GB" sz="2800" dirty="0">
                <a:solidFill>
                  <a:srgbClr val="452771"/>
                </a:solidFill>
              </a:rPr>
              <a:t>70 to 75% of people struggle with Imposter Syndrome at some point in their career</a:t>
            </a:r>
            <a:endParaRPr lang="en-US" sz="2800" b="1" dirty="0">
              <a:solidFill>
                <a:srgbClr val="452771"/>
              </a:solidFill>
              <a:cs typeface="Calibri"/>
            </a:endParaRPr>
          </a:p>
          <a:p>
            <a:pPr marL="342900" indent="-342900" algn="just">
              <a:buFont typeface="Wingdings" panose="05000000000000000000" pitchFamily="2" charset="2"/>
              <a:buChar char="Ø"/>
            </a:pPr>
            <a:r>
              <a:rPr lang="en-GB" sz="2800" dirty="0">
                <a:solidFill>
                  <a:srgbClr val="452771"/>
                </a:solidFill>
              </a:rPr>
              <a:t>It is an inability to internalize accomplishments, attributing success instead to luck, timing or some external factor beyond their control </a:t>
            </a:r>
          </a:p>
          <a:p>
            <a:pPr marL="342900" indent="-342900" algn="just">
              <a:buFont typeface="Wingdings" panose="05000000000000000000" pitchFamily="2" charset="2"/>
              <a:buChar char="Ø"/>
            </a:pPr>
            <a:r>
              <a:rPr lang="en-GB" sz="2800" dirty="0">
                <a:solidFill>
                  <a:srgbClr val="93C23D"/>
                </a:solidFill>
              </a:rPr>
              <a:t>Those with Imposter Syndrome believe that they have tricked others into thinking they are bright and that it is only a matter of time before someone finds out </a:t>
            </a:r>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nvPr>
        </p:nvSpPr>
        <p:spPr>
          <a:xfrm>
            <a:off x="0" y="865835"/>
            <a:ext cx="8060266" cy="580518"/>
          </a:xfrm>
          <a:solidFill>
            <a:srgbClr val="93C23D"/>
          </a:solidFill>
        </p:spPr>
        <p:txBody>
          <a:bodyPr anchor="ctr">
            <a:normAutofit lnSpcReduction="10000"/>
          </a:bodyPr>
          <a:lstStyle/>
          <a:p>
            <a:pPr marL="889000"/>
            <a:r>
              <a:rPr lang="en-US" dirty="0">
                <a:solidFill>
                  <a:schemeClr val="bg1"/>
                </a:solidFill>
                <a:cs typeface="Calibri"/>
              </a:rPr>
              <a:t>Imposter Syndrome</a:t>
            </a:r>
          </a:p>
        </p:txBody>
      </p:sp>
      <p:sp>
        <p:nvSpPr>
          <p:cNvPr id="5" name="Oval 4">
            <a:extLst>
              <a:ext uri="{FF2B5EF4-FFF2-40B4-BE49-F238E27FC236}">
                <a16:creationId xmlns:a16="http://schemas.microsoft.com/office/drawing/2014/main" id="{FF30AC14-4164-8B43-BF00-B863DF62AEF3}"/>
              </a:ext>
            </a:extLst>
          </p:cNvPr>
          <p:cNvSpPr/>
          <p:nvPr/>
        </p:nvSpPr>
        <p:spPr>
          <a:xfrm>
            <a:off x="7688840" y="583251"/>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cs typeface="Calibri"/>
            </a:endParaRPr>
          </a:p>
        </p:txBody>
      </p:sp>
      <p:pic>
        <p:nvPicPr>
          <p:cNvPr id="7" name="Graphic 6" descr="Slippery outline">
            <a:extLst>
              <a:ext uri="{FF2B5EF4-FFF2-40B4-BE49-F238E27FC236}">
                <a16:creationId xmlns:a16="http://schemas.microsoft.com/office/drawing/2014/main" id="{1BF6C412-0838-23A2-8860-07B075EADD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483" y="583251"/>
            <a:ext cx="914400" cy="914400"/>
          </a:xfrm>
          <a:prstGeom prst="rect">
            <a:avLst/>
          </a:prstGeom>
        </p:spPr>
      </p:pic>
    </p:spTree>
    <p:extLst>
      <p:ext uri="{BB962C8B-B14F-4D97-AF65-F5344CB8AC3E}">
        <p14:creationId xmlns:p14="http://schemas.microsoft.com/office/powerpoint/2010/main" val="1331389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53693"/>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F153D-68C8-4273-A2E3-552A0FACAD59}"/>
              </a:ext>
            </a:extLst>
          </p:cNvPr>
          <p:cNvSpPr>
            <a:spLocks noGrp="1"/>
          </p:cNvSpPr>
          <p:nvPr>
            <p:ph type="body" sz="quarter" idx="18"/>
          </p:nvPr>
        </p:nvSpPr>
        <p:spPr>
          <a:xfrm>
            <a:off x="6722919" y="1338175"/>
            <a:ext cx="5114305" cy="3856390"/>
          </a:xfrm>
        </p:spPr>
        <p:txBody>
          <a:bodyPr>
            <a:normAutofit/>
          </a:bodyPr>
          <a:lstStyle/>
          <a:p>
            <a:pPr marL="0" indent="0"/>
            <a:r>
              <a:rPr lang="en-GB" sz="2800" dirty="0">
                <a:solidFill>
                  <a:schemeClr val="bg1"/>
                </a:solidFill>
              </a:rPr>
              <a:t>What solutions might help you to address Imposter Syndrome symptoms?</a:t>
            </a:r>
            <a:endParaRPr lang="en-US" sz="2800" dirty="0">
              <a:solidFill>
                <a:schemeClr val="bg1"/>
              </a:solidFill>
            </a:endParaRPr>
          </a:p>
        </p:txBody>
      </p:sp>
      <p:pic>
        <p:nvPicPr>
          <p:cNvPr id="4" name="Picture 3">
            <a:extLst>
              <a:ext uri="{FF2B5EF4-FFF2-40B4-BE49-F238E27FC236}">
                <a16:creationId xmlns:a16="http://schemas.microsoft.com/office/drawing/2014/main" id="{E2062E02-4B73-4096-AE8F-6C3EA46A4B7D}"/>
              </a:ext>
            </a:extLst>
          </p:cNvPr>
          <p:cNvPicPr>
            <a:picLocks noChangeAspect="1"/>
          </p:cNvPicPr>
          <p:nvPr/>
        </p:nvPicPr>
        <p:blipFill>
          <a:blip r:embed="rId2"/>
          <a:stretch>
            <a:fillRect/>
          </a:stretch>
        </p:blipFill>
        <p:spPr>
          <a:xfrm>
            <a:off x="354776" y="1554074"/>
            <a:ext cx="5973286" cy="4627093"/>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5524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other and daughter smiling">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516440" y="1390079"/>
            <a:ext cx="7918614" cy="5408261"/>
          </a:xfrm>
        </p:spPr>
        <p:txBody>
          <a:bodyPr vert="horz" lIns="91440" tIns="45720" rIns="91440" bIns="45720" rtlCol="0" anchor="t">
            <a:normAutofit fontScale="92500" lnSpcReduction="20000"/>
          </a:bodyPr>
          <a:lstStyle/>
          <a:p>
            <a:pPr marL="342900" indent="-342900">
              <a:buFont typeface="Wingdings" panose="05000000000000000000" pitchFamily="2" charset="2"/>
              <a:buChar char="ü"/>
              <a:tabLst>
                <a:tab pos="0" algn="l"/>
              </a:tabLst>
            </a:pPr>
            <a:r>
              <a:rPr lang="en-GB" sz="3000" dirty="0">
                <a:solidFill>
                  <a:srgbClr val="452771"/>
                </a:solidFill>
              </a:rPr>
              <a:t>Learn to take mistakes in stride </a:t>
            </a:r>
          </a:p>
          <a:p>
            <a:pPr marL="342900" indent="-342900">
              <a:buFont typeface="Wingdings" panose="05000000000000000000" pitchFamily="2" charset="2"/>
              <a:buChar char="ü"/>
              <a:tabLst>
                <a:tab pos="0" algn="l"/>
              </a:tabLst>
            </a:pPr>
            <a:endParaRPr lang="en-GB" sz="3000" dirty="0">
              <a:solidFill>
                <a:srgbClr val="452771"/>
              </a:solidFill>
            </a:endParaRPr>
          </a:p>
          <a:p>
            <a:pPr marL="342900" indent="-342900">
              <a:buFont typeface="Wingdings" panose="05000000000000000000" pitchFamily="2" charset="2"/>
              <a:buChar char="ü"/>
              <a:tabLst>
                <a:tab pos="0" algn="l"/>
              </a:tabLst>
            </a:pPr>
            <a:r>
              <a:rPr lang="en-GB" sz="3000" dirty="0">
                <a:solidFill>
                  <a:srgbClr val="452771"/>
                </a:solidFill>
              </a:rPr>
              <a:t>Push yourself to act before you’re ready </a:t>
            </a:r>
          </a:p>
          <a:p>
            <a:pPr marL="342900" indent="-342900">
              <a:buFont typeface="Wingdings" panose="05000000000000000000" pitchFamily="2" charset="2"/>
              <a:buChar char="ü"/>
              <a:tabLst>
                <a:tab pos="0" algn="l"/>
              </a:tabLst>
            </a:pPr>
            <a:endParaRPr lang="en-GB" sz="3000" dirty="0">
              <a:solidFill>
                <a:srgbClr val="452771"/>
              </a:solidFill>
            </a:endParaRPr>
          </a:p>
          <a:p>
            <a:pPr marL="342900" indent="-342900">
              <a:buFont typeface="Wingdings" panose="05000000000000000000" pitchFamily="2" charset="2"/>
              <a:buChar char="ü"/>
              <a:tabLst>
                <a:tab pos="0" algn="l"/>
              </a:tabLst>
            </a:pPr>
            <a:r>
              <a:rPr lang="en-GB" sz="3000" dirty="0">
                <a:solidFill>
                  <a:srgbClr val="452771"/>
                </a:solidFill>
              </a:rPr>
              <a:t>Force yourself to start, be that a project  or initiative</a:t>
            </a:r>
          </a:p>
          <a:p>
            <a:pPr marL="342900" indent="-342900">
              <a:buFont typeface="Wingdings" panose="05000000000000000000" pitchFamily="2" charset="2"/>
              <a:buChar char="ü"/>
              <a:tabLst>
                <a:tab pos="0" algn="l"/>
              </a:tabLst>
            </a:pPr>
            <a:endParaRPr lang="en-GB" sz="3000" dirty="0">
              <a:solidFill>
                <a:srgbClr val="452771"/>
              </a:solidFill>
            </a:endParaRPr>
          </a:p>
          <a:p>
            <a:pPr marL="342900" indent="-342900">
              <a:buFont typeface="Wingdings" panose="05000000000000000000" pitchFamily="2" charset="2"/>
              <a:buChar char="ü"/>
              <a:tabLst>
                <a:tab pos="0" algn="l"/>
              </a:tabLst>
            </a:pPr>
            <a:r>
              <a:rPr lang="en-GB" sz="3000" dirty="0">
                <a:solidFill>
                  <a:srgbClr val="452771"/>
                </a:solidFill>
              </a:rPr>
              <a:t>Owning and celebrating achievements is essential </a:t>
            </a:r>
          </a:p>
          <a:p>
            <a:pPr marL="342900" indent="-342900">
              <a:buFont typeface="Wingdings" panose="05000000000000000000" pitchFamily="2" charset="2"/>
              <a:buChar char="ü"/>
              <a:tabLst>
                <a:tab pos="0" algn="l"/>
              </a:tabLst>
            </a:pPr>
            <a:endParaRPr lang="en-GB" sz="3000" dirty="0">
              <a:solidFill>
                <a:srgbClr val="452771"/>
              </a:solidFill>
            </a:endParaRPr>
          </a:p>
          <a:p>
            <a:pPr marL="342900" indent="-342900">
              <a:buFont typeface="Wingdings" panose="05000000000000000000" pitchFamily="2" charset="2"/>
              <a:buChar char="ü"/>
              <a:tabLst>
                <a:tab pos="0" algn="l"/>
              </a:tabLst>
            </a:pPr>
            <a:r>
              <a:rPr lang="en-GB" sz="3000" dirty="0">
                <a:solidFill>
                  <a:srgbClr val="452771"/>
                </a:solidFill>
              </a:rPr>
              <a:t>Start training yourself to veer away from external validation </a:t>
            </a:r>
          </a:p>
          <a:p>
            <a:pPr marL="0" indent="0">
              <a:tabLst>
                <a:tab pos="0" algn="l"/>
              </a:tabLst>
            </a:pPr>
            <a:endParaRPr lang="en-GB" sz="1900" dirty="0">
              <a:solidFill>
                <a:srgbClr val="452771"/>
              </a:solidFill>
            </a:endParaRPr>
          </a:p>
          <a:p>
            <a:pPr marL="0" indent="0" algn="r">
              <a:tabLst>
                <a:tab pos="0" algn="l"/>
              </a:tabLst>
            </a:pPr>
            <a:r>
              <a:rPr lang="hr-BA" sz="1050" i="1" dirty="0">
                <a:solidFill>
                  <a:schemeClr val="tx1"/>
                </a:solidFill>
              </a:rPr>
              <a:t>SOURCES:</a:t>
            </a:r>
            <a:endParaRPr lang="en-GB" sz="1050" i="1" dirty="0">
              <a:solidFill>
                <a:schemeClr val="tx1"/>
              </a:solidFill>
            </a:endParaRPr>
          </a:p>
          <a:p>
            <a:pPr marL="0" indent="0" algn="r">
              <a:lnSpc>
                <a:spcPct val="110000"/>
              </a:lnSpc>
              <a:spcBef>
                <a:spcPts val="0"/>
              </a:spcBef>
              <a:tabLst>
                <a:tab pos="0" algn="l"/>
              </a:tabLst>
            </a:pPr>
            <a:r>
              <a:rPr lang="en-GB" sz="800" i="1" dirty="0">
                <a:solidFill>
                  <a:schemeClr val="tx1"/>
                </a:solidFill>
              </a:rPr>
              <a:t>Beating the Impostor Syndrome by Portia Mount and Susan </a:t>
            </a:r>
            <a:r>
              <a:rPr lang="en-GB" sz="800" i="1" dirty="0" err="1">
                <a:solidFill>
                  <a:schemeClr val="tx1"/>
                </a:solidFill>
              </a:rPr>
              <a:t>Tardanico</a:t>
            </a:r>
            <a:r>
              <a:rPr lang="en-GB" sz="800" i="1" dirty="0">
                <a:solidFill>
                  <a:schemeClr val="tx1"/>
                </a:solidFill>
              </a:rPr>
              <a:t> </a:t>
            </a:r>
          </a:p>
          <a:p>
            <a:pPr marL="0" indent="0" algn="r">
              <a:lnSpc>
                <a:spcPct val="110000"/>
              </a:lnSpc>
              <a:spcBef>
                <a:spcPts val="0"/>
              </a:spcBef>
              <a:tabLst>
                <a:tab pos="0" algn="l"/>
              </a:tabLst>
            </a:pPr>
            <a:r>
              <a:rPr lang="en-GB" sz="800" i="1" dirty="0">
                <a:solidFill>
                  <a:schemeClr val="tx1"/>
                </a:solidFill>
              </a:rPr>
              <a:t>The Impostor Syndrome- Becoming an Authentic Leader by Harold Hillman  Presence by Amy Cuddy </a:t>
            </a:r>
          </a:p>
          <a:p>
            <a:pPr marL="0" indent="0" algn="r">
              <a:lnSpc>
                <a:spcPct val="110000"/>
              </a:lnSpc>
              <a:spcBef>
                <a:spcPts val="0"/>
              </a:spcBef>
              <a:tabLst>
                <a:tab pos="0" algn="l"/>
              </a:tabLst>
            </a:pPr>
            <a:r>
              <a:rPr lang="en-GB" sz="800" i="1" dirty="0">
                <a:solidFill>
                  <a:schemeClr val="tx1"/>
                </a:solidFill>
              </a:rPr>
              <a:t>Trust, Self Compassion and Heartfelt Apologies by </a:t>
            </a:r>
            <a:r>
              <a:rPr lang="en-GB" sz="800" i="1" dirty="0" err="1">
                <a:solidFill>
                  <a:schemeClr val="tx1"/>
                </a:solidFill>
              </a:rPr>
              <a:t>Brene</a:t>
            </a:r>
            <a:r>
              <a:rPr lang="en-GB" sz="800" i="1" dirty="0">
                <a:solidFill>
                  <a:schemeClr val="tx1"/>
                </a:solidFill>
              </a:rPr>
              <a:t> Brown</a:t>
            </a:r>
            <a:endParaRPr lang="en-US" sz="800" i="1" dirty="0">
              <a:solidFill>
                <a:schemeClr val="tx1"/>
              </a:solidFill>
            </a:endParaRP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0" y="360683"/>
            <a:ext cx="8166100" cy="580518"/>
          </a:xfrm>
          <a:solidFill>
            <a:srgbClr val="93C23D"/>
          </a:solidFill>
        </p:spPr>
        <p:txBody>
          <a:bodyPr anchor="ctr">
            <a:normAutofit lnSpcReduction="10000"/>
          </a:bodyPr>
          <a:lstStyle/>
          <a:p>
            <a:pPr marL="711200"/>
            <a:r>
              <a:rPr lang="en-US" dirty="0">
                <a:solidFill>
                  <a:schemeClr val="bg1"/>
                </a:solidFill>
              </a:rPr>
              <a:t>Reflections</a:t>
            </a:r>
          </a:p>
        </p:txBody>
      </p:sp>
      <p:sp>
        <p:nvSpPr>
          <p:cNvPr id="5" name="Oval 4">
            <a:extLst>
              <a:ext uri="{FF2B5EF4-FFF2-40B4-BE49-F238E27FC236}">
                <a16:creationId xmlns:a16="http://schemas.microsoft.com/office/drawing/2014/main" id="{DAF5D50C-4E50-6843-939D-48490EAE8894}"/>
              </a:ext>
            </a:extLst>
          </p:cNvPr>
          <p:cNvSpPr/>
          <p:nvPr/>
        </p:nvSpPr>
        <p:spPr>
          <a:xfrm>
            <a:off x="7761031" y="24712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pic>
        <p:nvPicPr>
          <p:cNvPr id="7" name="Graphic 6" descr="Thought bubble outline">
            <a:extLst>
              <a:ext uri="{FF2B5EF4-FFF2-40B4-BE49-F238E27FC236}">
                <a16:creationId xmlns:a16="http://schemas.microsoft.com/office/drawing/2014/main" id="{CC16E101-572A-C18A-3E53-D08D5C193E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6673" y="362765"/>
            <a:ext cx="914400" cy="914400"/>
          </a:xfrm>
          <a:prstGeom prst="rect">
            <a:avLst/>
          </a:prstGeom>
        </p:spPr>
      </p:pic>
    </p:spTree>
    <p:extLst>
      <p:ext uri="{BB962C8B-B14F-4D97-AF65-F5344CB8AC3E}">
        <p14:creationId xmlns:p14="http://schemas.microsoft.com/office/powerpoint/2010/main" val="3010898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a:extLst>
              <a:ext uri="{FF2B5EF4-FFF2-40B4-BE49-F238E27FC236}">
                <a16:creationId xmlns:a16="http://schemas.microsoft.com/office/drawing/2014/main" id="{C14EE904-CE71-47CA-BE27-641E656F8A70}"/>
              </a:ext>
            </a:extLst>
          </p:cNvPr>
          <p:cNvSpPr>
            <a:spLocks noGrp="1"/>
          </p:cNvSpPr>
          <p:nvPr>
            <p:ph type="body" sz="quarter" idx="13"/>
          </p:nvPr>
        </p:nvSpPr>
        <p:spPr>
          <a:xfrm>
            <a:off x="3911600" y="1206422"/>
            <a:ext cx="4368800" cy="3742267"/>
          </a:xfrm>
        </p:spPr>
        <p:txBody>
          <a:bodyPr/>
          <a:lstStyle/>
          <a:p>
            <a:r>
              <a:rPr lang="en-US" dirty="0"/>
              <a:t>Feeling confident – or pretending that you feel confident – is necessary to reach for opportunities. It is a cliché, but opportunities are rarely offered, they are seized.</a:t>
            </a:r>
          </a:p>
        </p:txBody>
      </p:sp>
    </p:spTree>
    <p:extLst>
      <p:ext uri="{BB962C8B-B14F-4D97-AF65-F5344CB8AC3E}">
        <p14:creationId xmlns:p14="http://schemas.microsoft.com/office/powerpoint/2010/main" val="346659672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p:txBody>
          <a:bodyPr/>
          <a:lstStyle/>
          <a:p>
            <a:r>
              <a:rPr lang="en-US" sz="4000" b="1" dirty="0"/>
              <a:t>01</a:t>
            </a:r>
            <a:endParaRPr lang="en-IE" sz="4000" b="1" dirty="0"/>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611884" y="1845157"/>
            <a:ext cx="4519868" cy="4591442"/>
          </a:xfrm>
        </p:spPr>
        <p:txBody>
          <a:bodyPr vert="horz" lIns="91440" tIns="45720" rIns="91440" bIns="45720" rtlCol="0" anchor="t">
            <a:noAutofit/>
          </a:bodyPr>
          <a:lstStyle/>
          <a:p>
            <a:pPr marL="0" indent="0"/>
            <a:r>
              <a:rPr lang="pl-PL" sz="2800" dirty="0">
                <a:latin typeface="Calibri"/>
                <a:ea typeface="Times New Roman" panose="02020603050405020304" pitchFamily="18" charset="0"/>
                <a:cs typeface="Calibri"/>
              </a:rPr>
              <a:t>In this final module</a:t>
            </a:r>
            <a:r>
              <a:rPr lang="en-IE" sz="2800" dirty="0">
                <a:latin typeface="Calibri"/>
                <a:ea typeface="Times New Roman" panose="02020603050405020304" pitchFamily="18" charset="0"/>
                <a:cs typeface="Calibri"/>
              </a:rPr>
              <a:t>, </a:t>
            </a:r>
            <a:r>
              <a:rPr lang="pl-PL" sz="2800" dirty="0">
                <a:latin typeface="Calibri"/>
                <a:ea typeface="Times New Roman" panose="02020603050405020304" pitchFamily="18" charset="0"/>
                <a:cs typeface="Calibri"/>
              </a:rPr>
              <a:t> learners</a:t>
            </a:r>
            <a:r>
              <a:rPr lang="pl-PL" sz="2800" dirty="0">
                <a:effectLst/>
                <a:latin typeface="Calibri"/>
                <a:ea typeface="Times New Roman" panose="02020603050405020304" pitchFamily="18" charset="0"/>
                <a:cs typeface="Calibri"/>
              </a:rPr>
              <a:t> will </a:t>
            </a:r>
            <a:r>
              <a:rPr lang="pl-PL" sz="2800" dirty="0">
                <a:latin typeface="Calibri"/>
                <a:ea typeface="Times New Roman" panose="02020603050405020304" pitchFamily="18" charset="0"/>
                <a:cs typeface="Calibri"/>
              </a:rPr>
              <a:t>discover</a:t>
            </a:r>
            <a:r>
              <a:rPr lang="pl-PL" sz="2800" dirty="0">
                <a:ea typeface="+mn-lt"/>
                <a:cs typeface="+mn-lt"/>
              </a:rPr>
              <a:t> </a:t>
            </a:r>
            <a:r>
              <a:rPr lang="pl" sz="2800" dirty="0" err="1">
                <a:ea typeface="+mn-lt"/>
                <a:cs typeface="+mn-lt"/>
              </a:rPr>
              <a:t>how</a:t>
            </a:r>
            <a:r>
              <a:rPr lang="pl" sz="2800" dirty="0">
                <a:ea typeface="+mn-lt"/>
                <a:cs typeface="+mn-lt"/>
              </a:rPr>
              <a:t> to </a:t>
            </a:r>
            <a:r>
              <a:rPr lang="en-US" sz="2800" dirty="0">
                <a:ea typeface="+mn-lt"/>
                <a:cs typeface="+mn-lt"/>
              </a:rPr>
              <a:t>keep growing as a female leader, </a:t>
            </a:r>
            <a:r>
              <a:rPr lang="en-US" sz="2800" dirty="0">
                <a:effectLst/>
                <a:ea typeface="+mn-lt"/>
                <a:cs typeface="+mn-lt"/>
              </a:rPr>
              <a:t>learn </a:t>
            </a:r>
            <a:r>
              <a:rPr lang="en-US" sz="2800" dirty="0">
                <a:ea typeface="+mn-lt"/>
                <a:cs typeface="+mn-lt"/>
              </a:rPr>
              <a:t>from others, inspire others, overcome barriers</a:t>
            </a:r>
            <a:r>
              <a:rPr lang="en-US" sz="2800" dirty="0">
                <a:effectLst/>
                <a:ea typeface="+mn-lt"/>
                <a:cs typeface="+mn-lt"/>
              </a:rPr>
              <a:t>, </a:t>
            </a:r>
            <a:r>
              <a:rPr lang="en-US" sz="2800" dirty="0">
                <a:ea typeface="+mn-lt"/>
                <a:cs typeface="+mn-lt"/>
              </a:rPr>
              <a:t>negotiate </a:t>
            </a:r>
            <a:r>
              <a:rPr lang="en-US" sz="2800" dirty="0">
                <a:effectLst/>
                <a:ea typeface="+mn-lt"/>
                <a:cs typeface="+mn-lt"/>
              </a:rPr>
              <a:t>and </a:t>
            </a:r>
            <a:r>
              <a:rPr lang="en-US" sz="2800" dirty="0">
                <a:ea typeface="+mn-lt"/>
                <a:cs typeface="+mn-lt"/>
              </a:rPr>
              <a:t>build sustainable </a:t>
            </a:r>
            <a:r>
              <a:rPr lang="en-US" sz="2800" dirty="0">
                <a:effectLst/>
                <a:ea typeface="+mn-lt"/>
                <a:cs typeface="+mn-lt"/>
              </a:rPr>
              <a:t>leadership</a:t>
            </a:r>
            <a:r>
              <a:rPr lang="pl-PL" sz="2800" dirty="0">
                <a:latin typeface="Calibri"/>
                <a:ea typeface="Times New Roman" panose="02020603050405020304" pitchFamily="18" charset="0"/>
                <a:cs typeface="Calibri"/>
              </a:rPr>
              <a:t> </a:t>
            </a:r>
            <a:r>
              <a:rPr lang="pl-PL" sz="2800" dirty="0">
                <a:effectLst/>
                <a:latin typeface="Calibri"/>
                <a:ea typeface="Times New Roman" panose="02020603050405020304" pitchFamily="18" charset="0"/>
                <a:cs typeface="Calibri"/>
              </a:rPr>
              <a:t>in the community and NGO setting.</a:t>
            </a:r>
            <a:endParaRPr lang="pl-PL" sz="2200" dirty="0">
              <a:effectLst/>
              <a:latin typeface="Calibri"/>
              <a:ea typeface="Times New Roman" panose="02020603050405020304" pitchFamily="18" charset="0"/>
              <a:cs typeface="Calibri"/>
            </a:endParaRPr>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vert="horz" lIns="91440" tIns="45720" rIns="91440" bIns="45720" rtlCol="0" anchor="t">
            <a:normAutofit/>
          </a:bodyPr>
          <a:lstStyle/>
          <a:p>
            <a:r>
              <a:rPr lang="en-US" b="1" dirty="0">
                <a:solidFill>
                  <a:srgbClr val="93C23D"/>
                </a:solidFill>
              </a:rPr>
              <a:t>CONTENTS OF MODULE 6</a:t>
            </a:r>
            <a:endParaRPr lang="en-IE" b="1" dirty="0">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060249" y="496331"/>
            <a:ext cx="4623751" cy="822373"/>
          </a:xfrm>
        </p:spPr>
        <p:txBody>
          <a:bodyPr anchor="t"/>
          <a:lstStyle/>
          <a:p>
            <a:r>
              <a:rPr lang="en-US" sz="2400" dirty="0"/>
              <a:t>Learning From and Inspiring Others</a:t>
            </a:r>
            <a:endParaRPr lang="en-US" dirty="0">
              <a:cs typeface="Calibri"/>
            </a:endParaRPr>
          </a:p>
          <a:p>
            <a:endParaRPr lang="en-IE" sz="2400" dirty="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p:txBody>
          <a:bodyPr/>
          <a:lstStyle/>
          <a:p>
            <a:r>
              <a:rPr lang="en-US" sz="4000" b="1" dirty="0"/>
              <a:t>02</a:t>
            </a:r>
            <a:endParaRPr lang="en-IE" sz="4000" b="1" dirty="0"/>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046394" y="1585336"/>
            <a:ext cx="4623751" cy="822373"/>
          </a:xfrm>
        </p:spPr>
        <p:txBody>
          <a:bodyPr anchor="t"/>
          <a:lstStyle/>
          <a:p>
            <a:r>
              <a:rPr lang="en-US" sz="2400" dirty="0"/>
              <a:t>Overcoming Barriers, the Glass Ceiling Effect and Stereotypes</a:t>
            </a:r>
            <a:endParaRPr lang="en-US" sz="2400" dirty="0">
              <a:cs typeface="Calibri"/>
            </a:endParaRPr>
          </a:p>
          <a:p>
            <a:endParaRPr lang="en-IE" sz="2400" dirty="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p:txBody>
          <a:bodyPr/>
          <a:lstStyle/>
          <a:p>
            <a:r>
              <a:rPr lang="en-US" sz="4000" b="1" dirty="0"/>
              <a:t>03</a:t>
            </a:r>
            <a:endParaRPr lang="en-IE" sz="4000" b="1" dirty="0"/>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046393" y="2524244"/>
            <a:ext cx="4623751" cy="643745"/>
          </a:xfrm>
        </p:spPr>
        <p:txBody>
          <a:bodyPr anchor="t"/>
          <a:lstStyle/>
          <a:p>
            <a:r>
              <a:rPr lang="en-US" sz="2400" dirty="0"/>
              <a:t>Purpose and Finding Meaning in Work</a:t>
            </a:r>
            <a:endParaRPr lang="en-US" dirty="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3534793"/>
            <a:ext cx="745417" cy="635000"/>
          </a:xfrm>
        </p:spPr>
        <p:txBody>
          <a:bodyPr/>
          <a:lstStyle/>
          <a:p>
            <a:r>
              <a:rPr lang="en-US" sz="4000" b="1" dirty="0"/>
              <a:t>04</a:t>
            </a:r>
            <a:endParaRPr lang="en-IE" sz="4000" b="1" dirty="0"/>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046394" y="3477598"/>
            <a:ext cx="4623751" cy="822373"/>
          </a:xfrm>
        </p:spPr>
        <p:txBody>
          <a:bodyPr/>
          <a:lstStyle/>
          <a:p>
            <a:r>
              <a:rPr lang="en-US" sz="2400" dirty="0"/>
              <a:t>Resilience and Conflict Management</a:t>
            </a:r>
            <a:endParaRPr lang="en-US" dirty="0"/>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96000" y="4502252"/>
            <a:ext cx="745417" cy="635000"/>
          </a:xfrm>
        </p:spPr>
        <p:txBody>
          <a:bodyPr/>
          <a:lstStyle/>
          <a:p>
            <a:r>
              <a:rPr lang="en-US" sz="4000" b="1" dirty="0"/>
              <a:t>05</a:t>
            </a:r>
            <a:endParaRPr lang="en-IE" sz="4000" b="1" dirty="0"/>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060249" y="4581030"/>
            <a:ext cx="4623751" cy="822373"/>
          </a:xfrm>
        </p:spPr>
        <p:txBody>
          <a:bodyPr/>
          <a:lstStyle/>
          <a:p>
            <a:r>
              <a:rPr lang="en-US" sz="2400" dirty="0"/>
              <a:t>Negotiation Strategies</a:t>
            </a:r>
            <a:endParaRPr lang="en-US" sz="2400" dirty="0">
              <a:cs typeface="Calibri"/>
            </a:endParaRPr>
          </a:p>
          <a:p>
            <a:endParaRPr lang="en-IE" dirty="0"/>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96000" y="5526053"/>
            <a:ext cx="745417" cy="635000"/>
          </a:xfrm>
        </p:spPr>
        <p:txBody>
          <a:bodyPr/>
          <a:lstStyle/>
          <a:p>
            <a:r>
              <a:rPr lang="en-US" sz="4000" b="1" dirty="0"/>
              <a:t>06</a:t>
            </a:r>
            <a:endParaRPr lang="en-IE" sz="4000" b="1" dirty="0"/>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060249" y="5639917"/>
            <a:ext cx="4230051" cy="822373"/>
          </a:xfrm>
        </p:spPr>
        <p:txBody>
          <a:bodyPr/>
          <a:lstStyle/>
          <a:p>
            <a:r>
              <a:rPr lang="en-US" sz="2400" dirty="0"/>
              <a:t>Letting Everyone Be Themselves While Striving to a Mutual Vision</a:t>
            </a:r>
            <a:endParaRPr lang="en-US" sz="2400" dirty="0">
              <a:cs typeface="Calibri"/>
            </a:endParaRPr>
          </a:p>
        </p:txBody>
      </p:sp>
      <p:cxnSp>
        <p:nvCxnSpPr>
          <p:cNvPr id="17" name="Straight Connector 16">
            <a:extLst>
              <a:ext uri="{FF2B5EF4-FFF2-40B4-BE49-F238E27FC236}">
                <a16:creationId xmlns:a16="http://schemas.microsoft.com/office/drawing/2014/main" id="{16E36C58-F404-8746-8E99-6A1109AB2506}"/>
              </a:ext>
            </a:extLst>
          </p:cNvPr>
          <p:cNvCxnSpPr>
            <a:cxnSpLocks/>
          </p:cNvCxnSpPr>
          <p:nvPr/>
        </p:nvCxnSpPr>
        <p:spPr>
          <a:xfrm flipH="1">
            <a:off x="5586845" y="151270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a:cxnSpLocks/>
          </p:cNvCxnSpPr>
          <p:nvPr/>
        </p:nvCxnSpPr>
        <p:spPr>
          <a:xfrm flipH="1">
            <a:off x="5778500" y="5287331"/>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a:cxnSpLocks/>
          </p:cNvCxnSpPr>
          <p:nvPr/>
        </p:nvCxnSpPr>
        <p:spPr>
          <a:xfrm flipH="1">
            <a:off x="6082145" y="3308518"/>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a:cxnSpLocks/>
          </p:cNvCxnSpPr>
          <p:nvPr/>
        </p:nvCxnSpPr>
        <p:spPr>
          <a:xfrm flipH="1">
            <a:off x="5905500" y="429997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a:cxnSpLocks/>
          </p:cNvCxnSpPr>
          <p:nvPr/>
        </p:nvCxnSpPr>
        <p:spPr>
          <a:xfrm flipH="1">
            <a:off x="5867400" y="2407709"/>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811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DD78A-BBB0-414B-9B00-01400C1DD100}"/>
              </a:ext>
            </a:extLst>
          </p:cNvPr>
          <p:cNvSpPr>
            <a:spLocks noGrp="1"/>
          </p:cNvSpPr>
          <p:nvPr>
            <p:ph type="body" sz="quarter" idx="13"/>
          </p:nvPr>
        </p:nvSpPr>
        <p:spPr>
          <a:xfrm>
            <a:off x="7046557" y="547788"/>
            <a:ext cx="4335233" cy="1562846"/>
          </a:xfrm>
        </p:spPr>
        <p:txBody>
          <a:bodyPr>
            <a:normAutofit/>
          </a:bodyPr>
          <a:lstStyle/>
          <a:p>
            <a:pPr algn="r"/>
            <a:r>
              <a:rPr lang="en-US" dirty="0"/>
              <a:t>Confidence, Power Posing Techniques</a:t>
            </a:r>
            <a:endParaRPr lang="en-GB" dirty="0"/>
          </a:p>
        </p:txBody>
      </p:sp>
      <p:pic>
        <p:nvPicPr>
          <p:cNvPr id="4" name="Picture 2" descr="Body language shapes who you are – Modibodi UK">
            <a:extLst>
              <a:ext uri="{FF2B5EF4-FFF2-40B4-BE49-F238E27FC236}">
                <a16:creationId xmlns:a16="http://schemas.microsoft.com/office/drawing/2014/main" id="{481C429A-EB19-4237-BDF5-927B6AE8A33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063" r="10580"/>
          <a:stretch/>
        </p:blipFill>
        <p:spPr bwMode="auto">
          <a:xfrm>
            <a:off x="112113" y="1069785"/>
            <a:ext cx="7932347" cy="5820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041B7493-0C27-4B66-899E-5FE327719C22}"/>
              </a:ext>
            </a:extLst>
          </p:cNvPr>
          <p:cNvSpPr txBox="1">
            <a:spLocks/>
          </p:cNvSpPr>
          <p:nvPr/>
        </p:nvSpPr>
        <p:spPr>
          <a:xfrm>
            <a:off x="7481455" y="2452537"/>
            <a:ext cx="3702243" cy="38563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7" name="TextBox 6">
            <a:extLst>
              <a:ext uri="{FF2B5EF4-FFF2-40B4-BE49-F238E27FC236}">
                <a16:creationId xmlns:a16="http://schemas.microsoft.com/office/drawing/2014/main" id="{847CC6BD-D8F4-4893-8C7C-163905E0563C}"/>
              </a:ext>
            </a:extLst>
          </p:cNvPr>
          <p:cNvSpPr txBox="1"/>
          <p:nvPr/>
        </p:nvSpPr>
        <p:spPr>
          <a:xfrm>
            <a:off x="8044460" y="2384433"/>
            <a:ext cx="3615883" cy="4062651"/>
          </a:xfrm>
          <a:prstGeom prst="rect">
            <a:avLst/>
          </a:prstGeom>
          <a:noFill/>
        </p:spPr>
        <p:txBody>
          <a:bodyPr wrap="square" rtlCol="0">
            <a:spAutoFit/>
          </a:bodyPr>
          <a:lstStyle/>
          <a:p>
            <a:pPr algn="r"/>
            <a:r>
              <a:rPr lang="en-US" sz="2400" dirty="0">
                <a:solidFill>
                  <a:srgbClr val="452771"/>
                </a:solidFill>
              </a:rPr>
              <a:t>Practice and apply your own power poses for your negotiations.</a:t>
            </a:r>
          </a:p>
          <a:p>
            <a:pPr algn="r"/>
            <a:endParaRPr lang="en-US" sz="2400" dirty="0">
              <a:solidFill>
                <a:srgbClr val="452771"/>
              </a:solidFill>
            </a:endParaRPr>
          </a:p>
          <a:p>
            <a:pPr algn="r"/>
            <a:r>
              <a:rPr lang="en-US" sz="2400" dirty="0">
                <a:solidFill>
                  <a:srgbClr val="452771"/>
                </a:solidFill>
              </a:rPr>
              <a:t>Standing tall gives you an immediate sense of personal  and control, which boosts your self confidence. </a:t>
            </a:r>
          </a:p>
          <a:p>
            <a:pPr algn="r"/>
            <a:endParaRPr lang="en-US" sz="2400" dirty="0"/>
          </a:p>
          <a:p>
            <a:pPr algn="r"/>
            <a:endParaRPr lang="en-GB" dirty="0"/>
          </a:p>
        </p:txBody>
      </p:sp>
    </p:spTree>
    <p:extLst>
      <p:ext uri="{BB962C8B-B14F-4D97-AF65-F5344CB8AC3E}">
        <p14:creationId xmlns:p14="http://schemas.microsoft.com/office/powerpoint/2010/main" val="928523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posing for a picture&#10;&#10;Description automatically generated with medium confidence">
            <a:extLst>
              <a:ext uri="{FF2B5EF4-FFF2-40B4-BE49-F238E27FC236}">
                <a16:creationId xmlns:a16="http://schemas.microsoft.com/office/drawing/2014/main" id="{C97DBD70-697E-1543-E948-A44E96416B25}"/>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763B63D4-FEB6-AD3B-BAFF-B6C052069B6C}"/>
              </a:ext>
            </a:extLst>
          </p:cNvPr>
          <p:cNvSpPr>
            <a:spLocks noGrp="1"/>
          </p:cNvSpPr>
          <p:nvPr>
            <p:ph type="body" sz="quarter" idx="19"/>
          </p:nvPr>
        </p:nvSpPr>
        <p:spPr>
          <a:xfrm>
            <a:off x="503238" y="684070"/>
            <a:ext cx="4404721" cy="3029286"/>
          </a:xfrm>
        </p:spPr>
        <p:txBody>
          <a:bodyPr>
            <a:normAutofit/>
          </a:bodyPr>
          <a:lstStyle/>
          <a:p>
            <a:r>
              <a:rPr lang="en-US" dirty="0"/>
              <a:t>A power pose is an expansive, confident body posture that makes us feel confident.</a:t>
            </a:r>
          </a:p>
        </p:txBody>
      </p:sp>
      <p:sp>
        <p:nvSpPr>
          <p:cNvPr id="9" name="TextBox 8">
            <a:extLst>
              <a:ext uri="{FF2B5EF4-FFF2-40B4-BE49-F238E27FC236}">
                <a16:creationId xmlns:a16="http://schemas.microsoft.com/office/drawing/2014/main" id="{90620EEA-BFDD-0351-569C-A127556CA42D}"/>
              </a:ext>
            </a:extLst>
          </p:cNvPr>
          <p:cNvSpPr txBox="1"/>
          <p:nvPr/>
        </p:nvSpPr>
        <p:spPr>
          <a:xfrm>
            <a:off x="0" y="6488668"/>
            <a:ext cx="3730893" cy="369332"/>
          </a:xfrm>
          <a:prstGeom prst="rect">
            <a:avLst/>
          </a:prstGeom>
          <a:noFill/>
        </p:spPr>
        <p:txBody>
          <a:bodyPr wrap="none" rtlCol="0">
            <a:spAutoFit/>
          </a:bodyPr>
          <a:lstStyle/>
          <a:p>
            <a:r>
              <a:rPr lang="en-US" dirty="0"/>
              <a:t>Photo by </a:t>
            </a:r>
            <a:r>
              <a:rPr lang="en-US" dirty="0">
                <a:hlinkClick r:id="rId3"/>
              </a:rPr>
              <a:t>Samantha Hurley</a:t>
            </a:r>
            <a:r>
              <a:rPr lang="en-US" dirty="0"/>
              <a:t> from </a:t>
            </a:r>
            <a:r>
              <a:rPr lang="en-US" dirty="0">
                <a:hlinkClick r:id="rId4"/>
              </a:rPr>
              <a:t>Burst</a:t>
            </a:r>
            <a:endParaRPr lang="en-US" dirty="0"/>
          </a:p>
        </p:txBody>
      </p:sp>
    </p:spTree>
    <p:extLst>
      <p:ext uri="{BB962C8B-B14F-4D97-AF65-F5344CB8AC3E}">
        <p14:creationId xmlns:p14="http://schemas.microsoft.com/office/powerpoint/2010/main" val="2379969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A4FBA0F8-429E-456E-A53D-ED226708378E}"/>
              </a:ext>
            </a:extLst>
          </p:cNvPr>
          <p:cNvSpPr>
            <a:spLocks noGrp="1"/>
          </p:cNvSpPr>
          <p:nvPr>
            <p:ph type="body" sz="quarter" idx="17"/>
          </p:nvPr>
        </p:nvSpPr>
        <p:spPr>
          <a:xfrm>
            <a:off x="2088607" y="475687"/>
            <a:ext cx="8440056" cy="845970"/>
          </a:xfrm>
        </p:spPr>
        <p:txBody>
          <a:bodyPr>
            <a:noAutofit/>
          </a:bodyPr>
          <a:lstStyle/>
          <a:p>
            <a:r>
              <a:rPr lang="en-US" dirty="0"/>
              <a:t>Your Body Language Shapes You</a:t>
            </a:r>
          </a:p>
        </p:txBody>
      </p:sp>
      <p:pic>
        <p:nvPicPr>
          <p:cNvPr id="6" name="Rezervirano mjesto slike 5">
            <a:hlinkClick r:id="rId2"/>
            <a:extLst>
              <a:ext uri="{FF2B5EF4-FFF2-40B4-BE49-F238E27FC236}">
                <a16:creationId xmlns:a16="http://schemas.microsoft.com/office/drawing/2014/main" id="{DD85A0BB-BE76-4944-86E0-063BA17C72C7}"/>
              </a:ext>
            </a:extLst>
          </p:cNvPr>
          <p:cNvPicPr>
            <a:picLocks noGrp="1" noChangeAspect="1"/>
          </p:cNvPicPr>
          <p:nvPr>
            <p:ph type="pic" sz="quarter" idx="19"/>
          </p:nvPr>
        </p:nvPicPr>
        <p:blipFill>
          <a:blip r:embed="rId3"/>
          <a:srcRect l="23213" r="23213"/>
          <a:stretch>
            <a:fillRect/>
          </a:stretch>
        </p:blipFill>
        <p:spPr/>
      </p:pic>
      <p:sp>
        <p:nvSpPr>
          <p:cNvPr id="7" name="TekstniOkvir 6">
            <a:extLst>
              <a:ext uri="{FF2B5EF4-FFF2-40B4-BE49-F238E27FC236}">
                <a16:creationId xmlns:a16="http://schemas.microsoft.com/office/drawing/2014/main" id="{0ACA9656-782F-4B23-98E2-A0AB6D636A22}"/>
              </a:ext>
            </a:extLst>
          </p:cNvPr>
          <p:cNvSpPr txBox="1"/>
          <p:nvPr/>
        </p:nvSpPr>
        <p:spPr>
          <a:xfrm>
            <a:off x="2168434" y="1445623"/>
            <a:ext cx="4587968" cy="3046988"/>
          </a:xfrm>
          <a:prstGeom prst="rect">
            <a:avLst/>
          </a:prstGeom>
          <a:noFill/>
        </p:spPr>
        <p:txBody>
          <a:bodyPr wrap="square" rtlCol="0">
            <a:spAutoFit/>
          </a:bodyPr>
          <a:lstStyle/>
          <a:p>
            <a:r>
              <a:rPr lang="en-US" sz="2400" dirty="0">
                <a:solidFill>
                  <a:schemeClr val="bg1"/>
                </a:solidFill>
              </a:rPr>
              <a:t>By putting your body into </a:t>
            </a:r>
            <a:r>
              <a:rPr lang="en-US" sz="2400" b="1" dirty="0">
                <a:solidFill>
                  <a:schemeClr val="bg1"/>
                </a:solidFill>
              </a:rPr>
              <a:t>Power Poses</a:t>
            </a:r>
            <a:r>
              <a:rPr lang="en-US" sz="2400" dirty="0">
                <a:solidFill>
                  <a:schemeClr val="bg1"/>
                </a:solidFill>
              </a:rPr>
              <a:t> you can actually affect your own confidence and affect to others.</a:t>
            </a:r>
            <a:r>
              <a:rPr lang="hr-BA" sz="2400" dirty="0">
                <a:solidFill>
                  <a:schemeClr val="bg1"/>
                </a:solidFill>
              </a:rPr>
              <a:t> </a:t>
            </a:r>
            <a:endParaRPr lang="en-US" sz="2400" dirty="0">
              <a:solidFill>
                <a:schemeClr val="bg1"/>
              </a:solidFill>
            </a:endParaRPr>
          </a:p>
          <a:p>
            <a:r>
              <a:rPr lang="en-US" sz="2400" dirty="0">
                <a:solidFill>
                  <a:schemeClr val="bg1"/>
                </a:solidFill>
              </a:rPr>
              <a:t>Our bodies change our minds, our minds can change our behavior and our behavior can change our outcomes.</a:t>
            </a:r>
          </a:p>
        </p:txBody>
      </p:sp>
      <p:sp>
        <p:nvSpPr>
          <p:cNvPr id="8" name="TekstniOkvir 7">
            <a:extLst>
              <a:ext uri="{FF2B5EF4-FFF2-40B4-BE49-F238E27FC236}">
                <a16:creationId xmlns:a16="http://schemas.microsoft.com/office/drawing/2014/main" id="{CF22EEF3-7F56-4077-813F-3155BA157695}"/>
              </a:ext>
            </a:extLst>
          </p:cNvPr>
          <p:cNvSpPr txBox="1"/>
          <p:nvPr/>
        </p:nvSpPr>
        <p:spPr>
          <a:xfrm>
            <a:off x="1704705" y="4814259"/>
            <a:ext cx="5435599" cy="1569660"/>
          </a:xfrm>
          <a:prstGeom prst="rect">
            <a:avLst/>
          </a:prstGeom>
          <a:noFill/>
        </p:spPr>
        <p:txBody>
          <a:bodyPr wrap="square" rtlCol="0">
            <a:spAutoFit/>
          </a:bodyPr>
          <a:lstStyle/>
          <a:p>
            <a:r>
              <a:rPr lang="en-US" sz="3200" b="1" dirty="0">
                <a:solidFill>
                  <a:srgbClr val="853693"/>
                </a:solidFill>
                <a:hlinkClick r:id="rId2"/>
              </a:rPr>
              <a:t>WATCH</a:t>
            </a:r>
          </a:p>
          <a:p>
            <a:r>
              <a:rPr lang="en-US" sz="3200" b="1" dirty="0">
                <a:solidFill>
                  <a:srgbClr val="853693"/>
                </a:solidFill>
                <a:hlinkClick r:id="rId2"/>
              </a:rPr>
              <a:t>Fake it </a:t>
            </a:r>
            <a:r>
              <a:rPr lang="en-US" sz="3200" b="1" dirty="0" err="1">
                <a:solidFill>
                  <a:srgbClr val="853693"/>
                </a:solidFill>
                <a:hlinkClick r:id="rId2"/>
              </a:rPr>
              <a:t>til</a:t>
            </a:r>
            <a:r>
              <a:rPr lang="en-US" sz="3200" b="1" dirty="0">
                <a:solidFill>
                  <a:srgbClr val="853693"/>
                </a:solidFill>
                <a:hlinkClick r:id="rId2"/>
              </a:rPr>
              <a:t> you make it!</a:t>
            </a:r>
            <a:endParaRPr lang="en-US" sz="3200" b="1" dirty="0">
              <a:solidFill>
                <a:srgbClr val="853693"/>
              </a:solidFill>
            </a:endParaRPr>
          </a:p>
          <a:p>
            <a:r>
              <a:rPr lang="en-US" sz="3200" dirty="0">
                <a:solidFill>
                  <a:srgbClr val="853693"/>
                </a:solidFill>
              </a:rPr>
              <a:t>Amy Cuddy, TED Talk, 2012</a:t>
            </a:r>
          </a:p>
        </p:txBody>
      </p:sp>
      <p:pic>
        <p:nvPicPr>
          <p:cNvPr id="9" name="Graphic 8" descr="Cursor with solid fill">
            <a:extLst>
              <a:ext uri="{FF2B5EF4-FFF2-40B4-BE49-F238E27FC236}">
                <a16:creationId xmlns:a16="http://schemas.microsoft.com/office/drawing/2014/main" id="{35990029-1FB0-66DE-5BFF-3D08048D5E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65927">
            <a:off x="6118523" y="4878303"/>
            <a:ext cx="1675969" cy="1675969"/>
          </a:xfrm>
          <a:prstGeom prst="rect">
            <a:avLst/>
          </a:prstGeom>
        </p:spPr>
      </p:pic>
      <p:sp>
        <p:nvSpPr>
          <p:cNvPr id="10" name="TextBox 9">
            <a:extLst>
              <a:ext uri="{FF2B5EF4-FFF2-40B4-BE49-F238E27FC236}">
                <a16:creationId xmlns:a16="http://schemas.microsoft.com/office/drawing/2014/main" id="{544B04CF-6F48-370D-4310-DC97C3B6B340}"/>
              </a:ext>
            </a:extLst>
          </p:cNvPr>
          <p:cNvSpPr txBox="1"/>
          <p:nvPr/>
        </p:nvSpPr>
        <p:spPr>
          <a:xfrm>
            <a:off x="9939981" y="4295184"/>
            <a:ext cx="2261755" cy="646331"/>
          </a:xfrm>
          <a:prstGeom prst="rect">
            <a:avLst/>
          </a:prstGeom>
          <a:solidFill>
            <a:srgbClr val="93C23D"/>
          </a:solidFill>
          <a:ln>
            <a:solidFill>
              <a:srgbClr val="93C23D"/>
            </a:solidFill>
          </a:ln>
        </p:spPr>
        <p:txBody>
          <a:bodyPr wrap="square" rtlCol="0">
            <a:spAutoFit/>
          </a:bodyPr>
          <a:lstStyle/>
          <a:p>
            <a:r>
              <a:rPr lang="hr-BA" sz="3600" b="1" dirty="0">
                <a:solidFill>
                  <a:schemeClr val="bg1"/>
                </a:solidFill>
              </a:rPr>
              <a:t>Crtl + click</a:t>
            </a:r>
            <a:endParaRPr lang="en-US" sz="3600" b="1" dirty="0">
              <a:solidFill>
                <a:schemeClr val="bg1"/>
              </a:solidFill>
            </a:endParaRPr>
          </a:p>
        </p:txBody>
      </p:sp>
    </p:spTree>
    <p:extLst>
      <p:ext uri="{BB962C8B-B14F-4D97-AF65-F5344CB8AC3E}">
        <p14:creationId xmlns:p14="http://schemas.microsoft.com/office/powerpoint/2010/main" val="2127192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85702" y="2070790"/>
            <a:ext cx="5763143" cy="3867704"/>
          </a:xfrm>
        </p:spPr>
        <p:txBody>
          <a:bodyPr>
            <a:normAutofit/>
          </a:bodyPr>
          <a:lstStyle/>
          <a:p>
            <a:pPr marL="457200" indent="-457200">
              <a:buFont typeface="Wingdings" panose="05000000000000000000" pitchFamily="2" charset="2"/>
              <a:buChar char="ü"/>
            </a:pPr>
            <a:r>
              <a:rPr lang="en-GB" sz="2800" dirty="0"/>
              <a:t>What's your thinking or feeling after this section?</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What is your next step?</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How will you begin?</a:t>
            </a:r>
          </a:p>
          <a:p>
            <a:pPr marL="0" indent="0"/>
            <a:endParaRPr lang="en-US" sz="2800" dirty="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860174"/>
            <a:ext cx="5085159" cy="582221"/>
          </a:xfrm>
        </p:spPr>
        <p:txBody>
          <a:bodyPr>
            <a:normAutofit lnSpcReduction="10000"/>
          </a:bodyPr>
          <a:lstStyle/>
          <a:p>
            <a:r>
              <a:rPr lang="en-US" b="1" dirty="0">
                <a:solidFill>
                  <a:srgbClr val="93C23D"/>
                </a:solidFill>
              </a:rPr>
              <a:t>KEY TAKEAWAY</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756401" y="1151285"/>
            <a:ext cx="5435599" cy="5706715"/>
          </a:xfrm>
        </p:spPr>
      </p:pic>
    </p:spTree>
    <p:extLst>
      <p:ext uri="{BB962C8B-B14F-4D97-AF65-F5344CB8AC3E}">
        <p14:creationId xmlns:p14="http://schemas.microsoft.com/office/powerpoint/2010/main" val="3560790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520700"/>
            <a:ext cx="3537493" cy="2473374"/>
          </a:xfrm>
        </p:spPr>
        <p:txBody>
          <a:bodyPr>
            <a:normAutofit lnSpcReduction="10000"/>
          </a:bodyPr>
          <a:lstStyle/>
          <a:p>
            <a:r>
              <a:rPr lang="en-US" dirty="0">
                <a:cs typeface="Calibri"/>
              </a:rPr>
              <a:t>Purpose and Finding Meaning in Work</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dirty="0"/>
              <a:t>03</a:t>
            </a:r>
            <a:endParaRPr lang="en-IE" b="1" dirty="0"/>
          </a:p>
        </p:txBody>
      </p:sp>
      <p:pic>
        <p:nvPicPr>
          <p:cNvPr id="8" name="Picture Placeholder 7" descr="hijabi women on the street">
            <a:extLst>
              <a:ext uri="{FF2B5EF4-FFF2-40B4-BE49-F238E27FC236}">
                <a16:creationId xmlns:a16="http://schemas.microsoft.com/office/drawing/2014/main" id="{5463C806-0C4D-4655-99D7-BC070A684221}"/>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2810109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teksta 3">
            <a:extLst>
              <a:ext uri="{FF2B5EF4-FFF2-40B4-BE49-F238E27FC236}">
                <a16:creationId xmlns:a16="http://schemas.microsoft.com/office/drawing/2014/main" id="{E318903C-D51E-4241-B2F6-630D038D7B96}"/>
              </a:ext>
            </a:extLst>
          </p:cNvPr>
          <p:cNvSpPr>
            <a:spLocks noGrp="1"/>
          </p:cNvSpPr>
          <p:nvPr>
            <p:ph type="body" sz="quarter" idx="13"/>
          </p:nvPr>
        </p:nvSpPr>
        <p:spPr>
          <a:xfrm>
            <a:off x="3902765" y="1557866"/>
            <a:ext cx="4368800" cy="3742267"/>
          </a:xfrm>
        </p:spPr>
        <p:txBody>
          <a:bodyPr/>
          <a:lstStyle/>
          <a:p>
            <a:r>
              <a:rPr lang="en-US" dirty="0"/>
              <a:t>“You don’t have to be somebody different to be important. You are important in your own right.”</a:t>
            </a:r>
            <a:endParaRPr lang="hr-BA" dirty="0"/>
          </a:p>
          <a:p>
            <a:r>
              <a:rPr lang="en-US" dirty="0"/>
              <a:t>-</a:t>
            </a:r>
            <a:r>
              <a:rPr lang="hr-BA" dirty="0"/>
              <a:t>Michelle</a:t>
            </a:r>
            <a:r>
              <a:rPr lang="en-US" dirty="0"/>
              <a:t> Obama</a:t>
            </a:r>
          </a:p>
        </p:txBody>
      </p:sp>
    </p:spTree>
    <p:extLst>
      <p:ext uri="{BB962C8B-B14F-4D97-AF65-F5344CB8AC3E}">
        <p14:creationId xmlns:p14="http://schemas.microsoft.com/office/powerpoint/2010/main" val="1477593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5ADF99F9-B055-463B-94A8-C950BF3C37A1}"/>
              </a:ext>
            </a:extLst>
          </p:cNvPr>
          <p:cNvSpPr>
            <a:spLocks noGrp="1"/>
          </p:cNvSpPr>
          <p:nvPr>
            <p:ph type="body" sz="quarter" idx="19"/>
          </p:nvPr>
        </p:nvSpPr>
        <p:spPr>
          <a:xfrm>
            <a:off x="553049" y="392959"/>
            <a:ext cx="4404721" cy="582221"/>
          </a:xfrm>
        </p:spPr>
        <p:txBody>
          <a:bodyPr>
            <a:normAutofit lnSpcReduction="10000"/>
          </a:bodyPr>
          <a:lstStyle/>
          <a:p>
            <a:r>
              <a:rPr lang="en-US" b="1" dirty="0"/>
              <a:t>Purpose </a:t>
            </a:r>
          </a:p>
        </p:txBody>
      </p:sp>
      <p:sp>
        <p:nvSpPr>
          <p:cNvPr id="3" name="Rezervirano mjesto teksta 2">
            <a:extLst>
              <a:ext uri="{FF2B5EF4-FFF2-40B4-BE49-F238E27FC236}">
                <a16:creationId xmlns:a16="http://schemas.microsoft.com/office/drawing/2014/main" id="{2943D4CE-8808-4266-8793-0A230EA4B0D1}"/>
              </a:ext>
            </a:extLst>
          </p:cNvPr>
          <p:cNvSpPr>
            <a:spLocks noGrp="1"/>
          </p:cNvSpPr>
          <p:nvPr>
            <p:ph type="body" sz="quarter" idx="20"/>
          </p:nvPr>
        </p:nvSpPr>
        <p:spPr>
          <a:xfrm>
            <a:off x="228995" y="1012084"/>
            <a:ext cx="5052831" cy="3157233"/>
          </a:xfrm>
        </p:spPr>
        <p:txBody>
          <a:bodyPr>
            <a:normAutofit lnSpcReduction="10000"/>
          </a:bodyPr>
          <a:lstStyle/>
          <a:p>
            <a:r>
              <a:rPr lang="en-US" dirty="0"/>
              <a:t>   </a:t>
            </a:r>
            <a:r>
              <a:rPr lang="en-US" sz="2800" dirty="0"/>
              <a:t>Individual purpose can be thought of as an overarching sense of what matters in our lives. We experience purposefulness when we strive or work towards something personally meaningful or valued.</a:t>
            </a:r>
            <a:endParaRPr lang="en-US" dirty="0"/>
          </a:p>
        </p:txBody>
      </p:sp>
      <p:pic>
        <p:nvPicPr>
          <p:cNvPr id="7" name="Rezervirano mjesto slike 6">
            <a:extLst>
              <a:ext uri="{FF2B5EF4-FFF2-40B4-BE49-F238E27FC236}">
                <a16:creationId xmlns:a16="http://schemas.microsoft.com/office/drawing/2014/main" id="{5A0601CB-65EF-4D51-9F86-EF55A0ED10ED}"/>
              </a:ext>
            </a:extLst>
          </p:cNvPr>
          <p:cNvPicPr>
            <a:picLocks noGrp="1" noChangeAspect="1"/>
          </p:cNvPicPr>
          <p:nvPr>
            <p:ph type="pic" sz="quarter" idx="21"/>
          </p:nvPr>
        </p:nvPicPr>
        <p:blipFill>
          <a:blip r:embed="rId2"/>
          <a:srcRect t="12495" b="12495"/>
          <a:stretch>
            <a:fillRect/>
          </a:stretch>
        </p:blipFill>
        <p:spPr/>
      </p:pic>
    </p:spTree>
    <p:extLst>
      <p:ext uri="{BB962C8B-B14F-4D97-AF65-F5344CB8AC3E}">
        <p14:creationId xmlns:p14="http://schemas.microsoft.com/office/powerpoint/2010/main" val="4154824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327F01-1030-472C-9607-6A0FB2CED857}"/>
              </a:ext>
            </a:extLst>
          </p:cNvPr>
          <p:cNvSpPr>
            <a:spLocks noGrp="1"/>
          </p:cNvSpPr>
          <p:nvPr>
            <p:ph type="body" sz="quarter" idx="18"/>
          </p:nvPr>
        </p:nvSpPr>
        <p:spPr>
          <a:xfrm>
            <a:off x="267062" y="1932709"/>
            <a:ext cx="5069025" cy="3856390"/>
          </a:xfrm>
        </p:spPr>
        <p:txBody>
          <a:bodyPr>
            <a:normAutofit fontScale="92500" lnSpcReduction="10000"/>
          </a:bodyPr>
          <a:lstStyle/>
          <a:p>
            <a:pPr>
              <a:lnSpc>
                <a:spcPct val="100000"/>
              </a:lnSpc>
            </a:pPr>
            <a:r>
              <a:rPr lang="en-GB" sz="2800" dirty="0">
                <a:solidFill>
                  <a:srgbClr val="452771"/>
                </a:solidFill>
              </a:rPr>
              <a:t>	</a:t>
            </a:r>
            <a:r>
              <a:rPr lang="en-GB" sz="3500" dirty="0">
                <a:solidFill>
                  <a:srgbClr val="452771"/>
                </a:solidFill>
              </a:rPr>
              <a:t>The more purposeful, open and empathetic the leader, the more likely that she can instil the trust necessary to encourage people to leave their comfort zones and explore how their purpose might be better met.</a:t>
            </a:r>
          </a:p>
          <a:p>
            <a:pPr>
              <a:lnSpc>
                <a:spcPct val="100000"/>
              </a:lnSpc>
            </a:pPr>
            <a:endParaRPr lang="en-US" sz="2800" dirty="0">
              <a:solidFill>
                <a:srgbClr val="452771"/>
              </a:solidFill>
            </a:endParaRPr>
          </a:p>
        </p:txBody>
      </p:sp>
      <p:pic>
        <p:nvPicPr>
          <p:cNvPr id="4" name="Picture 3">
            <a:extLst>
              <a:ext uri="{FF2B5EF4-FFF2-40B4-BE49-F238E27FC236}">
                <a16:creationId xmlns:a16="http://schemas.microsoft.com/office/drawing/2014/main" id="{D56198AD-DBE7-4682-B412-8B0F46A373D0}"/>
              </a:ext>
            </a:extLst>
          </p:cNvPr>
          <p:cNvPicPr>
            <a:picLocks noChangeAspect="1"/>
          </p:cNvPicPr>
          <p:nvPr/>
        </p:nvPicPr>
        <p:blipFill>
          <a:blip r:embed="rId2"/>
          <a:stretch>
            <a:fillRect/>
          </a:stretch>
        </p:blipFill>
        <p:spPr>
          <a:xfrm>
            <a:off x="5815445" y="641760"/>
            <a:ext cx="5801780" cy="48678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Graphic 4" descr="Heart with pulse with solid fill">
            <a:extLst>
              <a:ext uri="{FF2B5EF4-FFF2-40B4-BE49-F238E27FC236}">
                <a16:creationId xmlns:a16="http://schemas.microsoft.com/office/drawing/2014/main" id="{4142DA25-FF35-FDAC-1832-6036CCB23F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7337" y="789709"/>
            <a:ext cx="1143000" cy="1143000"/>
          </a:xfrm>
          <a:prstGeom prst="rect">
            <a:avLst/>
          </a:prstGeom>
        </p:spPr>
      </p:pic>
    </p:spTree>
    <p:extLst>
      <p:ext uri="{BB962C8B-B14F-4D97-AF65-F5344CB8AC3E}">
        <p14:creationId xmlns:p14="http://schemas.microsoft.com/office/powerpoint/2010/main" val="3783392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224AC-6233-46C9-896F-993658DBDB29}"/>
              </a:ext>
            </a:extLst>
          </p:cNvPr>
          <p:cNvSpPr>
            <a:spLocks noGrp="1"/>
          </p:cNvSpPr>
          <p:nvPr>
            <p:ph type="body" sz="quarter" idx="18"/>
          </p:nvPr>
        </p:nvSpPr>
        <p:spPr>
          <a:xfrm>
            <a:off x="845054" y="603975"/>
            <a:ext cx="10501892" cy="5892725"/>
          </a:xfrm>
        </p:spPr>
        <p:txBody>
          <a:bodyPr>
            <a:normAutofit/>
          </a:bodyPr>
          <a:lstStyle/>
          <a:p>
            <a:pPr marL="0" indent="0" algn="just"/>
            <a:r>
              <a:rPr lang="en-GB" sz="2800" b="1" i="0" dirty="0">
                <a:solidFill>
                  <a:srgbClr val="93C23D"/>
                </a:solidFill>
                <a:effectLst/>
              </a:rPr>
              <a:t>Research has shown there are three ways people can find meaning in their work.</a:t>
            </a:r>
            <a:endParaRPr lang="hr-BA" sz="2800" b="1" i="0" dirty="0">
              <a:solidFill>
                <a:srgbClr val="93C23D"/>
              </a:solidFill>
              <a:effectLst/>
            </a:endParaRPr>
          </a:p>
          <a:p>
            <a:pPr algn="just"/>
            <a:endParaRPr lang="en-GB" b="0" i="0" dirty="0">
              <a:solidFill>
                <a:srgbClr val="452771"/>
              </a:solidFill>
              <a:effectLst/>
            </a:endParaRPr>
          </a:p>
          <a:p>
            <a:pPr marL="457200" indent="-457200" algn="just">
              <a:buFont typeface="+mj-lt"/>
              <a:buAutoNum type="arabicPeriod"/>
            </a:pPr>
            <a:r>
              <a:rPr lang="en-GB" b="1" i="0" dirty="0">
                <a:solidFill>
                  <a:srgbClr val="93C23D"/>
                </a:solidFill>
                <a:effectLst/>
              </a:rPr>
              <a:t>Motives</a:t>
            </a:r>
            <a:r>
              <a:rPr lang="en-GB" b="0" i="0" dirty="0">
                <a:solidFill>
                  <a:srgbClr val="93C23D"/>
                </a:solidFill>
                <a:effectLst/>
              </a:rPr>
              <a:t>: </a:t>
            </a:r>
            <a:r>
              <a:rPr lang="en-GB" b="1" i="0" dirty="0">
                <a:solidFill>
                  <a:srgbClr val="452771"/>
                </a:solidFill>
                <a:effectLst/>
              </a:rPr>
              <a:t>What motivates you? </a:t>
            </a:r>
          </a:p>
          <a:p>
            <a:pPr marL="0" indent="0" algn="just"/>
            <a:r>
              <a:rPr lang="en-GB" b="0" i="0" dirty="0">
                <a:solidFill>
                  <a:srgbClr val="452771"/>
                </a:solidFill>
                <a:effectLst/>
              </a:rPr>
              <a:t>By focusing on tasks that align with your personal motivation you’ll find rich purpose in your work.</a:t>
            </a:r>
          </a:p>
          <a:p>
            <a:pPr marL="0" indent="0" algn="just"/>
            <a:r>
              <a:rPr lang="en-GB" b="1" i="0" dirty="0">
                <a:solidFill>
                  <a:srgbClr val="93C23D"/>
                </a:solidFill>
                <a:effectLst/>
              </a:rPr>
              <a:t>2. Strengths</a:t>
            </a:r>
            <a:r>
              <a:rPr lang="en-GB" b="0" i="0" dirty="0">
                <a:solidFill>
                  <a:srgbClr val="93C23D"/>
                </a:solidFill>
                <a:effectLst/>
              </a:rPr>
              <a:t>: </a:t>
            </a:r>
            <a:r>
              <a:rPr lang="en-GB" b="1" i="0" dirty="0">
                <a:solidFill>
                  <a:srgbClr val="452771"/>
                </a:solidFill>
                <a:effectLst/>
              </a:rPr>
              <a:t>We all love doing what we’re good at. Problem-solving, communicating, a particular set of tasks. </a:t>
            </a:r>
          </a:p>
          <a:p>
            <a:pPr marL="0" indent="0" algn="just"/>
            <a:r>
              <a:rPr lang="en-GB" b="0" i="0" dirty="0">
                <a:solidFill>
                  <a:srgbClr val="452771"/>
                </a:solidFill>
                <a:effectLst/>
              </a:rPr>
              <a:t>Becoming an expert in a particular area can create meaning. With a focus on a particular area, you’ll produce higher quality results. Results you can be proud of.</a:t>
            </a:r>
          </a:p>
          <a:p>
            <a:pPr marL="0" indent="0" algn="just"/>
            <a:r>
              <a:rPr lang="en-GB" b="1" i="0" dirty="0">
                <a:solidFill>
                  <a:srgbClr val="93C23D"/>
                </a:solidFill>
                <a:effectLst/>
              </a:rPr>
              <a:t>3.  Passions</a:t>
            </a:r>
            <a:r>
              <a:rPr lang="en-GB" b="0" i="0" dirty="0">
                <a:solidFill>
                  <a:srgbClr val="93C23D"/>
                </a:solidFill>
                <a:effectLst/>
              </a:rPr>
              <a:t>:</a:t>
            </a:r>
            <a:r>
              <a:rPr lang="en-GB" b="0" i="0" dirty="0">
                <a:solidFill>
                  <a:srgbClr val="452771"/>
                </a:solidFill>
                <a:effectLst/>
              </a:rPr>
              <a:t> </a:t>
            </a:r>
            <a:r>
              <a:rPr lang="en-GB" b="1" i="0" dirty="0">
                <a:solidFill>
                  <a:srgbClr val="452771"/>
                </a:solidFill>
                <a:effectLst/>
              </a:rPr>
              <a:t>What are you passionate about? </a:t>
            </a:r>
          </a:p>
          <a:p>
            <a:pPr marL="0" indent="0" algn="just"/>
            <a:r>
              <a:rPr lang="en-GB" b="0" i="0" dirty="0">
                <a:solidFill>
                  <a:srgbClr val="452771"/>
                </a:solidFill>
                <a:effectLst/>
              </a:rPr>
              <a:t>What do you love to do? Do you love learning, tackling new problems? Teaching others? By focusing on what you enjoy you can cultivate more meaning in your day-to-day life.</a:t>
            </a:r>
          </a:p>
          <a:p>
            <a:endParaRPr lang="en-GB" sz="1800" dirty="0"/>
          </a:p>
        </p:txBody>
      </p:sp>
    </p:spTree>
    <p:extLst>
      <p:ext uri="{BB962C8B-B14F-4D97-AF65-F5344CB8AC3E}">
        <p14:creationId xmlns:p14="http://schemas.microsoft.com/office/powerpoint/2010/main" val="1361885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860461-42EB-49AA-98B2-A02E909B1395}"/>
              </a:ext>
            </a:extLst>
          </p:cNvPr>
          <p:cNvSpPr>
            <a:spLocks noGrp="1"/>
          </p:cNvSpPr>
          <p:nvPr>
            <p:ph type="body" sz="quarter" idx="18"/>
          </p:nvPr>
        </p:nvSpPr>
        <p:spPr>
          <a:xfrm>
            <a:off x="5711536" y="1676183"/>
            <a:ext cx="5863024" cy="4786962"/>
          </a:xfrm>
        </p:spPr>
        <p:txBody>
          <a:bodyPr>
            <a:normAutofit/>
          </a:bodyPr>
          <a:lstStyle/>
          <a:p>
            <a:r>
              <a:rPr lang="en-US" sz="2800" b="1" dirty="0"/>
              <a:t>96% Purpose Matters</a:t>
            </a:r>
          </a:p>
          <a:p>
            <a:pPr marL="0" indent="0"/>
            <a:r>
              <a:rPr lang="en-US" sz="2800" dirty="0"/>
              <a:t>According to DDI research, 96% of leaders say that purpose is critical to their job satisfaction. </a:t>
            </a:r>
            <a:endParaRPr lang="hr-BA" sz="2800" dirty="0"/>
          </a:p>
          <a:p>
            <a:pPr marL="0" indent="0"/>
            <a:r>
              <a:rPr lang="en-US" sz="2800" dirty="0"/>
              <a:t>People need to know what they are working for,  and it is more than just a paycheck. </a:t>
            </a:r>
          </a:p>
          <a:p>
            <a:pPr marL="0" indent="0"/>
            <a:endParaRPr lang="hr-BA" sz="1600" i="1" dirty="0"/>
          </a:p>
          <a:p>
            <a:pPr marL="0" indent="0"/>
            <a:endParaRPr lang="hr-BA" sz="1600" i="1" dirty="0"/>
          </a:p>
          <a:p>
            <a:pPr marL="0" indent="0"/>
            <a:r>
              <a:rPr lang="en-US" sz="1600" i="1" dirty="0"/>
              <a:t>SOURCE</a:t>
            </a:r>
            <a:r>
              <a:rPr lang="hr-BA" sz="1600" i="1" dirty="0"/>
              <a:t>: </a:t>
            </a:r>
            <a:r>
              <a:rPr lang="en-US" sz="1600" i="1" dirty="0"/>
              <a:t>DDI Global Leadership Forecast 2018</a:t>
            </a:r>
          </a:p>
        </p:txBody>
      </p:sp>
      <p:sp>
        <p:nvSpPr>
          <p:cNvPr id="4" name="Text Placeholder 3">
            <a:extLst>
              <a:ext uri="{FF2B5EF4-FFF2-40B4-BE49-F238E27FC236}">
                <a16:creationId xmlns:a16="http://schemas.microsoft.com/office/drawing/2014/main" id="{93E6D2D2-2E29-4CC1-8B3C-41D2A65C67D5}"/>
              </a:ext>
            </a:extLst>
          </p:cNvPr>
          <p:cNvSpPr>
            <a:spLocks noGrp="1"/>
          </p:cNvSpPr>
          <p:nvPr>
            <p:ph type="body" sz="quarter" idx="16"/>
          </p:nvPr>
        </p:nvSpPr>
        <p:spPr>
          <a:xfrm>
            <a:off x="5711536" y="637387"/>
            <a:ext cx="5350934" cy="580518"/>
          </a:xfrm>
        </p:spPr>
        <p:txBody>
          <a:bodyPr>
            <a:normAutofit lnSpcReduction="10000"/>
          </a:bodyPr>
          <a:lstStyle/>
          <a:p>
            <a:r>
              <a:rPr lang="en-GB" dirty="0"/>
              <a:t>Why focus on purpose?</a:t>
            </a:r>
            <a:endParaRPr lang="en-US" dirty="0"/>
          </a:p>
        </p:txBody>
      </p:sp>
      <p:sp>
        <p:nvSpPr>
          <p:cNvPr id="2" name="Rectangle 1">
            <a:extLst>
              <a:ext uri="{FF2B5EF4-FFF2-40B4-BE49-F238E27FC236}">
                <a16:creationId xmlns:a16="http://schemas.microsoft.com/office/drawing/2014/main" id="{52E4C5DE-ED23-B0B9-7D1E-598C51F93A64}"/>
              </a:ext>
            </a:extLst>
          </p:cNvPr>
          <p:cNvSpPr/>
          <p:nvPr/>
        </p:nvSpPr>
        <p:spPr>
          <a:xfrm>
            <a:off x="0" y="0"/>
            <a:ext cx="5294734" cy="6858000"/>
          </a:xfrm>
          <a:prstGeom prst="rect">
            <a:avLst/>
          </a:prstGeom>
          <a:solidFill>
            <a:srgbClr val="853693"/>
          </a:solidFill>
          <a:ln>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sz="4000" dirty="0">
                <a:solidFill>
                  <a:schemeClr val="bg1"/>
                </a:solidFill>
              </a:rPr>
              <a:t>You are enough.</a:t>
            </a:r>
          </a:p>
          <a:p>
            <a:pPr algn="ctr"/>
            <a:endParaRPr lang="hr-BA" sz="4000" dirty="0">
              <a:solidFill>
                <a:schemeClr val="bg1"/>
              </a:solidFill>
            </a:endParaRPr>
          </a:p>
          <a:p>
            <a:pPr algn="ctr"/>
            <a:r>
              <a:rPr lang="hr-BA" sz="4000" dirty="0">
                <a:solidFill>
                  <a:schemeClr val="bg1"/>
                </a:solidFill>
              </a:rPr>
              <a:t>The enoughest</a:t>
            </a:r>
          </a:p>
          <a:p>
            <a:pPr algn="ctr"/>
            <a:r>
              <a:rPr lang="hr-BA" sz="4000" dirty="0">
                <a:solidFill>
                  <a:schemeClr val="bg1"/>
                </a:solidFill>
              </a:rPr>
              <a:t>enough</a:t>
            </a:r>
          </a:p>
          <a:p>
            <a:pPr algn="ctr"/>
            <a:r>
              <a:rPr lang="hr-BA" sz="4000" dirty="0">
                <a:solidFill>
                  <a:schemeClr val="bg1"/>
                </a:solidFill>
              </a:rPr>
              <a:t>that ever</a:t>
            </a:r>
          </a:p>
          <a:p>
            <a:pPr algn="ctr"/>
            <a:r>
              <a:rPr lang="hr-BA" sz="4000" dirty="0">
                <a:solidFill>
                  <a:schemeClr val="bg1"/>
                </a:solidFill>
              </a:rPr>
              <a:t>enoughed</a:t>
            </a:r>
          </a:p>
        </p:txBody>
      </p:sp>
    </p:spTree>
    <p:extLst>
      <p:ext uri="{BB962C8B-B14F-4D97-AF65-F5344CB8AC3E}">
        <p14:creationId xmlns:p14="http://schemas.microsoft.com/office/powerpoint/2010/main" val="1871253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657457"/>
            <a:ext cx="4451895" cy="3337612"/>
          </a:xfrm>
        </p:spPr>
        <p:txBody>
          <a:bodyPr>
            <a:normAutofit/>
          </a:bodyPr>
          <a:lstStyle/>
          <a:p>
            <a:r>
              <a:rPr lang="en-US" dirty="0"/>
              <a:t>Learning From and Inspiring Others</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dirty="0"/>
              <a:t>01</a:t>
            </a:r>
            <a:endParaRPr lang="en-IE" b="1" dirty="0"/>
          </a:p>
        </p:txBody>
      </p:sp>
      <p:pic>
        <p:nvPicPr>
          <p:cNvPr id="8" name="Picture Placeholder 7" descr="People in a meeting">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788152" y="1152296"/>
            <a:ext cx="5435599" cy="5706715"/>
          </a:xfrm>
        </p:spPr>
      </p:pic>
    </p:spTree>
    <p:extLst>
      <p:ext uri="{BB962C8B-B14F-4D97-AF65-F5344CB8AC3E}">
        <p14:creationId xmlns:p14="http://schemas.microsoft.com/office/powerpoint/2010/main" val="1236819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04C3A8E-06B5-406C-8D93-9D4BC40751A3}"/>
              </a:ext>
            </a:extLst>
          </p:cNvPr>
          <p:cNvSpPr>
            <a:spLocks noGrp="1"/>
          </p:cNvSpPr>
          <p:nvPr>
            <p:ph type="body" sz="quarter" idx="16"/>
          </p:nvPr>
        </p:nvSpPr>
        <p:spPr>
          <a:xfrm>
            <a:off x="1153392" y="374073"/>
            <a:ext cx="10297390" cy="914400"/>
          </a:xfrm>
        </p:spPr>
        <p:txBody>
          <a:bodyPr>
            <a:normAutofit lnSpcReduction="10000"/>
          </a:bodyPr>
          <a:lstStyle/>
          <a:p>
            <a:pPr algn="ctr"/>
            <a:r>
              <a:rPr lang="en-US" sz="2800" dirty="0">
                <a:solidFill>
                  <a:srgbClr val="853693"/>
                </a:solidFill>
              </a:rPr>
              <a:t>Golden Circle </a:t>
            </a:r>
            <a:r>
              <a:rPr lang="hr-BA" sz="2800" dirty="0">
                <a:solidFill>
                  <a:srgbClr val="853693"/>
                </a:solidFill>
              </a:rPr>
              <a:t>Model</a:t>
            </a:r>
            <a:r>
              <a:rPr lang="en-US" sz="2800" dirty="0">
                <a:solidFill>
                  <a:srgbClr val="853693"/>
                </a:solidFill>
              </a:rPr>
              <a:t>: Sinek’s Theory Value Proposition</a:t>
            </a:r>
            <a:endParaRPr lang="hr-BA" sz="2800" dirty="0">
              <a:solidFill>
                <a:srgbClr val="853693"/>
              </a:solidFill>
            </a:endParaRPr>
          </a:p>
          <a:p>
            <a:pPr algn="ctr"/>
            <a:r>
              <a:rPr lang="hr-BA" sz="2800" dirty="0">
                <a:solidFill>
                  <a:srgbClr val="93C23D"/>
                </a:solidFill>
              </a:rPr>
              <a:t>WATCH THE VIDEO</a:t>
            </a:r>
            <a:endParaRPr lang="en-GB" sz="2800" dirty="0">
              <a:solidFill>
                <a:srgbClr val="93C23D"/>
              </a:solidFill>
            </a:endParaRPr>
          </a:p>
        </p:txBody>
      </p:sp>
      <p:pic>
        <p:nvPicPr>
          <p:cNvPr id="5" name="TED Simon Sinek - The Golden Circle 5 min Clip">
            <a:hlinkClick r:id="" action="ppaction://media"/>
            <a:extLst>
              <a:ext uri="{FF2B5EF4-FFF2-40B4-BE49-F238E27FC236}">
                <a16:creationId xmlns:a16="http://schemas.microsoft.com/office/drawing/2014/main" id="{FF642997-CE4B-49AF-AF1F-E3BA969A93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5444" y="1480958"/>
            <a:ext cx="7965347" cy="4726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616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29A7ACD2-68E2-4ABE-88C0-8E77B0C81093}"/>
              </a:ext>
            </a:extLst>
          </p:cNvPr>
          <p:cNvSpPr>
            <a:spLocks noGrp="1"/>
          </p:cNvSpPr>
          <p:nvPr>
            <p:ph type="body" sz="quarter" idx="29"/>
          </p:nvPr>
        </p:nvSpPr>
        <p:spPr>
          <a:xfrm>
            <a:off x="19473" y="693143"/>
            <a:ext cx="12181236" cy="582221"/>
          </a:xfrm>
        </p:spPr>
        <p:txBody>
          <a:bodyPr>
            <a:normAutofit lnSpcReduction="10000"/>
          </a:bodyPr>
          <a:lstStyle/>
          <a:p>
            <a:r>
              <a:rPr lang="en-US" dirty="0"/>
              <a:t>Start With Why – Simon Sinek  looks at APPLE as an example…</a:t>
            </a:r>
          </a:p>
        </p:txBody>
      </p:sp>
      <p:sp>
        <p:nvSpPr>
          <p:cNvPr id="3" name="Rezervirano mjesto teksta 2">
            <a:extLst>
              <a:ext uri="{FF2B5EF4-FFF2-40B4-BE49-F238E27FC236}">
                <a16:creationId xmlns:a16="http://schemas.microsoft.com/office/drawing/2014/main" id="{05187159-2A82-499F-B5BC-7D5ED2A12B01}"/>
              </a:ext>
            </a:extLst>
          </p:cNvPr>
          <p:cNvSpPr>
            <a:spLocks noGrp="1"/>
          </p:cNvSpPr>
          <p:nvPr>
            <p:ph type="body" sz="quarter" idx="31"/>
          </p:nvPr>
        </p:nvSpPr>
        <p:spPr>
          <a:xfrm>
            <a:off x="1410788" y="4333338"/>
            <a:ext cx="2873829" cy="2302593"/>
          </a:xfrm>
        </p:spPr>
        <p:txBody>
          <a:bodyPr>
            <a:normAutofit fontScale="92500" lnSpcReduction="10000"/>
          </a:bodyPr>
          <a:lstStyle/>
          <a:p>
            <a:r>
              <a:rPr lang="en-US" sz="2400" dirty="0">
                <a:latin typeface="+mn-lt"/>
              </a:rPr>
              <a:t>What is your course? What do you believe?</a:t>
            </a:r>
          </a:p>
          <a:p>
            <a:r>
              <a:rPr lang="en-US" sz="2400" dirty="0">
                <a:solidFill>
                  <a:srgbClr val="452771"/>
                </a:solidFill>
                <a:latin typeface="+mn-lt"/>
              </a:rPr>
              <a:t>Apple: We believe in challenging the status quo and doing this differently.</a:t>
            </a:r>
          </a:p>
        </p:txBody>
      </p:sp>
      <p:sp>
        <p:nvSpPr>
          <p:cNvPr id="5" name="Rezervirano mjesto teksta 4">
            <a:extLst>
              <a:ext uri="{FF2B5EF4-FFF2-40B4-BE49-F238E27FC236}">
                <a16:creationId xmlns:a16="http://schemas.microsoft.com/office/drawing/2014/main" id="{52C7982B-7FAE-4AF4-868F-14558C549420}"/>
              </a:ext>
            </a:extLst>
          </p:cNvPr>
          <p:cNvSpPr>
            <a:spLocks noGrp="1"/>
          </p:cNvSpPr>
          <p:nvPr>
            <p:ph type="body" sz="quarter" idx="33"/>
          </p:nvPr>
        </p:nvSpPr>
        <p:spPr>
          <a:xfrm>
            <a:off x="4693920" y="4333339"/>
            <a:ext cx="2873829" cy="1832330"/>
          </a:xfrm>
        </p:spPr>
        <p:txBody>
          <a:bodyPr>
            <a:normAutofit fontScale="92500" lnSpcReduction="20000"/>
          </a:bodyPr>
          <a:lstStyle/>
          <a:p>
            <a:r>
              <a:rPr lang="en-US" sz="2400" dirty="0">
                <a:latin typeface="+mn-lt"/>
              </a:rPr>
              <a:t>Specific actions taken to realize the Why.</a:t>
            </a:r>
          </a:p>
          <a:p>
            <a:r>
              <a:rPr lang="en-US" sz="2400" dirty="0">
                <a:solidFill>
                  <a:srgbClr val="452771"/>
                </a:solidFill>
                <a:latin typeface="+mn-lt"/>
              </a:rPr>
              <a:t>Apple: Our products are beautifully designed and easy to use.</a:t>
            </a:r>
          </a:p>
        </p:txBody>
      </p:sp>
      <p:sp>
        <p:nvSpPr>
          <p:cNvPr id="6" name="Rezervirano mjesto teksta 5">
            <a:extLst>
              <a:ext uri="{FF2B5EF4-FFF2-40B4-BE49-F238E27FC236}">
                <a16:creationId xmlns:a16="http://schemas.microsoft.com/office/drawing/2014/main" id="{121581BD-43DA-418B-805B-8A5AB0821DDA}"/>
              </a:ext>
            </a:extLst>
          </p:cNvPr>
          <p:cNvSpPr>
            <a:spLocks noGrp="1"/>
          </p:cNvSpPr>
          <p:nvPr>
            <p:ph type="body" sz="quarter" idx="35"/>
          </p:nvPr>
        </p:nvSpPr>
        <p:spPr>
          <a:xfrm>
            <a:off x="8350133" y="4333338"/>
            <a:ext cx="2431079" cy="2441930"/>
          </a:xfrm>
        </p:spPr>
        <p:txBody>
          <a:bodyPr>
            <a:normAutofit/>
          </a:bodyPr>
          <a:lstStyle/>
          <a:p>
            <a:r>
              <a:rPr lang="en-US" sz="2200" dirty="0">
                <a:latin typeface="+mn-lt"/>
              </a:rPr>
              <a:t>What do you do?      The result of Why. Proof.</a:t>
            </a:r>
          </a:p>
          <a:p>
            <a:r>
              <a:rPr lang="en-US" sz="2200" dirty="0">
                <a:latin typeface="+mn-lt"/>
              </a:rPr>
              <a:t>Apple: We make computers</a:t>
            </a:r>
          </a:p>
        </p:txBody>
      </p:sp>
      <p:sp>
        <p:nvSpPr>
          <p:cNvPr id="7" name="TekstniOkvir 6">
            <a:extLst>
              <a:ext uri="{FF2B5EF4-FFF2-40B4-BE49-F238E27FC236}">
                <a16:creationId xmlns:a16="http://schemas.microsoft.com/office/drawing/2014/main" id="{6BA5E1C7-50C1-4148-9E60-FF7B05F6C897}"/>
              </a:ext>
            </a:extLst>
          </p:cNvPr>
          <p:cNvSpPr txBox="1"/>
          <p:nvPr/>
        </p:nvSpPr>
        <p:spPr>
          <a:xfrm>
            <a:off x="2316480" y="2194560"/>
            <a:ext cx="1375953" cy="707886"/>
          </a:xfrm>
          <a:prstGeom prst="rect">
            <a:avLst/>
          </a:prstGeom>
          <a:noFill/>
        </p:spPr>
        <p:txBody>
          <a:bodyPr wrap="square" rtlCol="0">
            <a:spAutoFit/>
          </a:bodyPr>
          <a:lstStyle/>
          <a:p>
            <a:pPr algn="ctr"/>
            <a:r>
              <a:rPr lang="en-US" sz="2000" b="1" dirty="0">
                <a:solidFill>
                  <a:schemeClr val="bg1"/>
                </a:solidFill>
              </a:rPr>
              <a:t>Why – The Purpose</a:t>
            </a:r>
          </a:p>
        </p:txBody>
      </p:sp>
      <p:sp>
        <p:nvSpPr>
          <p:cNvPr id="8" name="TekstniOkvir 7">
            <a:extLst>
              <a:ext uri="{FF2B5EF4-FFF2-40B4-BE49-F238E27FC236}">
                <a16:creationId xmlns:a16="http://schemas.microsoft.com/office/drawing/2014/main" id="{E55208C9-68D5-4469-A0A0-E8B5F95302CF}"/>
              </a:ext>
            </a:extLst>
          </p:cNvPr>
          <p:cNvSpPr txBox="1"/>
          <p:nvPr/>
        </p:nvSpPr>
        <p:spPr>
          <a:xfrm>
            <a:off x="5355772" y="2170718"/>
            <a:ext cx="1480456" cy="707886"/>
          </a:xfrm>
          <a:prstGeom prst="rect">
            <a:avLst/>
          </a:prstGeom>
          <a:noFill/>
        </p:spPr>
        <p:txBody>
          <a:bodyPr wrap="square" rtlCol="0">
            <a:spAutoFit/>
          </a:bodyPr>
          <a:lstStyle/>
          <a:p>
            <a:pPr algn="ctr"/>
            <a:r>
              <a:rPr lang="en-US" sz="2000" b="1" dirty="0">
                <a:solidFill>
                  <a:schemeClr val="bg1"/>
                </a:solidFill>
              </a:rPr>
              <a:t>How – The Process</a:t>
            </a:r>
          </a:p>
        </p:txBody>
      </p:sp>
      <p:sp>
        <p:nvSpPr>
          <p:cNvPr id="9" name="TekstniOkvir 8">
            <a:extLst>
              <a:ext uri="{FF2B5EF4-FFF2-40B4-BE49-F238E27FC236}">
                <a16:creationId xmlns:a16="http://schemas.microsoft.com/office/drawing/2014/main" id="{2B2DDF6F-AC00-4DD0-9ABF-42CB021BD316}"/>
              </a:ext>
            </a:extLst>
          </p:cNvPr>
          <p:cNvSpPr txBox="1"/>
          <p:nvPr/>
        </p:nvSpPr>
        <p:spPr>
          <a:xfrm>
            <a:off x="8817282" y="2225337"/>
            <a:ext cx="1384663" cy="707886"/>
          </a:xfrm>
          <a:prstGeom prst="rect">
            <a:avLst/>
          </a:prstGeom>
          <a:noFill/>
        </p:spPr>
        <p:txBody>
          <a:bodyPr wrap="square" rtlCol="0">
            <a:spAutoFit/>
          </a:bodyPr>
          <a:lstStyle/>
          <a:p>
            <a:pPr algn="ctr"/>
            <a:r>
              <a:rPr lang="en-US" sz="2000" b="1" dirty="0">
                <a:solidFill>
                  <a:schemeClr val="bg1"/>
                </a:solidFill>
              </a:rPr>
              <a:t>What – The Result</a:t>
            </a:r>
          </a:p>
        </p:txBody>
      </p:sp>
    </p:spTree>
    <p:extLst>
      <p:ext uri="{BB962C8B-B14F-4D97-AF65-F5344CB8AC3E}">
        <p14:creationId xmlns:p14="http://schemas.microsoft.com/office/powerpoint/2010/main" val="1569877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39ADE-70C7-4DF3-8A79-DF529428B1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257" y="862515"/>
            <a:ext cx="5276115" cy="4834296"/>
          </a:xfrm>
          <a:prstGeom prst="rect">
            <a:avLst/>
          </a:prstGeom>
        </p:spPr>
      </p:pic>
      <p:sp>
        <p:nvSpPr>
          <p:cNvPr id="3" name="Text Placeholder 2">
            <a:extLst>
              <a:ext uri="{FF2B5EF4-FFF2-40B4-BE49-F238E27FC236}">
                <a16:creationId xmlns:a16="http://schemas.microsoft.com/office/drawing/2014/main" id="{43EF0B0B-287D-427F-AAED-89EA5817B586}"/>
              </a:ext>
            </a:extLst>
          </p:cNvPr>
          <p:cNvSpPr>
            <a:spLocks noGrp="1"/>
          </p:cNvSpPr>
          <p:nvPr>
            <p:ph type="body" sz="quarter" idx="18"/>
          </p:nvPr>
        </p:nvSpPr>
        <p:spPr>
          <a:xfrm>
            <a:off x="5821961" y="1397508"/>
            <a:ext cx="6291742" cy="4531184"/>
          </a:xfrm>
        </p:spPr>
        <p:txBody>
          <a:bodyPr>
            <a:normAutofit/>
          </a:bodyPr>
          <a:lstStyle/>
          <a:p>
            <a:pPr marL="862013" indent="-342900">
              <a:buFont typeface="Wingdings" panose="05000000000000000000" pitchFamily="2" charset="2"/>
              <a:buChar char="Ø"/>
            </a:pPr>
            <a:r>
              <a:rPr lang="en-US" dirty="0"/>
              <a:t>	</a:t>
            </a:r>
            <a:r>
              <a:rPr lang="en-US" sz="2600" dirty="0">
                <a:solidFill>
                  <a:srgbClr val="452771"/>
                </a:solidFill>
              </a:rPr>
              <a:t>What is your Why?</a:t>
            </a:r>
          </a:p>
          <a:p>
            <a:pPr marL="862013" indent="-342900">
              <a:buFont typeface="Wingdings" panose="05000000000000000000" pitchFamily="2" charset="2"/>
              <a:buChar char="Ø"/>
            </a:pPr>
            <a:r>
              <a:rPr lang="en-US" sz="2600" dirty="0">
                <a:solidFill>
                  <a:srgbClr val="452771"/>
                </a:solidFill>
              </a:rPr>
              <a:t>	</a:t>
            </a:r>
            <a:r>
              <a:rPr lang="en-GB" sz="2600" dirty="0">
                <a:solidFill>
                  <a:srgbClr val="452771"/>
                </a:solidFill>
              </a:rPr>
              <a:t>What do you love to do?</a:t>
            </a:r>
          </a:p>
          <a:p>
            <a:pPr marL="862013" indent="-342900">
              <a:buFont typeface="Wingdings" panose="05000000000000000000" pitchFamily="2" charset="2"/>
              <a:buChar char="Ø"/>
            </a:pPr>
            <a:r>
              <a:rPr lang="en-GB" sz="2600" dirty="0">
                <a:solidFill>
                  <a:srgbClr val="452771"/>
                </a:solidFill>
              </a:rPr>
              <a:t>	Why the role you do? </a:t>
            </a:r>
          </a:p>
          <a:p>
            <a:pPr marL="862013" lvl="0" indent="-342900">
              <a:buFont typeface="Wingdings" panose="05000000000000000000" pitchFamily="2" charset="2"/>
              <a:buChar char="Ø"/>
            </a:pPr>
            <a:r>
              <a:rPr lang="en-GB" sz="2600" dirty="0">
                <a:solidFill>
                  <a:srgbClr val="452771"/>
                </a:solidFill>
                <a:latin typeface="Avenir Roman" panose="02000503020000020003"/>
              </a:rPr>
              <a:t>	How are you at your best?</a:t>
            </a:r>
          </a:p>
          <a:p>
            <a:pPr marL="862013" lvl="0" indent="-342900">
              <a:buFont typeface="Wingdings" panose="05000000000000000000" pitchFamily="2" charset="2"/>
              <a:buChar char="Ø"/>
            </a:pPr>
            <a:r>
              <a:rPr lang="en-GB" sz="2600" dirty="0">
                <a:solidFill>
                  <a:srgbClr val="452771"/>
                </a:solidFill>
                <a:latin typeface="Avenir Roman" panose="02000503020000020003"/>
              </a:rPr>
              <a:t>	What helps you be at your best?</a:t>
            </a:r>
          </a:p>
          <a:p>
            <a:pPr marL="862013" lvl="0" indent="-342900">
              <a:buFont typeface="Wingdings" panose="05000000000000000000" pitchFamily="2" charset="2"/>
              <a:buChar char="Ø"/>
            </a:pPr>
            <a:r>
              <a:rPr lang="en-GB" sz="2600" dirty="0">
                <a:solidFill>
                  <a:srgbClr val="452771"/>
                </a:solidFill>
                <a:latin typeface="Avenir Roman" panose="02000503020000020003"/>
              </a:rPr>
              <a:t>	What gifts and talents do you bring to your role? </a:t>
            </a:r>
          </a:p>
          <a:p>
            <a:pPr marL="862013" lvl="0" indent="-342900">
              <a:buFont typeface="Wingdings" panose="05000000000000000000" pitchFamily="2" charset="2"/>
              <a:buChar char="Ø"/>
            </a:pPr>
            <a:r>
              <a:rPr lang="en-GB" sz="2600" dirty="0">
                <a:solidFill>
                  <a:srgbClr val="452771"/>
                </a:solidFill>
                <a:latin typeface="Avenir Roman" panose="02000503020000020003"/>
              </a:rPr>
              <a:t>	Where do you get, or what gives you, energy and motivation?</a:t>
            </a:r>
            <a:endParaRPr lang="en-US" altLang="en-US" sz="2600" dirty="0">
              <a:solidFill>
                <a:srgbClr val="452771"/>
              </a:solidFill>
            </a:endParaRPr>
          </a:p>
          <a:p>
            <a:endParaRPr lang="en-US" dirty="0"/>
          </a:p>
        </p:txBody>
      </p:sp>
      <p:sp>
        <p:nvSpPr>
          <p:cNvPr id="4" name="Text Placeholder 3">
            <a:extLst>
              <a:ext uri="{FF2B5EF4-FFF2-40B4-BE49-F238E27FC236}">
                <a16:creationId xmlns:a16="http://schemas.microsoft.com/office/drawing/2014/main" id="{7E8A8473-312F-480B-A6D2-5B076589872F}"/>
              </a:ext>
            </a:extLst>
          </p:cNvPr>
          <p:cNvSpPr>
            <a:spLocks noGrp="1"/>
          </p:cNvSpPr>
          <p:nvPr>
            <p:ph type="body" sz="quarter" idx="16"/>
          </p:nvPr>
        </p:nvSpPr>
        <p:spPr>
          <a:xfrm>
            <a:off x="6096000" y="572256"/>
            <a:ext cx="5350934" cy="580518"/>
          </a:xfrm>
        </p:spPr>
        <p:txBody>
          <a:bodyPr>
            <a:normAutofit lnSpcReduction="10000"/>
          </a:bodyPr>
          <a:lstStyle/>
          <a:p>
            <a:r>
              <a:rPr lang="en-US" dirty="0">
                <a:solidFill>
                  <a:srgbClr val="853693"/>
                </a:solidFill>
              </a:rPr>
              <a:t>Reflections</a:t>
            </a:r>
          </a:p>
        </p:txBody>
      </p:sp>
    </p:spTree>
    <p:extLst>
      <p:ext uri="{BB962C8B-B14F-4D97-AF65-F5344CB8AC3E}">
        <p14:creationId xmlns:p14="http://schemas.microsoft.com/office/powerpoint/2010/main" val="811522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venn diagram&#10;&#10;Description automatically generated">
            <a:extLst>
              <a:ext uri="{FF2B5EF4-FFF2-40B4-BE49-F238E27FC236}">
                <a16:creationId xmlns:a16="http://schemas.microsoft.com/office/drawing/2014/main" id="{DE674659-4363-5D8D-E2DC-7EF4826EC545}"/>
              </a:ext>
            </a:extLst>
          </p:cNvPr>
          <p:cNvPicPr>
            <a:picLocks noChangeAspect="1"/>
          </p:cNvPicPr>
          <p:nvPr/>
        </p:nvPicPr>
        <p:blipFill rotWithShape="1">
          <a:blip r:embed="rId2"/>
          <a:srcRect t="11105"/>
          <a:stretch/>
        </p:blipFill>
        <p:spPr>
          <a:xfrm>
            <a:off x="359274" y="309887"/>
            <a:ext cx="7423517" cy="6238225"/>
          </a:xfrm>
          <a:prstGeom prst="rect">
            <a:avLst/>
          </a:prstGeom>
        </p:spPr>
      </p:pic>
      <p:sp>
        <p:nvSpPr>
          <p:cNvPr id="5" name="TextBox 4">
            <a:extLst>
              <a:ext uri="{FF2B5EF4-FFF2-40B4-BE49-F238E27FC236}">
                <a16:creationId xmlns:a16="http://schemas.microsoft.com/office/drawing/2014/main" id="{C70EBD67-29A7-884A-D219-25BC54D79CA3}"/>
              </a:ext>
            </a:extLst>
          </p:cNvPr>
          <p:cNvSpPr txBox="1"/>
          <p:nvPr/>
        </p:nvSpPr>
        <p:spPr>
          <a:xfrm>
            <a:off x="8333511" y="1579418"/>
            <a:ext cx="3356262" cy="3354765"/>
          </a:xfrm>
          <a:prstGeom prst="rect">
            <a:avLst/>
          </a:prstGeom>
          <a:noFill/>
        </p:spPr>
        <p:txBody>
          <a:bodyPr wrap="square" rtlCol="0">
            <a:spAutoFit/>
          </a:bodyPr>
          <a:lstStyle/>
          <a:p>
            <a:r>
              <a:rPr lang="en-US" sz="4400" b="1" dirty="0">
                <a:solidFill>
                  <a:srgbClr val="93C23D"/>
                </a:solidFill>
              </a:rPr>
              <a:t>Ikigai</a:t>
            </a:r>
            <a:r>
              <a:rPr lang="en-US" sz="2800" dirty="0"/>
              <a:t> </a:t>
            </a:r>
            <a:endParaRPr lang="hr-BA" sz="2800" dirty="0"/>
          </a:p>
          <a:p>
            <a:r>
              <a:rPr lang="hr-BA" sz="2800" dirty="0">
                <a:solidFill>
                  <a:srgbClr val="452771"/>
                </a:solidFill>
              </a:rPr>
              <a:t>A </a:t>
            </a:r>
            <a:r>
              <a:rPr lang="en-US" sz="2800" dirty="0">
                <a:solidFill>
                  <a:srgbClr val="452771"/>
                </a:solidFill>
              </a:rPr>
              <a:t>Japanese concept referring to something that gives a person a sense of purpose, a reason for living</a:t>
            </a:r>
          </a:p>
        </p:txBody>
      </p:sp>
    </p:spTree>
    <p:extLst>
      <p:ext uri="{BB962C8B-B14F-4D97-AF65-F5344CB8AC3E}">
        <p14:creationId xmlns:p14="http://schemas.microsoft.com/office/powerpoint/2010/main" val="2975099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80D71-2D9A-7F37-DFA4-8A386CF58AC7}"/>
              </a:ext>
            </a:extLst>
          </p:cNvPr>
          <p:cNvSpPr>
            <a:spLocks noGrp="1"/>
          </p:cNvSpPr>
          <p:nvPr>
            <p:ph type="body" sz="quarter" idx="13"/>
          </p:nvPr>
        </p:nvSpPr>
        <p:spPr/>
        <p:txBody>
          <a:bodyPr/>
          <a:lstStyle/>
          <a:p>
            <a:r>
              <a:rPr lang="hr-BA" dirty="0"/>
              <a:t>Now that you value </a:t>
            </a:r>
            <a:r>
              <a:rPr lang="hr-BA" dirty="0">
                <a:solidFill>
                  <a:srgbClr val="93C23D"/>
                </a:solidFill>
              </a:rPr>
              <a:t>your purpose as a leader and individual</a:t>
            </a:r>
            <a:r>
              <a:rPr lang="hr-BA" dirty="0"/>
              <a:t>, let’s take a look at what </a:t>
            </a:r>
            <a:r>
              <a:rPr lang="hr-BA" dirty="0">
                <a:solidFill>
                  <a:srgbClr val="93C23D"/>
                </a:solidFill>
              </a:rPr>
              <a:t>meaning and success</a:t>
            </a:r>
            <a:r>
              <a:rPr lang="hr-BA" dirty="0"/>
              <a:t> look like </a:t>
            </a:r>
            <a:r>
              <a:rPr lang="hr-BA" dirty="0">
                <a:solidFill>
                  <a:srgbClr val="93C23D"/>
                </a:solidFill>
              </a:rPr>
              <a:t>in the third sector organisation </a:t>
            </a:r>
            <a:r>
              <a:rPr lang="hr-BA" dirty="0"/>
              <a:t>and initiatives you lead, or will lead</a:t>
            </a:r>
            <a:endParaRPr lang="en-US" dirty="0"/>
          </a:p>
        </p:txBody>
      </p:sp>
    </p:spTree>
    <p:extLst>
      <p:ext uri="{BB962C8B-B14F-4D97-AF65-F5344CB8AC3E}">
        <p14:creationId xmlns:p14="http://schemas.microsoft.com/office/powerpoint/2010/main" val="519515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12794C-55BA-58DA-C95F-AE667860A4AE}"/>
              </a:ext>
            </a:extLst>
          </p:cNvPr>
          <p:cNvSpPr>
            <a:spLocks noGrp="1"/>
          </p:cNvSpPr>
          <p:nvPr>
            <p:ph type="body" sz="quarter" idx="18"/>
          </p:nvPr>
        </p:nvSpPr>
        <p:spPr>
          <a:xfrm>
            <a:off x="524094" y="1105977"/>
            <a:ext cx="6089648" cy="4425560"/>
          </a:xfrm>
        </p:spPr>
        <p:txBody>
          <a:bodyPr>
            <a:noAutofit/>
          </a:bodyPr>
          <a:lstStyle/>
          <a:p>
            <a:pPr marL="0" indent="0">
              <a:lnSpc>
                <a:spcPct val="120000"/>
              </a:lnSpc>
            </a:pPr>
            <a:r>
              <a:rPr lang="hr-BA" sz="2600" dirty="0"/>
              <a:t>Third-sector organisations have social missions and produce social impact.</a:t>
            </a:r>
          </a:p>
          <a:p>
            <a:pPr marL="0" indent="0">
              <a:lnSpc>
                <a:spcPct val="120000"/>
              </a:lnSpc>
            </a:pPr>
            <a:r>
              <a:rPr lang="hr-BA" sz="2600" dirty="0">
                <a:solidFill>
                  <a:srgbClr val="93C23D"/>
                </a:solidFill>
              </a:rPr>
              <a:t>That means they are helping members of society to improve their lives, in some specific areas.</a:t>
            </a:r>
          </a:p>
          <a:p>
            <a:pPr marL="0" indent="0">
              <a:lnSpc>
                <a:spcPct val="120000"/>
              </a:lnSpc>
            </a:pPr>
            <a:r>
              <a:rPr lang="hr-BA" sz="2600" dirty="0"/>
              <a:t>Making this mission more specific is your task. To do that, it is important to understand and adopt terminology that is used to describe the work that results in improved living conditions for the target groups.</a:t>
            </a:r>
            <a:endParaRPr lang="en-US" sz="2600" dirty="0"/>
          </a:p>
        </p:txBody>
      </p:sp>
      <p:sp>
        <p:nvSpPr>
          <p:cNvPr id="3" name="Text Placeholder 2">
            <a:extLst>
              <a:ext uri="{FF2B5EF4-FFF2-40B4-BE49-F238E27FC236}">
                <a16:creationId xmlns:a16="http://schemas.microsoft.com/office/drawing/2014/main" id="{BB2C3F76-6818-8662-08AD-6A7DF88033E3}"/>
              </a:ext>
            </a:extLst>
          </p:cNvPr>
          <p:cNvSpPr>
            <a:spLocks noGrp="1"/>
          </p:cNvSpPr>
          <p:nvPr>
            <p:ph type="body" sz="quarter" idx="16"/>
          </p:nvPr>
        </p:nvSpPr>
        <p:spPr>
          <a:xfrm>
            <a:off x="321354" y="351861"/>
            <a:ext cx="10449960" cy="582221"/>
          </a:xfrm>
        </p:spPr>
        <p:txBody>
          <a:bodyPr>
            <a:normAutofit/>
          </a:bodyPr>
          <a:lstStyle/>
          <a:p>
            <a:r>
              <a:rPr lang="hr-BA" sz="3200" b="1" dirty="0"/>
              <a:t>What is the meaning of your work and how to measure it</a:t>
            </a:r>
            <a:r>
              <a:rPr lang="en-US" sz="3200" b="1" dirty="0"/>
              <a:t>?</a:t>
            </a:r>
          </a:p>
        </p:txBody>
      </p:sp>
      <p:pic>
        <p:nvPicPr>
          <p:cNvPr id="6" name="Picture Placeholder 5" descr="A picture containing text, person, outdoor, van&#10;&#10;Description automatically generated">
            <a:extLst>
              <a:ext uri="{FF2B5EF4-FFF2-40B4-BE49-F238E27FC236}">
                <a16:creationId xmlns:a16="http://schemas.microsoft.com/office/drawing/2014/main" id="{310D21F0-2B56-51B1-EBFF-68FBAA92F300}"/>
              </a:ext>
            </a:extLst>
          </p:cNvPr>
          <p:cNvPicPr>
            <a:picLocks noGrp="1" noChangeAspect="1"/>
          </p:cNvPicPr>
          <p:nvPr>
            <p:ph type="pic" sz="quarter" idx="19"/>
          </p:nvPr>
        </p:nvPicPr>
        <p:blipFill>
          <a:blip r:embed="rId2"/>
          <a:srcRect l="18252" r="18252"/>
          <a:stretch>
            <a:fillRect/>
          </a:stretch>
        </p:blipFill>
        <p:spPr/>
      </p:pic>
    </p:spTree>
    <p:extLst>
      <p:ext uri="{BB962C8B-B14F-4D97-AF65-F5344CB8AC3E}">
        <p14:creationId xmlns:p14="http://schemas.microsoft.com/office/powerpoint/2010/main" val="3663997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a:xfrm>
            <a:off x="0" y="330643"/>
            <a:ext cx="12181236" cy="1072266"/>
          </a:xfrm>
        </p:spPr>
        <p:txBody>
          <a:bodyPr>
            <a:normAutofit fontScale="92500" lnSpcReduction="10000"/>
          </a:bodyPr>
          <a:lstStyle/>
          <a:p>
            <a:r>
              <a:rPr lang="hr-BA" b="1" dirty="0">
                <a:solidFill>
                  <a:srgbClr val="853693"/>
                </a:solidFill>
              </a:rPr>
              <a:t>ADOPTING </a:t>
            </a:r>
            <a:r>
              <a:rPr lang="en-IE" b="1" dirty="0">
                <a:solidFill>
                  <a:srgbClr val="853693"/>
                </a:solidFill>
              </a:rPr>
              <a:t>THIRD </a:t>
            </a:r>
            <a:r>
              <a:rPr lang="hr-BA" b="1" dirty="0">
                <a:solidFill>
                  <a:srgbClr val="853693"/>
                </a:solidFill>
              </a:rPr>
              <a:t>SECTOR TERMINOLOGY: </a:t>
            </a:r>
          </a:p>
          <a:p>
            <a:r>
              <a:rPr lang="hr-BA" b="1" dirty="0">
                <a:solidFill>
                  <a:srgbClr val="93C23D"/>
                </a:solidFill>
              </a:rPr>
              <a:t>THE PATH TO FULFILLING WORK PURPOSE</a:t>
            </a:r>
            <a:endParaRPr lang="en-US" b="1" dirty="0">
              <a:solidFill>
                <a:srgbClr val="93C23D"/>
              </a:solidFill>
            </a:endParaRPr>
          </a:p>
        </p:txBody>
      </p:sp>
      <p:sp>
        <p:nvSpPr>
          <p:cNvPr id="3" name="Text Placeholder 2">
            <a:extLst>
              <a:ext uri="{FF2B5EF4-FFF2-40B4-BE49-F238E27FC236}">
                <a16:creationId xmlns:a16="http://schemas.microsoft.com/office/drawing/2014/main" id="{70CBFC5E-35FC-CD46-BEC4-B3090527EE15}"/>
              </a:ext>
            </a:extLst>
          </p:cNvPr>
          <p:cNvSpPr>
            <a:spLocks noGrp="1"/>
          </p:cNvSpPr>
          <p:nvPr>
            <p:ph type="body" sz="quarter" idx="31"/>
          </p:nvPr>
        </p:nvSpPr>
        <p:spPr>
          <a:xfrm>
            <a:off x="954157" y="4343401"/>
            <a:ext cx="2314953" cy="2302726"/>
          </a:xfrm>
        </p:spPr>
        <p:txBody>
          <a:bodyPr>
            <a:normAutofit/>
          </a:bodyPr>
          <a:lstStyle/>
          <a:p>
            <a:pPr marL="0" indent="0"/>
            <a:r>
              <a:rPr lang="en-US" sz="2000" dirty="0"/>
              <a:t>The resources (such as donations) that the organisation acquires or attracts in order to fulfill its stated purpose. </a:t>
            </a:r>
          </a:p>
        </p:txBody>
      </p:sp>
      <p:sp>
        <p:nvSpPr>
          <p:cNvPr id="5" name="Text Placeholder 4">
            <a:extLst>
              <a:ext uri="{FF2B5EF4-FFF2-40B4-BE49-F238E27FC236}">
                <a16:creationId xmlns:a16="http://schemas.microsoft.com/office/drawing/2014/main" id="{883AECD3-A23B-2A42-B17A-2999CC6D5DF8}"/>
              </a:ext>
            </a:extLst>
          </p:cNvPr>
          <p:cNvSpPr>
            <a:spLocks noGrp="1"/>
          </p:cNvSpPr>
          <p:nvPr>
            <p:ph type="body" sz="quarter" idx="30"/>
          </p:nvPr>
        </p:nvSpPr>
        <p:spPr>
          <a:xfrm>
            <a:off x="3269110" y="4343401"/>
            <a:ext cx="1836290" cy="1526461"/>
          </a:xfrm>
        </p:spPr>
        <p:txBody>
          <a:bodyPr>
            <a:noAutofit/>
          </a:bodyPr>
          <a:lstStyle/>
          <a:p>
            <a:pPr marL="0" indent="0"/>
            <a:r>
              <a:rPr lang="hr-BA" sz="2000" dirty="0"/>
              <a:t>T</a:t>
            </a:r>
            <a:r>
              <a:rPr lang="en-US" sz="2000" dirty="0"/>
              <a:t>he tangible </a:t>
            </a:r>
            <a:r>
              <a:rPr lang="hr-BA" sz="2000" dirty="0"/>
              <a:t>goods and services</a:t>
            </a:r>
            <a:r>
              <a:rPr lang="en-IE" sz="2000" dirty="0"/>
              <a:t> that you develop </a:t>
            </a:r>
            <a:endParaRPr lang="en-US" sz="2000" dirty="0"/>
          </a:p>
        </p:txBody>
      </p:sp>
      <p:sp>
        <p:nvSpPr>
          <p:cNvPr id="14" name="Text Placeholder 13">
            <a:extLst>
              <a:ext uri="{FF2B5EF4-FFF2-40B4-BE49-F238E27FC236}">
                <a16:creationId xmlns:a16="http://schemas.microsoft.com/office/drawing/2014/main" id="{22582221-36C1-4E46-BE7B-5B654956DA0C}"/>
              </a:ext>
            </a:extLst>
          </p:cNvPr>
          <p:cNvSpPr>
            <a:spLocks noGrp="1"/>
          </p:cNvSpPr>
          <p:nvPr>
            <p:ph type="body" sz="quarter" idx="33"/>
          </p:nvPr>
        </p:nvSpPr>
        <p:spPr>
          <a:xfrm>
            <a:off x="4978074" y="4343401"/>
            <a:ext cx="2314952" cy="1935577"/>
          </a:xfrm>
        </p:spPr>
        <p:txBody>
          <a:bodyPr>
            <a:normAutofit lnSpcReduction="10000"/>
          </a:bodyPr>
          <a:lstStyle/>
          <a:p>
            <a:pPr marL="0" indent="0"/>
            <a:r>
              <a:rPr lang="en-US" sz="2000" dirty="0"/>
              <a:t>The stated and intended consequences of the commitments of resources</a:t>
            </a:r>
            <a:r>
              <a:rPr lang="hr-BA" sz="2000" dirty="0"/>
              <a:t>. Effects of the outputs. Short-term, medium-term</a:t>
            </a:r>
            <a:endParaRPr lang="en-US" sz="2000" dirty="0"/>
          </a:p>
        </p:txBody>
      </p:sp>
      <p:sp>
        <p:nvSpPr>
          <p:cNvPr id="18" name="Text Placeholder 17">
            <a:extLst>
              <a:ext uri="{FF2B5EF4-FFF2-40B4-BE49-F238E27FC236}">
                <a16:creationId xmlns:a16="http://schemas.microsoft.com/office/drawing/2014/main" id="{422EB697-D56C-EE40-BFA4-1B682C692B47}"/>
              </a:ext>
            </a:extLst>
          </p:cNvPr>
          <p:cNvSpPr>
            <a:spLocks noGrp="1"/>
          </p:cNvSpPr>
          <p:nvPr>
            <p:ph type="body" sz="quarter" idx="32"/>
          </p:nvPr>
        </p:nvSpPr>
        <p:spPr>
          <a:xfrm>
            <a:off x="7244796" y="4343402"/>
            <a:ext cx="1732731" cy="1526461"/>
          </a:xfrm>
        </p:spPr>
        <p:txBody>
          <a:bodyPr>
            <a:normAutofit fontScale="92500" lnSpcReduction="20000"/>
          </a:bodyPr>
          <a:lstStyle/>
          <a:p>
            <a:pPr marL="0" indent="0"/>
            <a:r>
              <a:rPr lang="hr-BA" sz="2200" dirty="0"/>
              <a:t>Long-term, positive and negative effects of the initiative, or a project</a:t>
            </a:r>
            <a:endParaRPr lang="en-US" sz="2200" dirty="0"/>
          </a:p>
        </p:txBody>
      </p:sp>
      <p:sp>
        <p:nvSpPr>
          <p:cNvPr id="22" name="Text Placeholder 21">
            <a:extLst>
              <a:ext uri="{FF2B5EF4-FFF2-40B4-BE49-F238E27FC236}">
                <a16:creationId xmlns:a16="http://schemas.microsoft.com/office/drawing/2014/main" id="{CAB9D9AD-F2A6-D54F-9A45-5D99CEA4011D}"/>
              </a:ext>
            </a:extLst>
          </p:cNvPr>
          <p:cNvSpPr>
            <a:spLocks noGrp="1"/>
          </p:cNvSpPr>
          <p:nvPr>
            <p:ph type="body" sz="quarter" idx="34"/>
          </p:nvPr>
        </p:nvSpPr>
        <p:spPr>
          <a:xfrm>
            <a:off x="8977527" y="4343402"/>
            <a:ext cx="2136340" cy="1427256"/>
          </a:xfrm>
        </p:spPr>
        <p:txBody>
          <a:bodyPr>
            <a:normAutofit fontScale="92500" lnSpcReduction="10000"/>
          </a:bodyPr>
          <a:lstStyle/>
          <a:p>
            <a:pPr marL="0" indent="0"/>
            <a:r>
              <a:rPr lang="hr-BA" sz="2200" dirty="0"/>
              <a:t>Overall objective, a social mission, the reason you are doing what you are doing</a:t>
            </a:r>
            <a:endParaRPr lang="en-US" sz="2200" dirty="0"/>
          </a:p>
        </p:txBody>
      </p:sp>
      <p:sp>
        <p:nvSpPr>
          <p:cNvPr id="15" name="TextBox 14">
            <a:extLst>
              <a:ext uri="{FF2B5EF4-FFF2-40B4-BE49-F238E27FC236}">
                <a16:creationId xmlns:a16="http://schemas.microsoft.com/office/drawing/2014/main" id="{5E6B7521-A452-43E5-AC94-5F288A062789}"/>
              </a:ext>
            </a:extLst>
          </p:cNvPr>
          <p:cNvSpPr txBox="1"/>
          <p:nvPr/>
        </p:nvSpPr>
        <p:spPr>
          <a:xfrm>
            <a:off x="1545229" y="2751579"/>
            <a:ext cx="1387742" cy="400110"/>
          </a:xfrm>
          <a:prstGeom prst="rect">
            <a:avLst/>
          </a:prstGeom>
          <a:noFill/>
        </p:spPr>
        <p:txBody>
          <a:bodyPr wrap="square">
            <a:spAutoFit/>
          </a:bodyPr>
          <a:lstStyle/>
          <a:p>
            <a:pPr algn="ctr"/>
            <a:r>
              <a:rPr lang="hr-BA" sz="2000" b="1" dirty="0">
                <a:solidFill>
                  <a:srgbClr val="80318E"/>
                </a:solidFill>
              </a:rPr>
              <a:t>INPUTS</a:t>
            </a:r>
            <a:endParaRPr lang="en-US" sz="2000" dirty="0">
              <a:solidFill>
                <a:srgbClr val="80318E"/>
              </a:solidFill>
            </a:endParaRPr>
          </a:p>
        </p:txBody>
      </p:sp>
      <p:sp>
        <p:nvSpPr>
          <p:cNvPr id="16" name="TextBox 15">
            <a:extLst>
              <a:ext uri="{FF2B5EF4-FFF2-40B4-BE49-F238E27FC236}">
                <a16:creationId xmlns:a16="http://schemas.microsoft.com/office/drawing/2014/main" id="{22BE45BC-FC0C-4C83-8468-7BA37D34F22C}"/>
              </a:ext>
            </a:extLst>
          </p:cNvPr>
          <p:cNvSpPr txBox="1"/>
          <p:nvPr/>
        </p:nvSpPr>
        <p:spPr>
          <a:xfrm>
            <a:off x="3534693" y="2740251"/>
            <a:ext cx="1220677" cy="400110"/>
          </a:xfrm>
          <a:prstGeom prst="rect">
            <a:avLst/>
          </a:prstGeom>
          <a:noFill/>
        </p:spPr>
        <p:txBody>
          <a:bodyPr wrap="square">
            <a:spAutoFit/>
          </a:bodyPr>
          <a:lstStyle/>
          <a:p>
            <a:pPr algn="ctr"/>
            <a:r>
              <a:rPr lang="hr-BA" sz="2000" b="1" dirty="0">
                <a:solidFill>
                  <a:srgbClr val="93C23D"/>
                </a:solidFill>
              </a:rPr>
              <a:t>OUTPUTS</a:t>
            </a:r>
            <a:endParaRPr lang="en-US" sz="2000" dirty="0">
              <a:solidFill>
                <a:srgbClr val="93C23D"/>
              </a:solidFill>
            </a:endParaRPr>
          </a:p>
        </p:txBody>
      </p:sp>
      <p:sp>
        <p:nvSpPr>
          <p:cNvPr id="17" name="TextBox 16">
            <a:extLst>
              <a:ext uri="{FF2B5EF4-FFF2-40B4-BE49-F238E27FC236}">
                <a16:creationId xmlns:a16="http://schemas.microsoft.com/office/drawing/2014/main" id="{362E34F8-8B7F-4B5E-9F88-85CEF1C1A061}"/>
              </a:ext>
            </a:extLst>
          </p:cNvPr>
          <p:cNvSpPr txBox="1"/>
          <p:nvPr/>
        </p:nvSpPr>
        <p:spPr>
          <a:xfrm>
            <a:off x="5357092" y="2795611"/>
            <a:ext cx="1534361" cy="400110"/>
          </a:xfrm>
          <a:prstGeom prst="rect">
            <a:avLst/>
          </a:prstGeom>
          <a:noFill/>
        </p:spPr>
        <p:txBody>
          <a:bodyPr wrap="square">
            <a:spAutoFit/>
          </a:bodyPr>
          <a:lstStyle/>
          <a:p>
            <a:pPr algn="ctr"/>
            <a:r>
              <a:rPr lang="hr-BA" sz="2000" b="1" dirty="0">
                <a:solidFill>
                  <a:srgbClr val="452771"/>
                </a:solidFill>
              </a:rPr>
              <a:t>OUTCOMES</a:t>
            </a:r>
            <a:endParaRPr lang="en-US" sz="2000" dirty="0">
              <a:solidFill>
                <a:srgbClr val="452771"/>
              </a:solidFill>
            </a:endParaRPr>
          </a:p>
        </p:txBody>
      </p:sp>
      <p:sp>
        <p:nvSpPr>
          <p:cNvPr id="19" name="TextBox 18">
            <a:extLst>
              <a:ext uri="{FF2B5EF4-FFF2-40B4-BE49-F238E27FC236}">
                <a16:creationId xmlns:a16="http://schemas.microsoft.com/office/drawing/2014/main" id="{CB002136-4A63-431E-B9B6-983AF821EDBD}"/>
              </a:ext>
            </a:extLst>
          </p:cNvPr>
          <p:cNvSpPr txBox="1"/>
          <p:nvPr/>
        </p:nvSpPr>
        <p:spPr>
          <a:xfrm>
            <a:off x="7165699" y="2763034"/>
            <a:ext cx="1732731" cy="400110"/>
          </a:xfrm>
          <a:prstGeom prst="rect">
            <a:avLst/>
          </a:prstGeom>
          <a:noFill/>
        </p:spPr>
        <p:txBody>
          <a:bodyPr wrap="square">
            <a:spAutoFit/>
          </a:bodyPr>
          <a:lstStyle/>
          <a:p>
            <a:pPr algn="ctr"/>
            <a:r>
              <a:rPr lang="hr-BA" sz="2000" b="1" dirty="0">
                <a:solidFill>
                  <a:srgbClr val="38622F"/>
                </a:solidFill>
              </a:rPr>
              <a:t>IMPACTS</a:t>
            </a:r>
            <a:endParaRPr lang="en-US" sz="2000" dirty="0">
              <a:solidFill>
                <a:srgbClr val="38622F"/>
              </a:solidFill>
            </a:endParaRPr>
          </a:p>
        </p:txBody>
      </p:sp>
      <p:sp>
        <p:nvSpPr>
          <p:cNvPr id="20" name="TextBox 19">
            <a:extLst>
              <a:ext uri="{FF2B5EF4-FFF2-40B4-BE49-F238E27FC236}">
                <a16:creationId xmlns:a16="http://schemas.microsoft.com/office/drawing/2014/main" id="{36B80430-CD07-45F8-A49F-F258C2606ADC}"/>
              </a:ext>
            </a:extLst>
          </p:cNvPr>
          <p:cNvSpPr txBox="1"/>
          <p:nvPr/>
        </p:nvSpPr>
        <p:spPr>
          <a:xfrm>
            <a:off x="9315972" y="2796335"/>
            <a:ext cx="1264539" cy="400110"/>
          </a:xfrm>
          <a:prstGeom prst="rect">
            <a:avLst/>
          </a:prstGeom>
          <a:noFill/>
        </p:spPr>
        <p:txBody>
          <a:bodyPr wrap="square">
            <a:spAutoFit/>
          </a:bodyPr>
          <a:lstStyle/>
          <a:p>
            <a:pPr algn="ctr"/>
            <a:r>
              <a:rPr lang="hr-BA" sz="2000" b="1" dirty="0">
                <a:solidFill>
                  <a:srgbClr val="853693"/>
                </a:solidFill>
              </a:rPr>
              <a:t>PURPOSE</a:t>
            </a:r>
            <a:endParaRPr lang="en-US" sz="2000" dirty="0">
              <a:solidFill>
                <a:srgbClr val="853693"/>
              </a:solidFill>
            </a:endParaRPr>
          </a:p>
        </p:txBody>
      </p:sp>
    </p:spTree>
    <p:extLst>
      <p:ext uri="{BB962C8B-B14F-4D97-AF65-F5344CB8AC3E}">
        <p14:creationId xmlns:p14="http://schemas.microsoft.com/office/powerpoint/2010/main" val="3872978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3" y="1884543"/>
            <a:ext cx="5596417" cy="3867704"/>
          </a:xfrm>
        </p:spPr>
        <p:txBody>
          <a:bodyPr>
            <a:normAutofit/>
          </a:bodyPr>
          <a:lstStyle/>
          <a:p>
            <a:pPr marL="457200" indent="-457200">
              <a:buFont typeface="Wingdings" panose="05000000000000000000" pitchFamily="2" charset="2"/>
              <a:buChar char="ü"/>
            </a:pPr>
            <a:r>
              <a:rPr lang="en-GB" sz="2800" dirty="0"/>
              <a:t>What is your thinking or feeling after this section?</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What is your next step?</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How will you begin?</a:t>
            </a:r>
          </a:p>
          <a:p>
            <a:pPr marL="0" indent="0"/>
            <a:endParaRPr lang="en-US" sz="2800" dirty="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860174"/>
            <a:ext cx="5085159" cy="582221"/>
          </a:xfrm>
        </p:spPr>
        <p:txBody>
          <a:bodyPr>
            <a:normAutofit lnSpcReduction="10000"/>
          </a:bodyPr>
          <a:lstStyle/>
          <a:p>
            <a:r>
              <a:rPr lang="en-US" b="1" dirty="0">
                <a:solidFill>
                  <a:srgbClr val="93C23D"/>
                </a:solidFill>
              </a:rPr>
              <a:t>KEY TAKEAWAY</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756401" y="1151285"/>
            <a:ext cx="5435599" cy="5706715"/>
          </a:xfrm>
        </p:spPr>
      </p:pic>
    </p:spTree>
    <p:extLst>
      <p:ext uri="{BB962C8B-B14F-4D97-AF65-F5344CB8AC3E}">
        <p14:creationId xmlns:p14="http://schemas.microsoft.com/office/powerpoint/2010/main" val="283916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304507" y="419534"/>
            <a:ext cx="4686843" cy="2933266"/>
          </a:xfrm>
        </p:spPr>
        <p:txBody>
          <a:bodyPr>
            <a:normAutofit/>
          </a:bodyPr>
          <a:lstStyle/>
          <a:p>
            <a:r>
              <a:rPr lang="en-US" dirty="0"/>
              <a:t>Resilience and Conflict Management</a:t>
            </a:r>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nvPr>
        </p:nvSpPr>
        <p:spPr>
          <a:xfrm>
            <a:off x="374321" y="448543"/>
            <a:ext cx="1255590" cy="845970"/>
          </a:xfrm>
        </p:spPr>
        <p:txBody>
          <a:bodyPr/>
          <a:lstStyle/>
          <a:p>
            <a:r>
              <a:rPr lang="en-US" b="1" dirty="0"/>
              <a:t>04</a:t>
            </a:r>
            <a:endParaRPr lang="en-IE" b="1" dirty="0"/>
          </a:p>
        </p:txBody>
      </p:sp>
      <p:pic>
        <p:nvPicPr>
          <p:cNvPr id="7" name="Picture Placeholder 6" descr="Women raising hands">
            <a:extLst>
              <a:ext uri="{FF2B5EF4-FFF2-40B4-BE49-F238E27FC236}">
                <a16:creationId xmlns:a16="http://schemas.microsoft.com/office/drawing/2014/main" id="{7B6DEE90-C462-E34E-8DD0-38644E692A6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756402" y="1141712"/>
            <a:ext cx="5435599" cy="5706715"/>
          </a:xfrm>
        </p:spPr>
      </p:pic>
    </p:spTree>
    <p:extLst>
      <p:ext uri="{BB962C8B-B14F-4D97-AF65-F5344CB8AC3E}">
        <p14:creationId xmlns:p14="http://schemas.microsoft.com/office/powerpoint/2010/main" val="960612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65B5B-DB9E-40D7-9F2D-D77FDC6664F4}"/>
              </a:ext>
            </a:extLst>
          </p:cNvPr>
          <p:cNvSpPr>
            <a:spLocks noGrp="1"/>
          </p:cNvSpPr>
          <p:nvPr>
            <p:ph type="body" sz="quarter" idx="18"/>
          </p:nvPr>
        </p:nvSpPr>
        <p:spPr>
          <a:xfrm>
            <a:off x="385895" y="734772"/>
            <a:ext cx="5956182" cy="538845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4B565E"/>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1" i="1" u="none" strike="noStrike" kern="1200" cap="none" spc="0" normalizeH="0" baseline="0" noProof="0" dirty="0">
                <a:ln>
                  <a:noFill/>
                </a:ln>
                <a:effectLst/>
                <a:uLnTx/>
                <a:uFillTx/>
                <a:latin typeface="Calibri" panose="020F0502020204030204"/>
                <a:ea typeface="+mn-ea"/>
                <a:cs typeface="+mn-cs"/>
              </a:rPr>
              <a:t>The capacity to manage the everyday stress of work while staying healthy, adapting and learning from setbacks and preparing for future challenges pro-actively. </a:t>
            </a:r>
            <a:r>
              <a:rPr kumimoji="0" lang="en-GB" sz="1900" b="1" i="0" u="none" strike="noStrike" kern="1200" cap="none" spc="0" normalizeH="0" baseline="0" noProof="0" dirty="0">
                <a:ln>
                  <a:noFill/>
                </a:ln>
                <a:effectLst/>
                <a:uLnTx/>
                <a:uFillTx/>
                <a:latin typeface="Calibri" panose="020F0502020204030204"/>
                <a:ea typeface="+mn-ea"/>
                <a:cs typeface="+mn-cs"/>
              </a:rPr>
              <a:t>Kathryn McEwen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b="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effectLst/>
                <a:uLnTx/>
                <a:uFillTx/>
                <a:latin typeface="Calibri" panose="020F0502020204030204"/>
                <a:ea typeface="+mn-ea"/>
                <a:cs typeface="Arial" charset="0"/>
              </a:rPr>
              <a:t>Your levels of resilience can change over the course of your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900" b="1" i="0" u="none" strike="noStrike" kern="1200" cap="none" spc="0" normalizeH="0" baseline="0" noProof="0" dirty="0">
              <a:ln>
                <a:noFill/>
              </a:ln>
              <a:effectLst/>
              <a:uLnTx/>
              <a:uFillTx/>
              <a:latin typeface="Calibri" panose="020F0502020204030204"/>
              <a:ea typeface="+mn-ea"/>
              <a:cs typeface="+mn-cs"/>
            </a:endParaRPr>
          </a:p>
          <a:p>
            <a:endParaRPr lang="en-US" dirty="0"/>
          </a:p>
        </p:txBody>
      </p:sp>
      <p:pic>
        <p:nvPicPr>
          <p:cNvPr id="6" name="Picture Placeholder 5">
            <a:extLst>
              <a:ext uri="{FF2B5EF4-FFF2-40B4-BE49-F238E27FC236}">
                <a16:creationId xmlns:a16="http://schemas.microsoft.com/office/drawing/2014/main" id="{C0F77F38-9B89-4D85-8230-082A85F0EF0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7684316" y="1015878"/>
            <a:ext cx="4281182" cy="4494718"/>
          </a:xfrm>
          <a:prstGeom prst="rect">
            <a:avLst/>
          </a:prstGeom>
        </p:spPr>
      </p:pic>
    </p:spTree>
    <p:extLst>
      <p:ext uri="{BB962C8B-B14F-4D97-AF65-F5344CB8AC3E}">
        <p14:creationId xmlns:p14="http://schemas.microsoft.com/office/powerpoint/2010/main" val="361218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345612-0609-4C40-9EE1-92925DD6BABB}"/>
              </a:ext>
            </a:extLst>
          </p:cNvPr>
          <p:cNvSpPr>
            <a:spLocks noGrp="1"/>
          </p:cNvSpPr>
          <p:nvPr>
            <p:ph type="body" sz="quarter" idx="13"/>
          </p:nvPr>
        </p:nvSpPr>
        <p:spPr>
          <a:xfrm>
            <a:off x="3902765" y="1095469"/>
            <a:ext cx="4368800" cy="4454305"/>
          </a:xfrm>
        </p:spPr>
        <p:txBody>
          <a:bodyPr/>
          <a:lstStyle/>
          <a:p>
            <a:r>
              <a:rPr lang="en-US" sz="3600" dirty="0"/>
              <a:t>“Leadership is about empowering others to achieve things they did not think possible.”</a:t>
            </a:r>
          </a:p>
          <a:p>
            <a:r>
              <a:rPr lang="en-GB" dirty="0"/>
              <a:t>- Simon Sinek</a:t>
            </a:r>
            <a:endParaRPr lang="en-US" dirty="0"/>
          </a:p>
        </p:txBody>
      </p:sp>
    </p:spTree>
    <p:extLst>
      <p:ext uri="{BB962C8B-B14F-4D97-AF65-F5344CB8AC3E}">
        <p14:creationId xmlns:p14="http://schemas.microsoft.com/office/powerpoint/2010/main" val="2031043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6000">
              <a:schemeClr val="bg1"/>
            </a:gs>
            <a:gs pos="82000">
              <a:schemeClr val="bg1"/>
            </a:gs>
            <a:gs pos="97000">
              <a:srgbClr val="93C23D"/>
            </a:gs>
          </a:gsLst>
          <a:lin ang="13500000" scaled="1"/>
          <a:tileRect/>
        </a:gradFill>
        <a:effectLst/>
      </p:bgPr>
    </p:bg>
    <p:spTree>
      <p:nvGrpSpPr>
        <p:cNvPr id="1" name=""/>
        <p:cNvGrpSpPr/>
        <p:nvPr/>
      </p:nvGrpSpPr>
      <p:grpSpPr>
        <a:xfrm>
          <a:off x="0" y="0"/>
          <a:ext cx="0" cy="0"/>
          <a:chOff x="0" y="0"/>
          <a:chExt cx="0" cy="0"/>
        </a:xfrm>
      </p:grpSpPr>
      <p:pic>
        <p:nvPicPr>
          <p:cNvPr id="3" name="Picture 2" descr="A purple circle with a black circle&#10;&#10;Description automatically generated with low confidence">
            <a:extLst>
              <a:ext uri="{FF2B5EF4-FFF2-40B4-BE49-F238E27FC236}">
                <a16:creationId xmlns:a16="http://schemas.microsoft.com/office/drawing/2014/main" id="{6F2790E9-CC0E-C33B-319F-1A40A8849294}"/>
              </a:ext>
            </a:extLst>
          </p:cNvPr>
          <p:cNvPicPr>
            <a:picLocks noChangeAspect="1"/>
          </p:cNvPicPr>
          <p:nvPr/>
        </p:nvPicPr>
        <p:blipFill rotWithShape="1">
          <a:blip r:embed="rId2" cstate="screen">
            <a:duotone>
              <a:srgbClr val="70AD47">
                <a:shade val="45000"/>
                <a:satMod val="135000"/>
              </a:srgbClr>
              <a:prstClr val="white"/>
            </a:duotone>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36E1CDF9-6430-927B-EA3B-F9E8EA0712CA}"/>
              </a:ext>
            </a:extLst>
          </p:cNvPr>
          <p:cNvSpPr/>
          <p:nvPr/>
        </p:nvSpPr>
        <p:spPr>
          <a:xfrm>
            <a:off x="0" y="6467475"/>
            <a:ext cx="10934700" cy="2308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9446A"/>
                </a:solidFill>
                <a:effectLst/>
                <a:uLnTx/>
                <a:uFillTx/>
                <a:latin typeface="Calibri" panose="020F0502020204030204"/>
                <a:ea typeface="+mn-ea"/>
                <a:cs typeface="+mn-cs"/>
              </a:rPr>
              <a:t>strengthening female community leaders</a:t>
            </a:r>
          </a:p>
        </p:txBody>
      </p:sp>
      <p:grpSp>
        <p:nvGrpSpPr>
          <p:cNvPr id="10" name="Group 9">
            <a:extLst>
              <a:ext uri="{FF2B5EF4-FFF2-40B4-BE49-F238E27FC236}">
                <a16:creationId xmlns:a16="http://schemas.microsoft.com/office/drawing/2014/main" id="{96DFC160-E814-E9DC-9B81-C845443ECC71}"/>
              </a:ext>
            </a:extLst>
          </p:cNvPr>
          <p:cNvGrpSpPr/>
          <p:nvPr/>
        </p:nvGrpSpPr>
        <p:grpSpPr>
          <a:xfrm>
            <a:off x="1913943" y="312234"/>
            <a:ext cx="9701560" cy="6278137"/>
            <a:chOff x="1349299" y="312234"/>
            <a:chExt cx="9701560" cy="6278137"/>
          </a:xfrm>
        </p:grpSpPr>
        <p:graphicFrame>
          <p:nvGraphicFramePr>
            <p:cNvPr id="5" name="Diagram 4">
              <a:extLst>
                <a:ext uri="{FF2B5EF4-FFF2-40B4-BE49-F238E27FC236}">
                  <a16:creationId xmlns:a16="http://schemas.microsoft.com/office/drawing/2014/main" id="{DC616EA6-A558-6C28-722D-E0630757010E}"/>
                </a:ext>
              </a:extLst>
            </p:cNvPr>
            <p:cNvGraphicFramePr/>
            <p:nvPr>
              <p:extLst>
                <p:ext uri="{D42A27DB-BD31-4B8C-83A1-F6EECF244321}">
                  <p14:modId xmlns:p14="http://schemas.microsoft.com/office/powerpoint/2010/main" val="3207365857"/>
                </p:ext>
              </p:extLst>
            </p:nvPr>
          </p:nvGraphicFramePr>
          <p:xfrm>
            <a:off x="1349299" y="312234"/>
            <a:ext cx="9701560" cy="6278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5B3BC16-0EC3-48B0-50F3-DBBDDE58B3D9}"/>
                </a:ext>
              </a:extLst>
            </p:cNvPr>
            <p:cNvSpPr txBox="1"/>
            <p:nvPr/>
          </p:nvSpPr>
          <p:spPr>
            <a:xfrm>
              <a:off x="7192538" y="5234293"/>
              <a:ext cx="1025912" cy="923330"/>
            </a:xfrm>
            <a:prstGeom prst="rect">
              <a:avLst/>
            </a:prstGeom>
            <a:noFill/>
          </p:spPr>
          <p:txBody>
            <a:bodyPr wrap="square" rtlCol="0">
              <a:spAutoFit/>
            </a:bodyPr>
            <a:lstStyle/>
            <a:p>
              <a:pPr algn="ctr"/>
              <a:r>
                <a:rPr lang="hr-BA" b="1" dirty="0">
                  <a:solidFill>
                    <a:schemeClr val="bg1"/>
                  </a:solidFill>
                </a:rPr>
                <a:t>Take decisive action</a:t>
              </a:r>
              <a:endParaRPr lang="en-US" b="1" dirty="0">
                <a:solidFill>
                  <a:schemeClr val="bg1"/>
                </a:solidFill>
              </a:endParaRPr>
            </a:p>
          </p:txBody>
        </p:sp>
        <p:sp>
          <p:nvSpPr>
            <p:cNvPr id="8" name="TextBox 7">
              <a:extLst>
                <a:ext uri="{FF2B5EF4-FFF2-40B4-BE49-F238E27FC236}">
                  <a16:creationId xmlns:a16="http://schemas.microsoft.com/office/drawing/2014/main" id="{D2911850-DED3-C604-FBC1-D064108CB311}"/>
                </a:ext>
              </a:extLst>
            </p:cNvPr>
            <p:cNvSpPr txBox="1"/>
            <p:nvPr/>
          </p:nvSpPr>
          <p:spPr>
            <a:xfrm>
              <a:off x="4028845" y="5343053"/>
              <a:ext cx="1382750" cy="646331"/>
            </a:xfrm>
            <a:prstGeom prst="rect">
              <a:avLst/>
            </a:prstGeom>
            <a:noFill/>
          </p:spPr>
          <p:txBody>
            <a:bodyPr wrap="square" rtlCol="0">
              <a:spAutoFit/>
            </a:bodyPr>
            <a:lstStyle/>
            <a:p>
              <a:pPr algn="ctr"/>
              <a:r>
                <a:rPr lang="hr-BA" b="1" dirty="0">
                  <a:solidFill>
                    <a:schemeClr val="bg1"/>
                  </a:solidFill>
                </a:rPr>
                <a:t>Make connections</a:t>
              </a:r>
              <a:endParaRPr lang="en-US" b="1" dirty="0">
                <a:solidFill>
                  <a:schemeClr val="bg1"/>
                </a:solidFill>
              </a:endParaRPr>
            </a:p>
          </p:txBody>
        </p:sp>
        <p:sp>
          <p:nvSpPr>
            <p:cNvPr id="9" name="TextBox 8">
              <a:extLst>
                <a:ext uri="{FF2B5EF4-FFF2-40B4-BE49-F238E27FC236}">
                  <a16:creationId xmlns:a16="http://schemas.microsoft.com/office/drawing/2014/main" id="{C7AD21B9-B7D5-5896-F2CF-CAE654BF6741}"/>
                </a:ext>
              </a:extLst>
            </p:cNvPr>
            <p:cNvSpPr txBox="1"/>
            <p:nvPr/>
          </p:nvSpPr>
          <p:spPr>
            <a:xfrm>
              <a:off x="3166946" y="2406108"/>
              <a:ext cx="1159727" cy="923330"/>
            </a:xfrm>
            <a:prstGeom prst="rect">
              <a:avLst/>
            </a:prstGeom>
            <a:noFill/>
          </p:spPr>
          <p:txBody>
            <a:bodyPr wrap="square" rtlCol="0">
              <a:spAutoFit/>
            </a:bodyPr>
            <a:lstStyle/>
            <a:p>
              <a:pPr algn="ctr"/>
              <a:r>
                <a:rPr lang="hr-BA" b="1" dirty="0">
                  <a:solidFill>
                    <a:schemeClr val="bg1"/>
                  </a:solidFill>
                </a:rPr>
                <a:t>Move towards your goals</a:t>
              </a:r>
              <a:endParaRPr lang="en-US" b="1" dirty="0">
                <a:solidFill>
                  <a:schemeClr val="bg1"/>
                </a:solidFill>
              </a:endParaRPr>
            </a:p>
          </p:txBody>
        </p:sp>
      </p:grpSp>
      <p:sp>
        <p:nvSpPr>
          <p:cNvPr id="11" name="TextBox 10">
            <a:extLst>
              <a:ext uri="{FF2B5EF4-FFF2-40B4-BE49-F238E27FC236}">
                <a16:creationId xmlns:a16="http://schemas.microsoft.com/office/drawing/2014/main" id="{958CC55B-5495-3FC4-FAAF-70D3BD5C9085}"/>
              </a:ext>
            </a:extLst>
          </p:cNvPr>
          <p:cNvSpPr txBox="1"/>
          <p:nvPr/>
        </p:nvSpPr>
        <p:spPr>
          <a:xfrm>
            <a:off x="407093" y="1265013"/>
            <a:ext cx="3087107" cy="4401205"/>
          </a:xfrm>
          <a:prstGeom prst="rect">
            <a:avLst/>
          </a:prstGeom>
          <a:noFill/>
        </p:spPr>
        <p:txBody>
          <a:bodyPr wrap="square" rtlCol="0">
            <a:spAutoFit/>
          </a:bodyPr>
          <a:lstStyle/>
          <a:p>
            <a:r>
              <a:rPr lang="hr-BA" sz="2800" dirty="0">
                <a:solidFill>
                  <a:schemeClr val="accent3">
                    <a:lumMod val="75000"/>
                  </a:schemeClr>
                </a:solidFill>
              </a:rPr>
              <a:t>This is your macro-pathway towards resilience. These 5 elements should be adopted as your internal values and become your philosophy towards a more resilient living</a:t>
            </a:r>
            <a:endParaRPr lang="en-US" sz="2800" dirty="0">
              <a:solidFill>
                <a:schemeClr val="accent3">
                  <a:lumMod val="75000"/>
                </a:schemeClr>
              </a:solidFill>
            </a:endParaRPr>
          </a:p>
        </p:txBody>
      </p:sp>
    </p:spTree>
    <p:extLst>
      <p:ext uri="{BB962C8B-B14F-4D97-AF65-F5344CB8AC3E}">
        <p14:creationId xmlns:p14="http://schemas.microsoft.com/office/powerpoint/2010/main" val="3197148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a:extLst>
              <a:ext uri="{FF2B5EF4-FFF2-40B4-BE49-F238E27FC236}">
                <a16:creationId xmlns:a16="http://schemas.microsoft.com/office/drawing/2014/main" id="{AE477487-A66F-486C-989D-A03DDA04D988}"/>
              </a:ext>
            </a:extLst>
          </p:cNvPr>
          <p:cNvSpPr>
            <a:spLocks noGrp="1"/>
          </p:cNvSpPr>
          <p:nvPr>
            <p:ph type="body" sz="quarter" idx="25"/>
          </p:nvPr>
        </p:nvSpPr>
        <p:spPr>
          <a:xfrm>
            <a:off x="-122661" y="4972541"/>
            <a:ext cx="2061046" cy="723756"/>
          </a:xfrm>
        </p:spPr>
        <p:txBody>
          <a:bodyPr>
            <a:normAutofit/>
          </a:bodyPr>
          <a:lstStyle/>
          <a:p>
            <a:pPr>
              <a:spcBef>
                <a:spcPts val="0"/>
              </a:spcBef>
            </a:pPr>
            <a:r>
              <a:rPr lang="en-US" dirty="0"/>
              <a:t>Reframe </a:t>
            </a:r>
          </a:p>
          <a:p>
            <a:pPr>
              <a:spcBef>
                <a:spcPts val="0"/>
              </a:spcBef>
            </a:pPr>
            <a:r>
              <a:rPr lang="en-US" dirty="0"/>
              <a:t>thinking</a:t>
            </a:r>
          </a:p>
        </p:txBody>
      </p:sp>
      <p:sp>
        <p:nvSpPr>
          <p:cNvPr id="3" name="Rezervirano mjesto teksta 2">
            <a:extLst>
              <a:ext uri="{FF2B5EF4-FFF2-40B4-BE49-F238E27FC236}">
                <a16:creationId xmlns:a16="http://schemas.microsoft.com/office/drawing/2014/main" id="{0AF4F4DF-B20F-4ADE-B848-074082157565}"/>
              </a:ext>
            </a:extLst>
          </p:cNvPr>
          <p:cNvSpPr>
            <a:spLocks noGrp="1"/>
          </p:cNvSpPr>
          <p:nvPr>
            <p:ph type="body" sz="quarter" idx="29"/>
          </p:nvPr>
        </p:nvSpPr>
        <p:spPr>
          <a:xfrm>
            <a:off x="92467" y="490565"/>
            <a:ext cx="12016235" cy="1615575"/>
          </a:xfrm>
        </p:spPr>
        <p:txBody>
          <a:bodyPr>
            <a:normAutofit/>
          </a:bodyPr>
          <a:lstStyle/>
          <a:p>
            <a:r>
              <a:rPr lang="en-US" sz="4000" b="1" dirty="0"/>
              <a:t>Resilience</a:t>
            </a:r>
            <a:endParaRPr lang="hr-BA" sz="4000" b="1" dirty="0"/>
          </a:p>
          <a:p>
            <a:r>
              <a:rPr lang="hr-BA" sz="2800" dirty="0"/>
              <a:t>These are your micro daily steps to practice. Each step done is a success that brings you closer to your overall resilient living</a:t>
            </a:r>
          </a:p>
          <a:p>
            <a:endParaRPr lang="en-US" sz="4000" b="1" dirty="0"/>
          </a:p>
        </p:txBody>
      </p:sp>
      <p:sp>
        <p:nvSpPr>
          <p:cNvPr id="4" name="Rezervirano mjesto teksta 3">
            <a:extLst>
              <a:ext uri="{FF2B5EF4-FFF2-40B4-BE49-F238E27FC236}">
                <a16:creationId xmlns:a16="http://schemas.microsoft.com/office/drawing/2014/main" id="{6B960824-5F9F-4924-9475-4A846DA23743}"/>
              </a:ext>
            </a:extLst>
          </p:cNvPr>
          <p:cNvSpPr>
            <a:spLocks noGrp="1"/>
          </p:cNvSpPr>
          <p:nvPr>
            <p:ph type="body" sz="quarter" idx="31"/>
          </p:nvPr>
        </p:nvSpPr>
        <p:spPr>
          <a:xfrm>
            <a:off x="1885972" y="5011875"/>
            <a:ext cx="2061046" cy="1053686"/>
          </a:xfrm>
        </p:spPr>
        <p:txBody>
          <a:bodyPr>
            <a:normAutofit/>
          </a:bodyPr>
          <a:lstStyle/>
          <a:p>
            <a:pPr>
              <a:spcBef>
                <a:spcPts val="0"/>
              </a:spcBef>
            </a:pPr>
            <a:r>
              <a:rPr lang="en-US" dirty="0"/>
              <a:t>Clarify purpose</a:t>
            </a:r>
          </a:p>
          <a:p>
            <a:pPr>
              <a:spcBef>
                <a:spcPts val="0"/>
              </a:spcBef>
            </a:pPr>
            <a:r>
              <a:rPr lang="hr-BA" dirty="0"/>
              <a:t>a</a:t>
            </a:r>
            <a:r>
              <a:rPr lang="en-US" dirty="0"/>
              <a:t>nd meaning</a:t>
            </a:r>
          </a:p>
        </p:txBody>
      </p:sp>
      <p:sp>
        <p:nvSpPr>
          <p:cNvPr id="5" name="Rezervirano mjesto teksta 4">
            <a:extLst>
              <a:ext uri="{FF2B5EF4-FFF2-40B4-BE49-F238E27FC236}">
                <a16:creationId xmlns:a16="http://schemas.microsoft.com/office/drawing/2014/main" id="{7723711E-D025-4892-BF78-E7F7FCE28281}"/>
              </a:ext>
            </a:extLst>
          </p:cNvPr>
          <p:cNvSpPr>
            <a:spLocks noGrp="1"/>
          </p:cNvSpPr>
          <p:nvPr>
            <p:ph type="body" sz="quarter" idx="33"/>
          </p:nvPr>
        </p:nvSpPr>
        <p:spPr>
          <a:xfrm>
            <a:off x="4258121" y="5011874"/>
            <a:ext cx="2061046" cy="835971"/>
          </a:xfrm>
        </p:spPr>
        <p:txBody>
          <a:bodyPr>
            <a:normAutofit/>
          </a:bodyPr>
          <a:lstStyle/>
          <a:p>
            <a:pPr>
              <a:spcBef>
                <a:spcPts val="0"/>
              </a:spcBef>
            </a:pPr>
            <a:r>
              <a:rPr lang="en-US" dirty="0"/>
              <a:t>Deepen </a:t>
            </a:r>
          </a:p>
          <a:p>
            <a:pPr>
              <a:spcBef>
                <a:spcPts val="0"/>
              </a:spcBef>
            </a:pPr>
            <a:r>
              <a:rPr lang="hr-BA" dirty="0"/>
              <a:t>c</a:t>
            </a:r>
            <a:r>
              <a:rPr lang="en-US" dirty="0"/>
              <a:t>onnectivity</a:t>
            </a:r>
          </a:p>
        </p:txBody>
      </p:sp>
      <p:sp>
        <p:nvSpPr>
          <p:cNvPr id="6" name="TekstniOkvir 5">
            <a:extLst>
              <a:ext uri="{FF2B5EF4-FFF2-40B4-BE49-F238E27FC236}">
                <a16:creationId xmlns:a16="http://schemas.microsoft.com/office/drawing/2014/main" id="{34EC84DA-4964-4CCF-A270-8DF84CE19126}"/>
              </a:ext>
            </a:extLst>
          </p:cNvPr>
          <p:cNvSpPr txBox="1"/>
          <p:nvPr/>
        </p:nvSpPr>
        <p:spPr>
          <a:xfrm>
            <a:off x="6183085" y="4988411"/>
            <a:ext cx="24035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53693"/>
                </a:solidFill>
                <a:effectLst/>
                <a:uLnTx/>
                <a:uFillTx/>
                <a:latin typeface="Calibri" panose="020F0502020204030204"/>
                <a:ea typeface="+mn-ea"/>
                <a:cs typeface="+mn-cs"/>
              </a:rPr>
              <a:t>Practice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853693"/>
                </a:solidFill>
                <a:effectLst/>
                <a:uLnTx/>
                <a:uFillTx/>
                <a:latin typeface="Calibri" panose="020F0502020204030204"/>
                <a:ea typeface="+mn-ea"/>
                <a:cs typeface="+mn-cs"/>
              </a:rPr>
              <a:t>p</a:t>
            </a:r>
            <a:r>
              <a:rPr kumimoji="0" lang="en-US" sz="2000" b="1" i="0" u="none" strike="noStrike" kern="1200" cap="none" spc="0" normalizeH="0" baseline="0" noProof="0" dirty="0">
                <a:ln>
                  <a:noFill/>
                </a:ln>
                <a:solidFill>
                  <a:srgbClr val="853693"/>
                </a:solidFill>
                <a:effectLst/>
                <a:uLnTx/>
                <a:uFillTx/>
                <a:latin typeface="Calibri" panose="020F0502020204030204"/>
                <a:ea typeface="+mn-ea"/>
                <a:cs typeface="+mn-cs"/>
              </a:rPr>
              <a:t>ositivity</a:t>
            </a:r>
          </a:p>
        </p:txBody>
      </p:sp>
      <p:sp>
        <p:nvSpPr>
          <p:cNvPr id="7" name="TekstniOkvir 6">
            <a:extLst>
              <a:ext uri="{FF2B5EF4-FFF2-40B4-BE49-F238E27FC236}">
                <a16:creationId xmlns:a16="http://schemas.microsoft.com/office/drawing/2014/main" id="{EAD05435-EF37-4593-98A5-A26E5CB2BFA2}"/>
              </a:ext>
            </a:extLst>
          </p:cNvPr>
          <p:cNvSpPr txBox="1"/>
          <p:nvPr/>
        </p:nvSpPr>
        <p:spPr>
          <a:xfrm>
            <a:off x="8638903" y="4952882"/>
            <a:ext cx="15626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3C23D"/>
                </a:solidFill>
                <a:effectLst/>
                <a:uLnTx/>
                <a:uFillTx/>
                <a:latin typeface="Calibri" panose="020F0502020204030204"/>
                <a:ea typeface="+mn-ea"/>
                <a:cs typeface="+mn-cs"/>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3C23D"/>
                </a:solidFill>
                <a:effectLst/>
                <a:uLnTx/>
                <a:uFillTx/>
                <a:latin typeface="Calibri" panose="020F0502020204030204"/>
                <a:ea typeface="+mn-ea"/>
                <a:cs typeface="+mn-cs"/>
              </a:rPr>
              <a:t>stress</a:t>
            </a:r>
          </a:p>
        </p:txBody>
      </p:sp>
      <p:sp>
        <p:nvSpPr>
          <p:cNvPr id="8" name="TekstniOkvir 7">
            <a:extLst>
              <a:ext uri="{FF2B5EF4-FFF2-40B4-BE49-F238E27FC236}">
                <a16:creationId xmlns:a16="http://schemas.microsoft.com/office/drawing/2014/main" id="{29CD87D6-4FF9-4712-A9FF-E4B939453691}"/>
              </a:ext>
            </a:extLst>
          </p:cNvPr>
          <p:cNvSpPr txBox="1"/>
          <p:nvPr/>
        </p:nvSpPr>
        <p:spPr>
          <a:xfrm>
            <a:off x="10546080" y="4931436"/>
            <a:ext cx="15626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52771"/>
                </a:solidFill>
                <a:effectLst/>
                <a:uLnTx/>
                <a:uFillTx/>
                <a:latin typeface="Calibri" panose="020F0502020204030204"/>
                <a:ea typeface="+mn-ea"/>
                <a:cs typeface="+mn-cs"/>
              </a:rPr>
              <a:t>Manage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452771"/>
                </a:solidFill>
                <a:effectLst/>
                <a:uLnTx/>
                <a:uFillTx/>
                <a:latin typeface="Calibri" panose="020F0502020204030204"/>
                <a:ea typeface="+mn-ea"/>
                <a:cs typeface="+mn-cs"/>
              </a:rPr>
              <a:t>e</a:t>
            </a:r>
            <a:r>
              <a:rPr kumimoji="0" lang="en-US" sz="2000" b="1" i="0" u="none" strike="noStrike" kern="1200" cap="none" spc="0" normalizeH="0" baseline="0" noProof="0" dirty="0">
                <a:ln>
                  <a:noFill/>
                </a:ln>
                <a:solidFill>
                  <a:srgbClr val="452771"/>
                </a:solidFill>
                <a:effectLst/>
                <a:uLnTx/>
                <a:uFillTx/>
                <a:latin typeface="Calibri" panose="020F0502020204030204"/>
                <a:ea typeface="+mn-ea"/>
                <a:cs typeface="+mn-cs"/>
              </a:rPr>
              <a:t>motions</a:t>
            </a:r>
          </a:p>
        </p:txBody>
      </p:sp>
      <p:pic>
        <p:nvPicPr>
          <p:cNvPr id="10" name="Grafika 9" descr="Glava sa zupčanicima">
            <a:extLst>
              <a:ext uri="{FF2B5EF4-FFF2-40B4-BE49-F238E27FC236}">
                <a16:creationId xmlns:a16="http://schemas.microsoft.com/office/drawing/2014/main" id="{55561149-32BC-4173-9F09-F12DF55AE7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954" y="2965269"/>
            <a:ext cx="914400" cy="914400"/>
          </a:xfrm>
          <a:prstGeom prst="rect">
            <a:avLst/>
          </a:prstGeom>
        </p:spPr>
      </p:pic>
      <p:pic>
        <p:nvPicPr>
          <p:cNvPr id="12" name="Grafika 11" descr="Proceduralni priručnik">
            <a:extLst>
              <a:ext uri="{FF2B5EF4-FFF2-40B4-BE49-F238E27FC236}">
                <a16:creationId xmlns:a16="http://schemas.microsoft.com/office/drawing/2014/main" id="{E9A951A6-4CEA-494B-B203-C65AC6273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1132" y="2925659"/>
            <a:ext cx="914400" cy="914400"/>
          </a:xfrm>
          <a:prstGeom prst="rect">
            <a:avLst/>
          </a:prstGeom>
        </p:spPr>
      </p:pic>
      <p:pic>
        <p:nvPicPr>
          <p:cNvPr id="14" name="Grafika 13" descr="Zupčanici">
            <a:extLst>
              <a:ext uri="{FF2B5EF4-FFF2-40B4-BE49-F238E27FC236}">
                <a16:creationId xmlns:a16="http://schemas.microsoft.com/office/drawing/2014/main" id="{AE0969F6-CC68-4838-B9CE-3490AFBA6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4400" y="2980580"/>
            <a:ext cx="914400" cy="914400"/>
          </a:xfrm>
          <a:prstGeom prst="rect">
            <a:avLst/>
          </a:prstGeom>
        </p:spPr>
      </p:pic>
      <p:pic>
        <p:nvPicPr>
          <p:cNvPr id="16" name="Grafika 15" descr="Govor">
            <a:extLst>
              <a:ext uri="{FF2B5EF4-FFF2-40B4-BE49-F238E27FC236}">
                <a16:creationId xmlns:a16="http://schemas.microsoft.com/office/drawing/2014/main" id="{9E8C2247-BE4E-45B1-A9E6-2B5FEAE674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99578" y="3104411"/>
            <a:ext cx="914400" cy="914400"/>
          </a:xfrm>
          <a:prstGeom prst="rect">
            <a:avLst/>
          </a:prstGeom>
        </p:spPr>
      </p:pic>
      <p:pic>
        <p:nvPicPr>
          <p:cNvPr id="18" name="Grafika 17" descr="Žarulja">
            <a:extLst>
              <a:ext uri="{FF2B5EF4-FFF2-40B4-BE49-F238E27FC236}">
                <a16:creationId xmlns:a16="http://schemas.microsoft.com/office/drawing/2014/main" id="{F4B4DCFC-ED68-4D59-9039-4F99D023C8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70991" y="2980580"/>
            <a:ext cx="914400" cy="914400"/>
          </a:xfrm>
          <a:prstGeom prst="rect">
            <a:avLst/>
          </a:prstGeom>
        </p:spPr>
      </p:pic>
      <p:pic>
        <p:nvPicPr>
          <p:cNvPr id="20" name="Grafika 19" descr="Lice s osmijehom bez ispune">
            <a:extLst>
              <a:ext uri="{FF2B5EF4-FFF2-40B4-BE49-F238E27FC236}">
                <a16:creationId xmlns:a16="http://schemas.microsoft.com/office/drawing/2014/main" id="{EB90902C-6713-49DC-AC32-CFF596BBD4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70191" y="2925659"/>
            <a:ext cx="914400" cy="914400"/>
          </a:xfrm>
          <a:prstGeom prst="rect">
            <a:avLst/>
          </a:prstGeom>
        </p:spPr>
      </p:pic>
    </p:spTree>
    <p:extLst>
      <p:ext uri="{BB962C8B-B14F-4D97-AF65-F5344CB8AC3E}">
        <p14:creationId xmlns:p14="http://schemas.microsoft.com/office/powerpoint/2010/main" val="1742576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80716C-5E8C-409C-B983-14A5FF5EC2A6}"/>
              </a:ext>
            </a:extLst>
          </p:cNvPr>
          <p:cNvSpPr>
            <a:spLocks noGrp="1"/>
          </p:cNvSpPr>
          <p:nvPr>
            <p:ph type="body" sz="quarter" idx="16"/>
          </p:nvPr>
        </p:nvSpPr>
        <p:spPr>
          <a:xfrm>
            <a:off x="445525" y="1822475"/>
            <a:ext cx="11254637" cy="2871654"/>
          </a:xfrm>
        </p:spPr>
        <p:txBody>
          <a:bodyPr>
            <a:noAutofit/>
          </a:bodyPr>
          <a:lstStyle/>
          <a:p>
            <a:r>
              <a:rPr lang="en-US" sz="2800" b="0" dirty="0">
                <a:solidFill>
                  <a:srgbClr val="452771"/>
                </a:solidFill>
              </a:rPr>
              <a:t>Dutch Olympic star </a:t>
            </a:r>
            <a:r>
              <a:rPr lang="en-US" sz="2800" b="0" dirty="0" err="1">
                <a:solidFill>
                  <a:srgbClr val="452771"/>
                </a:solidFill>
              </a:rPr>
              <a:t>Sifan</a:t>
            </a:r>
            <a:r>
              <a:rPr lang="en-US" sz="2800" b="0" dirty="0">
                <a:solidFill>
                  <a:srgbClr val="452771"/>
                </a:solidFill>
              </a:rPr>
              <a:t> Hassan completed a remarkable recovery to win her heat in the women's 1,500m in Tokyo after falling with just 380 meters of the race to go.</a:t>
            </a:r>
            <a:r>
              <a:rPr lang="hr-BA" sz="2800" b="0" dirty="0">
                <a:solidFill>
                  <a:srgbClr val="452771"/>
                </a:solidFill>
              </a:rPr>
              <a:t> </a:t>
            </a:r>
            <a:endParaRPr lang="en-US" sz="2800" b="0" dirty="0">
              <a:solidFill>
                <a:srgbClr val="452771"/>
              </a:solidFill>
            </a:endParaRPr>
          </a:p>
          <a:p>
            <a:r>
              <a:rPr lang="en-US" sz="2800" b="0" dirty="0">
                <a:solidFill>
                  <a:srgbClr val="452771"/>
                </a:solidFill>
              </a:rPr>
              <a:t>The long-distance runner's hopes of claiming a medal in the event appeared to be all but over after she was left as much as 25 meters off her fellow competitors with the finish line almost in sight.</a:t>
            </a:r>
            <a:r>
              <a:rPr lang="hr-BA" sz="2800" b="0" dirty="0">
                <a:solidFill>
                  <a:srgbClr val="452771"/>
                </a:solidFill>
              </a:rPr>
              <a:t> </a:t>
            </a:r>
            <a:endParaRPr lang="en-IE" sz="2800" b="0" dirty="0">
              <a:solidFill>
                <a:srgbClr val="452771"/>
              </a:solidFill>
            </a:endParaRPr>
          </a:p>
          <a:p>
            <a:r>
              <a:rPr lang="en-US" sz="2800" b="0" dirty="0">
                <a:solidFill>
                  <a:srgbClr val="452771"/>
                </a:solidFill>
              </a:rPr>
              <a:t>Hassan was tripped over with less than a third of the race to go after another athlete tumbled to the ground just in front of her, resulting in an unfortunate tangle of legs.</a:t>
            </a:r>
            <a:endParaRPr lang="en-US" sz="2800" b="0" dirty="0"/>
          </a:p>
          <a:p>
            <a:endParaRPr lang="en-IE" sz="2800" b="0" dirty="0">
              <a:solidFill>
                <a:srgbClr val="452771"/>
              </a:solidFill>
            </a:endParaRPr>
          </a:p>
          <a:p>
            <a:r>
              <a:rPr lang="en-IE" sz="2800" b="0" dirty="0">
                <a:solidFill>
                  <a:srgbClr val="452771"/>
                </a:solidFill>
              </a:rPr>
              <a:t>WATCH HER VIDEO ON NEXT PAGE..........</a:t>
            </a:r>
            <a:endParaRPr lang="hr-BA" sz="2800" b="0" dirty="0">
              <a:solidFill>
                <a:srgbClr val="452771"/>
              </a:solidFill>
            </a:endParaRPr>
          </a:p>
        </p:txBody>
      </p:sp>
      <p:sp>
        <p:nvSpPr>
          <p:cNvPr id="3" name="TextBox 2">
            <a:extLst>
              <a:ext uri="{FF2B5EF4-FFF2-40B4-BE49-F238E27FC236}">
                <a16:creationId xmlns:a16="http://schemas.microsoft.com/office/drawing/2014/main" id="{6F8A4A35-532F-387E-8D42-2E6E9CF8A5B5}"/>
              </a:ext>
            </a:extLst>
          </p:cNvPr>
          <p:cNvSpPr txBox="1"/>
          <p:nvPr/>
        </p:nvSpPr>
        <p:spPr>
          <a:xfrm>
            <a:off x="125260" y="228113"/>
            <a:ext cx="11574903" cy="1200329"/>
          </a:xfrm>
          <a:prstGeom prst="rect">
            <a:avLst/>
          </a:prstGeom>
          <a:noFill/>
        </p:spPr>
        <p:txBody>
          <a:bodyPr wrap="square" rtlCol="0">
            <a:spAutoFit/>
          </a:bodyPr>
          <a:lstStyle/>
          <a:p>
            <a:pPr algn="r"/>
            <a:r>
              <a:rPr lang="hr-BA" sz="3600" b="1" dirty="0">
                <a:solidFill>
                  <a:srgbClr val="93C23D"/>
                </a:solidFill>
              </a:rPr>
              <a:t>Resilience: Falling and Rising Back Up – one of the most important things to learn in </a:t>
            </a:r>
            <a:r>
              <a:rPr lang="en-IE" sz="3600" b="1" dirty="0">
                <a:solidFill>
                  <a:srgbClr val="93C23D"/>
                </a:solidFill>
              </a:rPr>
              <a:t>leadership</a:t>
            </a:r>
            <a:endParaRPr lang="en-US" sz="3600" b="1" dirty="0">
              <a:solidFill>
                <a:srgbClr val="93C23D"/>
              </a:solidFill>
            </a:endParaRPr>
          </a:p>
        </p:txBody>
      </p:sp>
    </p:spTree>
    <p:extLst>
      <p:ext uri="{BB962C8B-B14F-4D97-AF65-F5344CB8AC3E}">
        <p14:creationId xmlns:p14="http://schemas.microsoft.com/office/powerpoint/2010/main" val="1865826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fan Hassan's amazing comeback after last-lap fall to win 1500m #Short">
            <a:hlinkClick r:id="" action="ppaction://media"/>
            <a:extLst>
              <a:ext uri="{FF2B5EF4-FFF2-40B4-BE49-F238E27FC236}">
                <a16:creationId xmlns:a16="http://schemas.microsoft.com/office/drawing/2014/main" id="{96967A12-7783-E1C9-DE34-13DDD110EE59}"/>
              </a:ext>
            </a:extLst>
          </p:cNvPr>
          <p:cNvPicPr>
            <a:picLocks noRot="1" noChangeAspect="1"/>
          </p:cNvPicPr>
          <p:nvPr>
            <a:videoFile r:link="rId1"/>
          </p:nvPr>
        </p:nvPicPr>
        <p:blipFill>
          <a:blip r:embed="rId4"/>
          <a:stretch>
            <a:fillRect/>
          </a:stretch>
        </p:blipFill>
        <p:spPr>
          <a:xfrm>
            <a:off x="2510216" y="1681789"/>
            <a:ext cx="7171568" cy="4051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6F8A4A35-532F-387E-8D42-2E6E9CF8A5B5}"/>
              </a:ext>
            </a:extLst>
          </p:cNvPr>
          <p:cNvSpPr txBox="1"/>
          <p:nvPr/>
        </p:nvSpPr>
        <p:spPr>
          <a:xfrm>
            <a:off x="588724" y="228113"/>
            <a:ext cx="11111440" cy="954107"/>
          </a:xfrm>
          <a:prstGeom prst="rect">
            <a:avLst/>
          </a:prstGeom>
          <a:noFill/>
        </p:spPr>
        <p:txBody>
          <a:bodyPr wrap="square" rtlCol="0">
            <a:spAutoFit/>
          </a:bodyPr>
          <a:lstStyle/>
          <a:p>
            <a:pPr algn="r"/>
            <a:r>
              <a:rPr lang="hr-BA" sz="2800" b="1" dirty="0">
                <a:solidFill>
                  <a:srgbClr val="93C23D"/>
                </a:solidFill>
              </a:rPr>
              <a:t>Resilience: Falling and Rising Back Up – one of the most important things to learn in </a:t>
            </a:r>
            <a:r>
              <a:rPr lang="en-IE" sz="2800" b="1" dirty="0">
                <a:solidFill>
                  <a:srgbClr val="93C23D"/>
                </a:solidFill>
              </a:rPr>
              <a:t>leadership</a:t>
            </a:r>
            <a:endParaRPr lang="en-US" sz="2800" b="1" dirty="0">
              <a:solidFill>
                <a:srgbClr val="93C23D"/>
              </a:solidFill>
            </a:endParaRPr>
          </a:p>
        </p:txBody>
      </p:sp>
    </p:spTree>
    <p:extLst>
      <p:ext uri="{BB962C8B-B14F-4D97-AF65-F5344CB8AC3E}">
        <p14:creationId xmlns:p14="http://schemas.microsoft.com/office/powerpoint/2010/main" val="7182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80716C-5E8C-409C-B983-14A5FF5EC2A6}"/>
              </a:ext>
            </a:extLst>
          </p:cNvPr>
          <p:cNvSpPr>
            <a:spLocks noGrp="1"/>
          </p:cNvSpPr>
          <p:nvPr>
            <p:ph type="body" sz="quarter" idx="16"/>
          </p:nvPr>
        </p:nvSpPr>
        <p:spPr>
          <a:xfrm>
            <a:off x="2113248" y="2730927"/>
            <a:ext cx="7965503" cy="2871654"/>
          </a:xfrm>
        </p:spPr>
        <p:txBody>
          <a:bodyPr>
            <a:noAutofit/>
          </a:bodyPr>
          <a:lstStyle/>
          <a:p>
            <a:pPr algn="ctr"/>
            <a:r>
              <a:rPr lang="en-US" sz="3200" b="0" dirty="0">
                <a:solidFill>
                  <a:srgbClr val="452771"/>
                </a:solidFill>
              </a:rPr>
              <a:t>How do you respond when you fall down?</a:t>
            </a:r>
          </a:p>
          <a:p>
            <a:pPr algn="ctr"/>
            <a:r>
              <a:rPr lang="en-US" sz="3200" b="0" dirty="0">
                <a:solidFill>
                  <a:srgbClr val="452771"/>
                </a:solidFill>
              </a:rPr>
              <a:t>What do you say to yourself?</a:t>
            </a:r>
          </a:p>
          <a:p>
            <a:pPr algn="ctr"/>
            <a:r>
              <a:rPr lang="en-US" sz="3200" b="0" dirty="0">
                <a:solidFill>
                  <a:srgbClr val="452771"/>
                </a:solidFill>
              </a:rPr>
              <a:t>What do you think?</a:t>
            </a:r>
          </a:p>
          <a:p>
            <a:pPr algn="ctr"/>
            <a:r>
              <a:rPr lang="en-US" sz="3200" b="0" dirty="0">
                <a:solidFill>
                  <a:srgbClr val="452771"/>
                </a:solidFill>
              </a:rPr>
              <a:t>What might you believe is true?</a:t>
            </a:r>
          </a:p>
          <a:p>
            <a:pPr algn="ctr"/>
            <a:r>
              <a:rPr lang="en-US" sz="3200" b="0" dirty="0">
                <a:solidFill>
                  <a:srgbClr val="452771"/>
                </a:solidFill>
              </a:rPr>
              <a:t>How do you pick yourself up?</a:t>
            </a:r>
          </a:p>
          <a:p>
            <a:pPr algn="ctr"/>
            <a:endParaRPr lang="en-US" sz="3200" b="0" dirty="0"/>
          </a:p>
        </p:txBody>
      </p:sp>
      <p:sp>
        <p:nvSpPr>
          <p:cNvPr id="6" name="TextBox 5">
            <a:extLst>
              <a:ext uri="{FF2B5EF4-FFF2-40B4-BE49-F238E27FC236}">
                <a16:creationId xmlns:a16="http://schemas.microsoft.com/office/drawing/2014/main" id="{302F1FCE-024D-69B6-DAC4-D6A8F88D1104}"/>
              </a:ext>
            </a:extLst>
          </p:cNvPr>
          <p:cNvSpPr txBox="1"/>
          <p:nvPr/>
        </p:nvSpPr>
        <p:spPr>
          <a:xfrm>
            <a:off x="1856509" y="581404"/>
            <a:ext cx="8478981" cy="1200329"/>
          </a:xfrm>
          <a:prstGeom prst="rect">
            <a:avLst/>
          </a:prstGeom>
          <a:noFill/>
        </p:spPr>
        <p:txBody>
          <a:bodyPr wrap="square" rtlCol="0">
            <a:spAutoFit/>
          </a:bodyPr>
          <a:lstStyle/>
          <a:p>
            <a:pPr algn="ctr"/>
            <a:r>
              <a:rPr lang="hr-BA" sz="3600" b="1" dirty="0">
                <a:solidFill>
                  <a:srgbClr val="93C23D"/>
                </a:solidFill>
              </a:rPr>
              <a:t>Resilience: Falling and Rising Back Up – one of the most important things to learn in life</a:t>
            </a:r>
            <a:endParaRPr lang="en-US" sz="3600" b="1" dirty="0">
              <a:solidFill>
                <a:srgbClr val="93C23D"/>
              </a:solidFill>
            </a:endParaRPr>
          </a:p>
        </p:txBody>
      </p:sp>
    </p:spTree>
    <p:extLst>
      <p:ext uri="{BB962C8B-B14F-4D97-AF65-F5344CB8AC3E}">
        <p14:creationId xmlns:p14="http://schemas.microsoft.com/office/powerpoint/2010/main" val="2817465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9A4BE-C00B-401D-A4DF-91C0A266DBCA}"/>
              </a:ext>
            </a:extLst>
          </p:cNvPr>
          <p:cNvSpPr>
            <a:spLocks noGrp="1"/>
          </p:cNvSpPr>
          <p:nvPr>
            <p:ph type="title"/>
          </p:nvPr>
        </p:nvSpPr>
        <p:spPr>
          <a:xfrm>
            <a:off x="466722" y="586855"/>
            <a:ext cx="3201366" cy="3387497"/>
          </a:xfrm>
        </p:spPr>
        <p:txBody>
          <a:bodyPr anchor="b">
            <a:normAutofit/>
          </a:bodyPr>
          <a:lstStyle/>
          <a:p>
            <a:pPr algn="r"/>
            <a:r>
              <a:rPr lang="hr-BA" sz="4000" b="1" dirty="0">
                <a:solidFill>
                  <a:srgbClr val="FFFFFF"/>
                </a:solidFill>
                <a:latin typeface="+mn-lt"/>
              </a:rPr>
              <a:t>What does resilience look like?</a:t>
            </a:r>
            <a:endParaRPr lang="en-GB" sz="4000" b="1" dirty="0">
              <a:solidFill>
                <a:srgbClr val="FFFFFF"/>
              </a:solidFill>
              <a:latin typeface="+mn-lt"/>
            </a:endParaRPr>
          </a:p>
        </p:txBody>
      </p:sp>
      <p:sp>
        <p:nvSpPr>
          <p:cNvPr id="3" name="Content Placeholder 2">
            <a:extLst>
              <a:ext uri="{FF2B5EF4-FFF2-40B4-BE49-F238E27FC236}">
                <a16:creationId xmlns:a16="http://schemas.microsoft.com/office/drawing/2014/main" id="{82188D57-54F8-4DF6-BEE3-72559B579607}"/>
              </a:ext>
            </a:extLst>
          </p:cNvPr>
          <p:cNvSpPr>
            <a:spLocks noGrp="1"/>
          </p:cNvSpPr>
          <p:nvPr>
            <p:ph idx="1"/>
          </p:nvPr>
        </p:nvSpPr>
        <p:spPr>
          <a:xfrm>
            <a:off x="4327815" y="1781121"/>
            <a:ext cx="3644826" cy="4679173"/>
          </a:xfrm>
        </p:spPr>
        <p:txBody>
          <a:bodyPr anchor="ctr">
            <a:normAutofit fontScale="85000" lnSpcReduction="20000"/>
          </a:bodyPr>
          <a:lstStyle/>
          <a:p>
            <a:pPr marL="0" lvl="1" indent="0" algn="ctr">
              <a:buNone/>
            </a:pPr>
            <a:r>
              <a:rPr lang="hr-BA" sz="3300" dirty="0">
                <a:solidFill>
                  <a:srgbClr val="93C23D"/>
                </a:solidFill>
              </a:rPr>
              <a:t>By nurturing your</a:t>
            </a:r>
          </a:p>
          <a:p>
            <a:pPr marL="0" lvl="1" indent="0" algn="ctr">
              <a:buNone/>
            </a:pPr>
            <a:endParaRPr lang="hr-BA" sz="3300" dirty="0">
              <a:solidFill>
                <a:srgbClr val="93C23D"/>
              </a:solidFill>
            </a:endParaRPr>
          </a:p>
          <a:p>
            <a:pPr marL="0" lvl="1" indent="0" algn="ctr">
              <a:buFont typeface="Wingdings" panose="05000000000000000000" pitchFamily="2" charset="2"/>
              <a:buChar char="ü"/>
            </a:pPr>
            <a:r>
              <a:rPr lang="en-GB" sz="3300" dirty="0">
                <a:solidFill>
                  <a:srgbClr val="93C23D"/>
                </a:solidFill>
              </a:rPr>
              <a:t>Behaviours</a:t>
            </a:r>
          </a:p>
          <a:p>
            <a:pPr marL="0" lvl="1" indent="0" algn="ctr">
              <a:buFont typeface="Wingdings" panose="05000000000000000000" pitchFamily="2" charset="2"/>
              <a:buChar char="ü"/>
            </a:pPr>
            <a:r>
              <a:rPr lang="en-GB" sz="3300" dirty="0">
                <a:solidFill>
                  <a:srgbClr val="93C23D"/>
                </a:solidFill>
              </a:rPr>
              <a:t>Attitudes</a:t>
            </a:r>
          </a:p>
          <a:p>
            <a:pPr marL="0" lvl="1" indent="0" algn="ctr">
              <a:buFont typeface="Wingdings" panose="05000000000000000000" pitchFamily="2" charset="2"/>
              <a:buChar char="ü"/>
            </a:pPr>
            <a:r>
              <a:rPr lang="en-GB" sz="3300" dirty="0">
                <a:solidFill>
                  <a:srgbClr val="93C23D"/>
                </a:solidFill>
              </a:rPr>
              <a:t>Thinking</a:t>
            </a:r>
          </a:p>
          <a:p>
            <a:pPr marL="0" lvl="1" indent="0" algn="ctr">
              <a:buFont typeface="Wingdings" panose="05000000000000000000" pitchFamily="2" charset="2"/>
              <a:buChar char="ü"/>
            </a:pPr>
            <a:r>
              <a:rPr lang="en-GB" sz="3300" dirty="0">
                <a:solidFill>
                  <a:srgbClr val="93C23D"/>
                </a:solidFill>
              </a:rPr>
              <a:t>Language – words, tone, eye contact and posture</a:t>
            </a:r>
            <a:r>
              <a:rPr lang="en-IE" sz="3300" dirty="0">
                <a:solidFill>
                  <a:srgbClr val="93C23D"/>
                </a:solidFill>
              </a:rPr>
              <a:t> </a:t>
            </a:r>
            <a:endParaRPr lang="hr-BA" sz="3300" dirty="0">
              <a:solidFill>
                <a:srgbClr val="93C23D"/>
              </a:solidFill>
            </a:endParaRPr>
          </a:p>
          <a:p>
            <a:pPr marL="0" lvl="1" indent="0" algn="ctr">
              <a:buNone/>
            </a:pPr>
            <a:endParaRPr lang="hr-BA" sz="2800" dirty="0"/>
          </a:p>
          <a:p>
            <a:pPr marL="0" lvl="1" indent="0" algn="ctr">
              <a:buNone/>
            </a:pPr>
            <a:r>
              <a:rPr lang="en-IE" sz="3800" b="1" dirty="0">
                <a:solidFill>
                  <a:srgbClr val="93C23D"/>
                </a:solidFill>
              </a:rPr>
              <a:t>y</a:t>
            </a:r>
            <a:r>
              <a:rPr lang="hr-BA" sz="3800" b="1" dirty="0">
                <a:solidFill>
                  <a:srgbClr val="93C23D"/>
                </a:solidFill>
              </a:rPr>
              <a:t>ou can become resilient, and perhaps you already are</a:t>
            </a:r>
            <a:endParaRPr lang="en-GB" sz="3800" b="1" dirty="0">
              <a:solidFill>
                <a:srgbClr val="93C23D"/>
              </a:solidFill>
            </a:endParaRPr>
          </a:p>
          <a:p>
            <a:pPr marL="457200" lvl="1" indent="0" algn="ctr">
              <a:buNone/>
            </a:pPr>
            <a:endParaRPr lang="en-GB" dirty="0"/>
          </a:p>
          <a:p>
            <a:pPr lvl="1" algn="ctr"/>
            <a:endParaRPr lang="en-GB" dirty="0"/>
          </a:p>
        </p:txBody>
      </p:sp>
      <p:pic>
        <p:nvPicPr>
          <p:cNvPr id="6" name="Picture 5" descr="A person drinking from a cup&#10;&#10;Description automatically generated with medium confidence">
            <a:extLst>
              <a:ext uri="{FF2B5EF4-FFF2-40B4-BE49-F238E27FC236}">
                <a16:creationId xmlns:a16="http://schemas.microsoft.com/office/drawing/2014/main" id="{237E6E76-6C5A-0491-40D2-066301A7CED4}"/>
              </a:ext>
            </a:extLst>
          </p:cNvPr>
          <p:cNvPicPr>
            <a:picLocks noChangeAspect="1"/>
          </p:cNvPicPr>
          <p:nvPr/>
        </p:nvPicPr>
        <p:blipFill rotWithShape="1">
          <a:blip r:embed="rId3"/>
          <a:srcRect l="10818"/>
          <a:stretch/>
        </p:blipFill>
        <p:spPr>
          <a:xfrm>
            <a:off x="8109502" y="10"/>
            <a:ext cx="4082498" cy="6857990"/>
          </a:xfrm>
          <a:prstGeom prst="rect">
            <a:avLst/>
          </a:prstGeom>
        </p:spPr>
      </p:pic>
      <p:sp>
        <p:nvSpPr>
          <p:cNvPr id="7" name="TextBox 6">
            <a:extLst>
              <a:ext uri="{FF2B5EF4-FFF2-40B4-BE49-F238E27FC236}">
                <a16:creationId xmlns:a16="http://schemas.microsoft.com/office/drawing/2014/main" id="{98848497-E66C-0CD8-2A5A-BE6EC3884C71}"/>
              </a:ext>
            </a:extLst>
          </p:cNvPr>
          <p:cNvSpPr txBox="1"/>
          <p:nvPr/>
        </p:nvSpPr>
        <p:spPr>
          <a:xfrm>
            <a:off x="4134810" y="294992"/>
            <a:ext cx="3996343" cy="1200329"/>
          </a:xfrm>
          <a:prstGeom prst="rect">
            <a:avLst/>
          </a:prstGeom>
          <a:noFill/>
        </p:spPr>
        <p:txBody>
          <a:bodyPr wrap="square" rtlCol="0">
            <a:spAutoFit/>
          </a:bodyPr>
          <a:lstStyle/>
          <a:p>
            <a:pPr algn="ctr"/>
            <a:r>
              <a:rPr lang="hr-BA" sz="3600" b="1" dirty="0">
                <a:solidFill>
                  <a:srgbClr val="93C23D"/>
                </a:solidFill>
              </a:rPr>
              <a:t>You, it looks like you!</a:t>
            </a:r>
            <a:endParaRPr lang="en-US" sz="3600" b="1" dirty="0">
              <a:solidFill>
                <a:srgbClr val="93C23D"/>
              </a:solidFill>
            </a:endParaRPr>
          </a:p>
        </p:txBody>
      </p:sp>
    </p:spTree>
    <p:extLst>
      <p:ext uri="{BB962C8B-B14F-4D97-AF65-F5344CB8AC3E}">
        <p14:creationId xmlns:p14="http://schemas.microsoft.com/office/powerpoint/2010/main" val="1047092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businesscard&#10;&#10;Description automatically generated">
            <a:extLst>
              <a:ext uri="{FF2B5EF4-FFF2-40B4-BE49-F238E27FC236}">
                <a16:creationId xmlns:a16="http://schemas.microsoft.com/office/drawing/2014/main" id="{851BB817-84ED-002A-AFFE-261A71136B6C}"/>
              </a:ext>
            </a:extLst>
          </p:cNvPr>
          <p:cNvPicPr>
            <a:picLocks noGrp="1" noChangeAspect="1"/>
          </p:cNvPicPr>
          <p:nvPr>
            <p:ph type="pic" sz="quarter" idx="21"/>
          </p:nvPr>
        </p:nvPicPr>
        <p:blipFill>
          <a:blip r:embed="rId2"/>
          <a:srcRect t="2567" b="2567"/>
          <a:stretch>
            <a:fillRect/>
          </a:stretch>
        </p:blipFill>
        <p:spPr/>
      </p:pic>
      <p:sp>
        <p:nvSpPr>
          <p:cNvPr id="3" name="Text Placeholder 2">
            <a:extLst>
              <a:ext uri="{FF2B5EF4-FFF2-40B4-BE49-F238E27FC236}">
                <a16:creationId xmlns:a16="http://schemas.microsoft.com/office/drawing/2014/main" id="{40D386B2-8017-AE1E-E910-04755C6724D5}"/>
              </a:ext>
            </a:extLst>
          </p:cNvPr>
          <p:cNvSpPr>
            <a:spLocks noGrp="1"/>
          </p:cNvSpPr>
          <p:nvPr>
            <p:ph type="body" sz="quarter" idx="19"/>
          </p:nvPr>
        </p:nvSpPr>
        <p:spPr>
          <a:xfrm>
            <a:off x="290295" y="119477"/>
            <a:ext cx="4404721" cy="582221"/>
          </a:xfrm>
        </p:spPr>
        <p:txBody>
          <a:bodyPr>
            <a:normAutofit lnSpcReduction="10000"/>
          </a:bodyPr>
          <a:lstStyle/>
          <a:p>
            <a:r>
              <a:rPr lang="hr-BA" dirty="0"/>
              <a:t>Book recomendation</a:t>
            </a:r>
            <a:endParaRPr lang="en-US" dirty="0"/>
          </a:p>
        </p:txBody>
      </p:sp>
      <p:sp>
        <p:nvSpPr>
          <p:cNvPr id="4" name="Text Placeholder 3">
            <a:extLst>
              <a:ext uri="{FF2B5EF4-FFF2-40B4-BE49-F238E27FC236}">
                <a16:creationId xmlns:a16="http://schemas.microsoft.com/office/drawing/2014/main" id="{5AD70849-C1A5-91C4-5CD8-DDF44AA96684}"/>
              </a:ext>
            </a:extLst>
          </p:cNvPr>
          <p:cNvSpPr>
            <a:spLocks noGrp="1"/>
          </p:cNvSpPr>
          <p:nvPr>
            <p:ph type="body" sz="quarter" idx="20"/>
          </p:nvPr>
        </p:nvSpPr>
        <p:spPr>
          <a:xfrm>
            <a:off x="377978" y="812184"/>
            <a:ext cx="4958110" cy="3045832"/>
          </a:xfrm>
        </p:spPr>
        <p:txBody>
          <a:bodyPr>
            <a:normAutofit lnSpcReduction="10000"/>
          </a:bodyPr>
          <a:lstStyle/>
          <a:p>
            <a:pPr marL="0" indent="0"/>
            <a:r>
              <a:rPr lang="en-US" dirty="0"/>
              <a:t>In </a:t>
            </a:r>
            <a:r>
              <a:rPr lang="en-US" dirty="0" err="1"/>
              <a:t>Brené</a:t>
            </a:r>
            <a:r>
              <a:rPr lang="en-US" dirty="0"/>
              <a:t> Brown’s book </a:t>
            </a:r>
            <a:r>
              <a:rPr lang="en-US" dirty="0">
                <a:hlinkClick r:id="rId3">
                  <a:extLst>
                    <a:ext uri="{A12FA001-AC4F-418D-AE19-62706E023703}">
                      <ahyp:hlinkClr xmlns:ahyp="http://schemas.microsoft.com/office/drawing/2018/hyperlinkcolor" val="tx"/>
                    </a:ext>
                  </a:extLst>
                </a:hlinkClick>
              </a:rPr>
              <a:t>The Gifts of Imperfection</a:t>
            </a:r>
            <a:r>
              <a:rPr lang="en-US" dirty="0"/>
              <a:t>, she discusses how to develop resilience. Brown says there are four requirements for developing resilience:</a:t>
            </a:r>
          </a:p>
          <a:p>
            <a:pPr marL="0" indent="0"/>
            <a:r>
              <a:rPr lang="en-US" b="1" i="1" dirty="0"/>
              <a:t> developing hope, combating societal expectations, refusing to numb negative emotions, and embracing spirituality.</a:t>
            </a:r>
          </a:p>
        </p:txBody>
      </p:sp>
    </p:spTree>
    <p:extLst>
      <p:ext uri="{BB962C8B-B14F-4D97-AF65-F5344CB8AC3E}">
        <p14:creationId xmlns:p14="http://schemas.microsoft.com/office/powerpoint/2010/main" val="2778585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a:xfrm>
            <a:off x="516467" y="231971"/>
            <a:ext cx="10938933" cy="1069975"/>
          </a:xfrm>
        </p:spPr>
        <p:txBody>
          <a:bodyPr>
            <a:normAutofit/>
          </a:bodyPr>
          <a:lstStyle/>
          <a:p>
            <a:pPr algn="ctr" eaLnBrk="1" hangingPunct="1"/>
            <a:r>
              <a:rPr lang="en-US" altLang="en-US" sz="4800" dirty="0">
                <a:solidFill>
                  <a:srgbClr val="93C23D"/>
                </a:solidFill>
                <a:latin typeface="+mn-lt"/>
              </a:rPr>
              <a:t>What is a Resilient Zone?</a:t>
            </a:r>
          </a:p>
        </p:txBody>
      </p:sp>
      <p:sp>
        <p:nvSpPr>
          <p:cNvPr id="32770" name="Content Placeholder 4"/>
          <p:cNvSpPr>
            <a:spLocks noGrp="1"/>
          </p:cNvSpPr>
          <p:nvPr>
            <p:ph idx="4294967295"/>
          </p:nvPr>
        </p:nvSpPr>
        <p:spPr>
          <a:xfrm>
            <a:off x="812800" y="1521815"/>
            <a:ext cx="10642600" cy="3124200"/>
          </a:xfrm>
        </p:spPr>
        <p:txBody>
          <a:bodyPr>
            <a:noAutofit/>
          </a:bodyPr>
          <a:lstStyle/>
          <a:p>
            <a:pPr eaLnBrk="1" hangingPunct="1">
              <a:buSzPct val="80000"/>
              <a:buFont typeface="Wingdings" panose="05000000000000000000" pitchFamily="2" charset="2"/>
              <a:buChar char="ü"/>
            </a:pPr>
            <a:r>
              <a:rPr lang="en-US" altLang="en-US" dirty="0">
                <a:solidFill>
                  <a:srgbClr val="452771"/>
                </a:solidFill>
              </a:rPr>
              <a:t>A state of well-being in mind, body and spirit</a:t>
            </a:r>
          </a:p>
          <a:p>
            <a:pPr eaLnBrk="1" hangingPunct="1">
              <a:buSzPct val="80000"/>
              <a:buFont typeface="Wingdings" panose="05000000000000000000" pitchFamily="2" charset="2"/>
              <a:buChar char="ü"/>
            </a:pPr>
            <a:r>
              <a:rPr lang="en-US" altLang="en-US" dirty="0">
                <a:solidFill>
                  <a:srgbClr val="452771"/>
                </a:solidFill>
              </a:rPr>
              <a:t>When in the Resilient Zone one is able to handle the stresses of life</a:t>
            </a:r>
          </a:p>
          <a:p>
            <a:pPr eaLnBrk="1" hangingPunct="1">
              <a:buSzPct val="80000"/>
              <a:buFont typeface="Wingdings" panose="05000000000000000000" pitchFamily="2" charset="2"/>
              <a:buChar char="ü"/>
            </a:pPr>
            <a:r>
              <a:rPr lang="en-US" altLang="en-US" dirty="0">
                <a:solidFill>
                  <a:srgbClr val="452771"/>
                </a:solidFill>
              </a:rPr>
              <a:t>You can be annoyed or even angry, but do not feel like you will lose your head</a:t>
            </a:r>
          </a:p>
          <a:p>
            <a:pPr eaLnBrk="1" hangingPunct="1">
              <a:buSzPct val="80000"/>
              <a:buFont typeface="Wingdings" panose="05000000000000000000" pitchFamily="2" charset="2"/>
              <a:buChar char="ü"/>
            </a:pPr>
            <a:r>
              <a:rPr lang="en-US" altLang="en-US" dirty="0">
                <a:solidFill>
                  <a:srgbClr val="452771"/>
                </a:solidFill>
              </a:rPr>
              <a:t>You can be sad,  but not feel like you will be washed away by the river of </a:t>
            </a:r>
            <a:r>
              <a:rPr lang="hr-BA" altLang="en-US" dirty="0">
                <a:solidFill>
                  <a:srgbClr val="452771"/>
                </a:solidFill>
              </a:rPr>
              <a:t>sorrow</a:t>
            </a:r>
            <a:endParaRPr lang="en-US" altLang="en-US" dirty="0">
              <a:solidFill>
                <a:srgbClr val="452771"/>
              </a:solidFill>
            </a:endParaRPr>
          </a:p>
        </p:txBody>
      </p:sp>
      <p:sp>
        <p:nvSpPr>
          <p:cNvPr id="32771" name="Slide Number Placeholder 3"/>
          <p:cNvSpPr txBox="1">
            <a:spLocks noGrp="1"/>
          </p:cNvSpPr>
          <p:nvPr/>
        </p:nvSpPr>
        <p:spPr bwMode="auto">
          <a:xfrm>
            <a:off x="9347200" y="63817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grpSp>
        <p:nvGrpSpPr>
          <p:cNvPr id="2" name="Group 5"/>
          <p:cNvGrpSpPr>
            <a:grpSpLocks/>
          </p:cNvGrpSpPr>
          <p:nvPr/>
        </p:nvGrpSpPr>
        <p:grpSpPr bwMode="auto">
          <a:xfrm>
            <a:off x="1422401" y="4878388"/>
            <a:ext cx="8252884" cy="1255712"/>
            <a:chOff x="709" y="2256"/>
            <a:chExt cx="3899" cy="791"/>
          </a:xfrm>
        </p:grpSpPr>
        <p:sp>
          <p:nvSpPr>
            <p:cNvPr id="24586" name="Freeform 6">
              <a:extLst>
                <a:ext uri="{FF2B5EF4-FFF2-40B4-BE49-F238E27FC236}">
                  <a16:creationId xmlns:a16="http://schemas.microsoft.com/office/drawing/2014/main" id="{393DC59F-BD02-8D45-927A-A80240D99200}"/>
                </a:ext>
              </a:extLst>
            </p:cNvPr>
            <p:cNvSpPr>
              <a:spLocks/>
            </p:cNvSpPr>
            <p:nvPr/>
          </p:nvSpPr>
          <p:spPr bwMode="auto">
            <a:xfrm>
              <a:off x="709" y="2256"/>
              <a:ext cx="3899" cy="791"/>
            </a:xfrm>
            <a:custGeom>
              <a:avLst/>
              <a:gdLst>
                <a:gd name="T0" fmla="*/ 0 w 3901"/>
                <a:gd name="T1" fmla="*/ 3009 h 786"/>
                <a:gd name="T2" fmla="*/ 182 w 3901"/>
                <a:gd name="T3" fmla="*/ 2814 h 786"/>
                <a:gd name="T4" fmla="*/ 545 w 3901"/>
                <a:gd name="T5" fmla="*/ 1692 h 786"/>
                <a:gd name="T6" fmla="*/ 771 w 3901"/>
                <a:gd name="T7" fmla="*/ 1116 h 786"/>
                <a:gd name="T8" fmla="*/ 975 w 3901"/>
                <a:gd name="T9" fmla="*/ 941 h 786"/>
                <a:gd name="T10" fmla="*/ 1092 w 3901"/>
                <a:gd name="T11" fmla="*/ 1291 h 786"/>
                <a:gd name="T12" fmla="*/ 1500 w 3901"/>
                <a:gd name="T13" fmla="*/ 2254 h 786"/>
                <a:gd name="T14" fmla="*/ 1954 w 3901"/>
                <a:gd name="T15" fmla="*/ 3009 h 786"/>
                <a:gd name="T16" fmla="*/ 2271 w 3901"/>
                <a:gd name="T17" fmla="*/ 3186 h 786"/>
                <a:gd name="T18" fmla="*/ 2679 w 3901"/>
                <a:gd name="T19" fmla="*/ 2616 h 786"/>
                <a:gd name="T20" fmla="*/ 2917 w 3901"/>
                <a:gd name="T21" fmla="*/ 1116 h 786"/>
                <a:gd name="T22" fmla="*/ 3317 w 3901"/>
                <a:gd name="T23" fmla="*/ 46 h 786"/>
                <a:gd name="T24" fmla="*/ 3453 w 3901"/>
                <a:gd name="T25" fmla="*/ 0 h 7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01"/>
                <a:gd name="T40" fmla="*/ 0 h 786"/>
                <a:gd name="T41" fmla="*/ 3901 w 3901"/>
                <a:gd name="T42" fmla="*/ 786 h 7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01" h="786">
                  <a:moveTo>
                    <a:pt x="0" y="726"/>
                  </a:moveTo>
                  <a:cubicBezTo>
                    <a:pt x="45" y="730"/>
                    <a:pt x="91" y="734"/>
                    <a:pt x="182" y="681"/>
                  </a:cubicBezTo>
                  <a:cubicBezTo>
                    <a:pt x="273" y="628"/>
                    <a:pt x="447" y="476"/>
                    <a:pt x="545" y="408"/>
                  </a:cubicBezTo>
                  <a:cubicBezTo>
                    <a:pt x="643" y="340"/>
                    <a:pt x="696" y="302"/>
                    <a:pt x="771" y="272"/>
                  </a:cubicBezTo>
                  <a:cubicBezTo>
                    <a:pt x="846" y="242"/>
                    <a:pt x="907" y="219"/>
                    <a:pt x="998" y="227"/>
                  </a:cubicBezTo>
                  <a:cubicBezTo>
                    <a:pt x="1089" y="235"/>
                    <a:pt x="1195" y="265"/>
                    <a:pt x="1316" y="318"/>
                  </a:cubicBezTo>
                  <a:cubicBezTo>
                    <a:pt x="1437" y="371"/>
                    <a:pt x="1580" y="476"/>
                    <a:pt x="1724" y="544"/>
                  </a:cubicBezTo>
                  <a:cubicBezTo>
                    <a:pt x="1868" y="612"/>
                    <a:pt x="2050" y="688"/>
                    <a:pt x="2178" y="726"/>
                  </a:cubicBezTo>
                  <a:cubicBezTo>
                    <a:pt x="2306" y="764"/>
                    <a:pt x="2374" y="786"/>
                    <a:pt x="2495" y="771"/>
                  </a:cubicBezTo>
                  <a:cubicBezTo>
                    <a:pt x="2616" y="756"/>
                    <a:pt x="2759" y="718"/>
                    <a:pt x="2903" y="635"/>
                  </a:cubicBezTo>
                  <a:cubicBezTo>
                    <a:pt x="3047" y="552"/>
                    <a:pt x="3213" y="370"/>
                    <a:pt x="3357" y="272"/>
                  </a:cubicBezTo>
                  <a:cubicBezTo>
                    <a:pt x="3501" y="174"/>
                    <a:pt x="3674" y="91"/>
                    <a:pt x="3765" y="46"/>
                  </a:cubicBezTo>
                  <a:cubicBezTo>
                    <a:pt x="3856" y="1"/>
                    <a:pt x="3878" y="0"/>
                    <a:pt x="3901" y="0"/>
                  </a:cubicBezTo>
                </a:path>
              </a:pathLst>
            </a:custGeom>
            <a:noFill/>
            <a:ln w="57150">
              <a:solidFill>
                <a:schemeClr val="accent4">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charset="0"/>
                <a:ea typeface="ＭＳ Ｐゴシック" charset="0"/>
                <a:cs typeface="ＭＳ Ｐゴシック" charset="0"/>
              </a:endParaRPr>
            </a:p>
          </p:txBody>
        </p:sp>
        <p:sp>
          <p:nvSpPr>
            <p:cNvPr id="32780" name="Line 7"/>
            <p:cNvSpPr>
              <a:spLocks noChangeShapeType="1"/>
            </p:cNvSpPr>
            <p:nvPr/>
          </p:nvSpPr>
          <p:spPr bwMode="auto">
            <a:xfrm flipV="1">
              <a:off x="1072" y="2669"/>
              <a:ext cx="363" cy="27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1" name="Line 8"/>
            <p:cNvSpPr>
              <a:spLocks noChangeShapeType="1"/>
            </p:cNvSpPr>
            <p:nvPr/>
          </p:nvSpPr>
          <p:spPr bwMode="auto">
            <a:xfrm>
              <a:off x="1934" y="2624"/>
              <a:ext cx="454" cy="22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2" name="Line 9"/>
            <p:cNvSpPr>
              <a:spLocks noChangeShapeType="1"/>
            </p:cNvSpPr>
            <p:nvPr/>
          </p:nvSpPr>
          <p:spPr bwMode="auto">
            <a:xfrm flipV="1">
              <a:off x="3839" y="2533"/>
              <a:ext cx="363" cy="27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773" name="Text Box 11"/>
          <p:cNvSpPr txBox="1">
            <a:spLocks noChangeArrowheads="1"/>
          </p:cNvSpPr>
          <p:nvPr/>
        </p:nvSpPr>
        <p:spPr bwMode="auto">
          <a:xfrm>
            <a:off x="6052319" y="59436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altLang="en-US" sz="1800" b="1" i="0" u="none" strike="noStrike" kern="1200" cap="none" spc="0" normalizeH="0" baseline="0" noProof="0">
              <a:ln>
                <a:noFill/>
              </a:ln>
              <a:solidFill>
                <a:srgbClr val="000000"/>
              </a:solidFill>
              <a:effectLst/>
              <a:uLnTx/>
              <a:uFillTx/>
              <a:latin typeface="Georgia" pitchFamily="18" charset="0"/>
              <a:ea typeface="MS PGothic" pitchFamily="34" charset="-128"/>
              <a:cs typeface="+mn-cs"/>
            </a:endParaRPr>
          </a:p>
        </p:txBody>
      </p:sp>
      <p:sp>
        <p:nvSpPr>
          <p:cNvPr id="32774" name="Line 15"/>
          <p:cNvSpPr>
            <a:spLocks noChangeShapeType="1"/>
          </p:cNvSpPr>
          <p:nvPr/>
        </p:nvSpPr>
        <p:spPr bwMode="auto">
          <a:xfrm>
            <a:off x="812800" y="4586288"/>
            <a:ext cx="10160000"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5" name="Line 16"/>
          <p:cNvSpPr>
            <a:spLocks noChangeShapeType="1"/>
          </p:cNvSpPr>
          <p:nvPr/>
        </p:nvSpPr>
        <p:spPr bwMode="auto">
          <a:xfrm>
            <a:off x="812800" y="6313488"/>
            <a:ext cx="10160000"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7" name="AutoShape 19"/>
          <p:cNvSpPr>
            <a:spLocks/>
          </p:cNvSpPr>
          <p:nvPr/>
        </p:nvSpPr>
        <p:spPr bwMode="auto">
          <a:xfrm>
            <a:off x="11150600" y="4662879"/>
            <a:ext cx="304800" cy="1371600"/>
          </a:xfrm>
          <a:prstGeom prst="rightBrace">
            <a:avLst>
              <a:gd name="adj1" fmla="val 50000"/>
              <a:gd name="adj2" fmla="val 50000"/>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32BBFCC-CA4A-C34C-948A-17F602860072}"/>
              </a:ext>
            </a:extLst>
          </p:cNvPr>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 Trauma Resource Institute</a:t>
            </a:r>
          </a:p>
        </p:txBody>
      </p:sp>
      <p:sp>
        <p:nvSpPr>
          <p:cNvPr id="17" name="Text Box 18"/>
          <p:cNvSpPr txBox="1">
            <a:spLocks noChangeArrowheads="1"/>
          </p:cNvSpPr>
          <p:nvPr/>
        </p:nvSpPr>
        <p:spPr bwMode="auto">
          <a:xfrm rot="-5400000">
            <a:off x="-834569" y="5005993"/>
            <a:ext cx="28114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Light" panose="020F0302020204030204"/>
                <a:ea typeface="MS PGothic" pitchFamily="34" charset="-128"/>
                <a:cs typeface="+mn-cs"/>
              </a:rPr>
              <a:t>Resilient Zone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137764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par>
                                <p:cTn id="11" presetID="22" presetClass="entr" presetSubtype="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5"/>
          <p:cNvGrpSpPr>
            <a:grpSpLocks/>
          </p:cNvGrpSpPr>
          <p:nvPr/>
        </p:nvGrpSpPr>
        <p:grpSpPr bwMode="auto">
          <a:xfrm>
            <a:off x="1117600" y="1524000"/>
            <a:ext cx="9855200" cy="609600"/>
            <a:chOff x="709" y="2256"/>
            <a:chExt cx="3899" cy="791"/>
          </a:xfrm>
        </p:grpSpPr>
        <p:sp>
          <p:nvSpPr>
            <p:cNvPr id="38929" name="Freeform 6"/>
            <p:cNvSpPr>
              <a:spLocks/>
            </p:cNvSpPr>
            <p:nvPr/>
          </p:nvSpPr>
          <p:spPr bwMode="auto">
            <a:xfrm>
              <a:off x="709" y="2256"/>
              <a:ext cx="3899" cy="791"/>
            </a:xfrm>
            <a:custGeom>
              <a:avLst/>
              <a:gdLst>
                <a:gd name="T0" fmla="*/ 0 w 3901"/>
                <a:gd name="T1" fmla="*/ 3394 h 786"/>
                <a:gd name="T2" fmla="*/ 182 w 3901"/>
                <a:gd name="T3" fmla="*/ 3174 h 786"/>
                <a:gd name="T4" fmla="*/ 545 w 3901"/>
                <a:gd name="T5" fmla="*/ 1909 h 786"/>
                <a:gd name="T6" fmla="*/ 771 w 3901"/>
                <a:gd name="T7" fmla="*/ 1259 h 786"/>
                <a:gd name="T8" fmla="*/ 975 w 3901"/>
                <a:gd name="T9" fmla="*/ 1060 h 786"/>
                <a:gd name="T10" fmla="*/ 1073 w 3901"/>
                <a:gd name="T11" fmla="*/ 1456 h 786"/>
                <a:gd name="T12" fmla="*/ 1481 w 3901"/>
                <a:gd name="T13" fmla="*/ 2543 h 786"/>
                <a:gd name="T14" fmla="*/ 1935 w 3901"/>
                <a:gd name="T15" fmla="*/ 3394 h 786"/>
                <a:gd name="T16" fmla="*/ 2252 w 3901"/>
                <a:gd name="T17" fmla="*/ 3594 h 786"/>
                <a:gd name="T18" fmla="*/ 2660 w 3901"/>
                <a:gd name="T19" fmla="*/ 2952 h 786"/>
                <a:gd name="T20" fmla="*/ 2898 w 3901"/>
                <a:gd name="T21" fmla="*/ 1259 h 786"/>
                <a:gd name="T22" fmla="*/ 3279 w 3901"/>
                <a:gd name="T23" fmla="*/ 46 h 786"/>
                <a:gd name="T24" fmla="*/ 3415 w 3901"/>
                <a:gd name="T25" fmla="*/ 0 h 7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01"/>
                <a:gd name="T40" fmla="*/ 0 h 786"/>
                <a:gd name="T41" fmla="*/ 3901 w 3901"/>
                <a:gd name="T42" fmla="*/ 786 h 7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01" h="786">
                  <a:moveTo>
                    <a:pt x="0" y="726"/>
                  </a:moveTo>
                  <a:cubicBezTo>
                    <a:pt x="45" y="730"/>
                    <a:pt x="91" y="734"/>
                    <a:pt x="182" y="681"/>
                  </a:cubicBezTo>
                  <a:cubicBezTo>
                    <a:pt x="273" y="628"/>
                    <a:pt x="447" y="476"/>
                    <a:pt x="545" y="408"/>
                  </a:cubicBezTo>
                  <a:cubicBezTo>
                    <a:pt x="643" y="340"/>
                    <a:pt x="696" y="302"/>
                    <a:pt x="771" y="272"/>
                  </a:cubicBezTo>
                  <a:cubicBezTo>
                    <a:pt x="846" y="242"/>
                    <a:pt x="907" y="219"/>
                    <a:pt x="998" y="227"/>
                  </a:cubicBezTo>
                  <a:cubicBezTo>
                    <a:pt x="1089" y="235"/>
                    <a:pt x="1195" y="265"/>
                    <a:pt x="1316" y="318"/>
                  </a:cubicBezTo>
                  <a:cubicBezTo>
                    <a:pt x="1437" y="371"/>
                    <a:pt x="1580" y="476"/>
                    <a:pt x="1724" y="544"/>
                  </a:cubicBezTo>
                  <a:cubicBezTo>
                    <a:pt x="1868" y="612"/>
                    <a:pt x="2050" y="688"/>
                    <a:pt x="2178" y="726"/>
                  </a:cubicBezTo>
                  <a:cubicBezTo>
                    <a:pt x="2306" y="764"/>
                    <a:pt x="2374" y="786"/>
                    <a:pt x="2495" y="771"/>
                  </a:cubicBezTo>
                  <a:cubicBezTo>
                    <a:pt x="2616" y="756"/>
                    <a:pt x="2759" y="718"/>
                    <a:pt x="2903" y="635"/>
                  </a:cubicBezTo>
                  <a:cubicBezTo>
                    <a:pt x="3047" y="552"/>
                    <a:pt x="3213" y="370"/>
                    <a:pt x="3357" y="272"/>
                  </a:cubicBezTo>
                  <a:cubicBezTo>
                    <a:pt x="3501" y="174"/>
                    <a:pt x="3674" y="91"/>
                    <a:pt x="3765" y="46"/>
                  </a:cubicBezTo>
                  <a:cubicBezTo>
                    <a:pt x="3856" y="1"/>
                    <a:pt x="3878" y="0"/>
                    <a:pt x="3901"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0" name="Line 7"/>
            <p:cNvSpPr>
              <a:spLocks noChangeShapeType="1"/>
            </p:cNvSpPr>
            <p:nvPr/>
          </p:nvSpPr>
          <p:spPr bwMode="auto">
            <a:xfrm flipV="1">
              <a:off x="1072" y="2669"/>
              <a:ext cx="363" cy="27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1" name="Line 8"/>
            <p:cNvSpPr>
              <a:spLocks noChangeShapeType="1"/>
            </p:cNvSpPr>
            <p:nvPr/>
          </p:nvSpPr>
          <p:spPr bwMode="auto">
            <a:xfrm>
              <a:off x="1934" y="2624"/>
              <a:ext cx="454" cy="22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2" name="Line 9"/>
            <p:cNvSpPr>
              <a:spLocks noChangeShapeType="1"/>
            </p:cNvSpPr>
            <p:nvPr/>
          </p:nvSpPr>
          <p:spPr bwMode="auto">
            <a:xfrm flipV="1">
              <a:off x="3839" y="2533"/>
              <a:ext cx="363" cy="27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914" name="Line 15"/>
          <p:cNvSpPr>
            <a:spLocks noChangeShapeType="1"/>
          </p:cNvSpPr>
          <p:nvPr/>
        </p:nvSpPr>
        <p:spPr bwMode="auto">
          <a:xfrm>
            <a:off x="1016000" y="1447800"/>
            <a:ext cx="10160000" cy="0"/>
          </a:xfrm>
          <a:prstGeom prst="line">
            <a:avLst/>
          </a:prstGeom>
          <a:noFill/>
          <a:ln w="76200">
            <a:solidFill>
              <a:srgbClr val="4F81BD"/>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15" name="Line 16"/>
          <p:cNvSpPr>
            <a:spLocks noChangeShapeType="1"/>
          </p:cNvSpPr>
          <p:nvPr/>
        </p:nvSpPr>
        <p:spPr bwMode="auto">
          <a:xfrm>
            <a:off x="1016000" y="2286000"/>
            <a:ext cx="10160000" cy="0"/>
          </a:xfrm>
          <a:prstGeom prst="line">
            <a:avLst/>
          </a:prstGeom>
          <a:noFill/>
          <a:ln w="76200">
            <a:solidFill>
              <a:srgbClr val="4F81BD"/>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16" name="Text Box 18"/>
          <p:cNvSpPr txBox="1">
            <a:spLocks noChangeArrowheads="1"/>
          </p:cNvSpPr>
          <p:nvPr/>
        </p:nvSpPr>
        <p:spPr bwMode="auto">
          <a:xfrm rot="-5400000">
            <a:off x="10352617" y="1520280"/>
            <a:ext cx="2743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a:ea typeface="MS PGothic" pitchFamily="34" charset="-128"/>
                <a:cs typeface="+mn-cs"/>
              </a:rPr>
              <a:t>Resilient Zone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
        <p:nvSpPr>
          <p:cNvPr id="27" name="AutoShape 19"/>
          <p:cNvSpPr>
            <a:spLocks/>
          </p:cNvSpPr>
          <p:nvPr/>
        </p:nvSpPr>
        <p:spPr bwMode="auto">
          <a:xfrm>
            <a:off x="11216218" y="1371600"/>
            <a:ext cx="61383" cy="990600"/>
          </a:xfrm>
          <a:prstGeom prst="rightBrace">
            <a:avLst>
              <a:gd name="adj1" fmla="val 4961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918" name="Group 5"/>
          <p:cNvGrpSpPr>
            <a:grpSpLocks/>
          </p:cNvGrpSpPr>
          <p:nvPr/>
        </p:nvGrpSpPr>
        <p:grpSpPr bwMode="auto">
          <a:xfrm>
            <a:off x="812800" y="4180713"/>
            <a:ext cx="10464800" cy="2057400"/>
            <a:chOff x="709" y="2196"/>
            <a:chExt cx="3899" cy="791"/>
          </a:xfrm>
        </p:grpSpPr>
        <p:sp>
          <p:nvSpPr>
            <p:cNvPr id="38925" name="Freeform 6"/>
            <p:cNvSpPr>
              <a:spLocks/>
            </p:cNvSpPr>
            <p:nvPr/>
          </p:nvSpPr>
          <p:spPr bwMode="auto">
            <a:xfrm>
              <a:off x="709" y="2196"/>
              <a:ext cx="3899" cy="791"/>
            </a:xfrm>
            <a:custGeom>
              <a:avLst/>
              <a:gdLst>
                <a:gd name="T0" fmla="*/ 0 w 3901"/>
                <a:gd name="T1" fmla="*/ 3394 h 786"/>
                <a:gd name="T2" fmla="*/ 182 w 3901"/>
                <a:gd name="T3" fmla="*/ 3174 h 786"/>
                <a:gd name="T4" fmla="*/ 545 w 3901"/>
                <a:gd name="T5" fmla="*/ 1909 h 786"/>
                <a:gd name="T6" fmla="*/ 771 w 3901"/>
                <a:gd name="T7" fmla="*/ 1259 h 786"/>
                <a:gd name="T8" fmla="*/ 975 w 3901"/>
                <a:gd name="T9" fmla="*/ 1060 h 786"/>
                <a:gd name="T10" fmla="*/ 1073 w 3901"/>
                <a:gd name="T11" fmla="*/ 1456 h 786"/>
                <a:gd name="T12" fmla="*/ 1481 w 3901"/>
                <a:gd name="T13" fmla="*/ 2543 h 786"/>
                <a:gd name="T14" fmla="*/ 1935 w 3901"/>
                <a:gd name="T15" fmla="*/ 3394 h 786"/>
                <a:gd name="T16" fmla="*/ 2252 w 3901"/>
                <a:gd name="T17" fmla="*/ 3594 h 786"/>
                <a:gd name="T18" fmla="*/ 2660 w 3901"/>
                <a:gd name="T19" fmla="*/ 2952 h 786"/>
                <a:gd name="T20" fmla="*/ 2898 w 3901"/>
                <a:gd name="T21" fmla="*/ 1259 h 786"/>
                <a:gd name="T22" fmla="*/ 3279 w 3901"/>
                <a:gd name="T23" fmla="*/ 46 h 786"/>
                <a:gd name="T24" fmla="*/ 3415 w 3901"/>
                <a:gd name="T25" fmla="*/ 0 h 7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01"/>
                <a:gd name="T40" fmla="*/ 0 h 786"/>
                <a:gd name="T41" fmla="*/ 3901 w 3901"/>
                <a:gd name="T42" fmla="*/ 786 h 7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01" h="786">
                  <a:moveTo>
                    <a:pt x="0" y="726"/>
                  </a:moveTo>
                  <a:cubicBezTo>
                    <a:pt x="45" y="730"/>
                    <a:pt x="91" y="734"/>
                    <a:pt x="182" y="681"/>
                  </a:cubicBezTo>
                  <a:cubicBezTo>
                    <a:pt x="273" y="628"/>
                    <a:pt x="447" y="476"/>
                    <a:pt x="545" y="408"/>
                  </a:cubicBezTo>
                  <a:cubicBezTo>
                    <a:pt x="643" y="340"/>
                    <a:pt x="696" y="302"/>
                    <a:pt x="771" y="272"/>
                  </a:cubicBezTo>
                  <a:cubicBezTo>
                    <a:pt x="846" y="242"/>
                    <a:pt x="907" y="219"/>
                    <a:pt x="998" y="227"/>
                  </a:cubicBezTo>
                  <a:cubicBezTo>
                    <a:pt x="1089" y="235"/>
                    <a:pt x="1195" y="265"/>
                    <a:pt x="1316" y="318"/>
                  </a:cubicBezTo>
                  <a:cubicBezTo>
                    <a:pt x="1437" y="371"/>
                    <a:pt x="1580" y="476"/>
                    <a:pt x="1724" y="544"/>
                  </a:cubicBezTo>
                  <a:cubicBezTo>
                    <a:pt x="1868" y="612"/>
                    <a:pt x="2050" y="688"/>
                    <a:pt x="2178" y="726"/>
                  </a:cubicBezTo>
                  <a:cubicBezTo>
                    <a:pt x="2306" y="764"/>
                    <a:pt x="2374" y="786"/>
                    <a:pt x="2495" y="771"/>
                  </a:cubicBezTo>
                  <a:cubicBezTo>
                    <a:pt x="2616" y="756"/>
                    <a:pt x="2759" y="718"/>
                    <a:pt x="2903" y="635"/>
                  </a:cubicBezTo>
                  <a:cubicBezTo>
                    <a:pt x="3047" y="552"/>
                    <a:pt x="3213" y="370"/>
                    <a:pt x="3357" y="272"/>
                  </a:cubicBezTo>
                  <a:cubicBezTo>
                    <a:pt x="3501" y="174"/>
                    <a:pt x="3674" y="91"/>
                    <a:pt x="3765" y="46"/>
                  </a:cubicBezTo>
                  <a:cubicBezTo>
                    <a:pt x="3856" y="1"/>
                    <a:pt x="3878" y="0"/>
                    <a:pt x="3901"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926" name="Line 7"/>
            <p:cNvSpPr>
              <a:spLocks noChangeShapeType="1"/>
            </p:cNvSpPr>
            <p:nvPr/>
          </p:nvSpPr>
          <p:spPr bwMode="auto">
            <a:xfrm flipV="1">
              <a:off x="1072" y="2669"/>
              <a:ext cx="363" cy="273"/>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7" name="Line 8"/>
            <p:cNvSpPr>
              <a:spLocks noChangeShapeType="1"/>
            </p:cNvSpPr>
            <p:nvPr/>
          </p:nvSpPr>
          <p:spPr bwMode="auto">
            <a:xfrm>
              <a:off x="1934" y="2624"/>
              <a:ext cx="454" cy="227"/>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8" name="Line 9"/>
            <p:cNvSpPr>
              <a:spLocks noChangeShapeType="1"/>
            </p:cNvSpPr>
            <p:nvPr/>
          </p:nvSpPr>
          <p:spPr bwMode="auto">
            <a:xfrm flipV="1">
              <a:off x="3839" y="2533"/>
              <a:ext cx="363" cy="272"/>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919" name="Line 15"/>
          <p:cNvSpPr>
            <a:spLocks noChangeShapeType="1"/>
          </p:cNvSpPr>
          <p:nvPr/>
        </p:nvSpPr>
        <p:spPr bwMode="auto">
          <a:xfrm>
            <a:off x="914400" y="3955476"/>
            <a:ext cx="10160000" cy="0"/>
          </a:xfrm>
          <a:prstGeom prst="line">
            <a:avLst/>
          </a:prstGeom>
          <a:noFill/>
          <a:ln w="76200">
            <a:solidFill>
              <a:srgbClr val="4F81BD"/>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0" name="Line 16"/>
          <p:cNvSpPr>
            <a:spLocks noChangeShapeType="1"/>
          </p:cNvSpPr>
          <p:nvPr/>
        </p:nvSpPr>
        <p:spPr bwMode="auto">
          <a:xfrm>
            <a:off x="914400" y="6393876"/>
            <a:ext cx="10160000" cy="0"/>
          </a:xfrm>
          <a:prstGeom prst="line">
            <a:avLst/>
          </a:prstGeom>
          <a:noFill/>
          <a:ln w="76200">
            <a:solidFill>
              <a:srgbClr val="4F81BD"/>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1" name="Text Box 18"/>
          <p:cNvSpPr txBox="1">
            <a:spLocks noChangeArrowheads="1"/>
          </p:cNvSpPr>
          <p:nvPr/>
        </p:nvSpPr>
        <p:spPr bwMode="auto">
          <a:xfrm rot="-5400000">
            <a:off x="10628842" y="4563331"/>
            <a:ext cx="266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ea typeface="MS PGothic" pitchFamily="34" charset="-128"/>
              </a:defRPr>
            </a:lvl1pPr>
            <a:lvl2pPr>
              <a:defRPr sz="28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defRPr>
            </a:lvl4pPr>
            <a:lvl5pPr>
              <a:defRPr sz="2000">
                <a:solidFill>
                  <a:schemeClr val="tx1"/>
                </a:solidFill>
                <a:latin typeface="Calibri" pitchFamily="34" charset="0"/>
                <a:ea typeface="MS PGothic" pitchFamily="34" charset="-128"/>
              </a:defRPr>
            </a:lvl5pPr>
            <a:lvl6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6pPr>
            <a:lvl7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7pPr>
            <a:lvl8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8pPr>
            <a:lvl9pPr eaLnBrk="0" fontAlgn="base" hangingPunct="0">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a:ea typeface="MS PGothic" pitchFamily="34" charset="-128"/>
                <a:cs typeface="+mn-cs"/>
              </a:rPr>
              <a:t>Resilient Zone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
        <p:nvSpPr>
          <p:cNvPr id="38922" name="AutoShape 19"/>
          <p:cNvSpPr>
            <a:spLocks/>
          </p:cNvSpPr>
          <p:nvPr/>
        </p:nvSpPr>
        <p:spPr bwMode="auto">
          <a:xfrm flipH="1">
            <a:off x="11176000" y="3955476"/>
            <a:ext cx="203200" cy="2362200"/>
          </a:xfrm>
          <a:prstGeom prst="rightBrace">
            <a:avLst>
              <a:gd name="adj1" fmla="val 4965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923" name="Rectangle 50"/>
          <p:cNvSpPr>
            <a:spLocks noChangeArrowheads="1"/>
          </p:cNvSpPr>
          <p:nvPr/>
        </p:nvSpPr>
        <p:spPr bwMode="auto">
          <a:xfrm>
            <a:off x="259208" y="2938386"/>
            <a:ext cx="116735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dirty="0">
                <a:ln>
                  <a:noFill/>
                </a:ln>
                <a:solidFill>
                  <a:srgbClr val="452771"/>
                </a:solidFill>
                <a:effectLst/>
                <a:uLnTx/>
                <a:uFillTx/>
                <a:latin typeface="Calibri" panose="020F0502020204030204"/>
                <a:ea typeface="+mn-ea"/>
                <a:cs typeface="+mn-cs"/>
              </a:rPr>
              <a:t>Some have a deep Resilient Zone where there is a higher tolerance for a wide range of stressors.</a:t>
            </a:r>
          </a:p>
        </p:txBody>
      </p:sp>
      <p:sp>
        <p:nvSpPr>
          <p:cNvPr id="38924" name="Rectangle 51"/>
          <p:cNvSpPr>
            <a:spLocks noChangeArrowheads="1"/>
          </p:cNvSpPr>
          <p:nvPr/>
        </p:nvSpPr>
        <p:spPr bwMode="auto">
          <a:xfrm>
            <a:off x="724345" y="318710"/>
            <a:ext cx="107433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dirty="0">
                <a:ln>
                  <a:noFill/>
                </a:ln>
                <a:solidFill>
                  <a:srgbClr val="452771"/>
                </a:solidFill>
                <a:effectLst/>
                <a:uLnTx/>
                <a:uFillTx/>
                <a:latin typeface="Calibri" panose="020F0502020204030204"/>
                <a:ea typeface="+mn-ea"/>
                <a:cs typeface="+mn-cs"/>
              </a:rPr>
              <a:t>Some have a very shallow Resilient Zone where even small stressors bump you out of the Zone.</a:t>
            </a:r>
          </a:p>
        </p:txBody>
      </p:sp>
    </p:spTree>
    <p:extLst>
      <p:ext uri="{BB962C8B-B14F-4D97-AF65-F5344CB8AC3E}">
        <p14:creationId xmlns:p14="http://schemas.microsoft.com/office/powerpoint/2010/main" val="388918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zervirano mjesto slike 9">
            <a:extLst>
              <a:ext uri="{FF2B5EF4-FFF2-40B4-BE49-F238E27FC236}">
                <a16:creationId xmlns:a16="http://schemas.microsoft.com/office/drawing/2014/main" id="{EBDB5598-9FD2-4A0D-BA34-F9C99BF57F6D}"/>
              </a:ext>
            </a:extLst>
          </p:cNvPr>
          <p:cNvPicPr>
            <a:picLocks noGrp="1" noChangeAspect="1"/>
          </p:cNvPicPr>
          <p:nvPr>
            <p:ph type="pic" sz="quarter" idx="21"/>
          </p:nvPr>
        </p:nvPicPr>
        <p:blipFill>
          <a:blip r:embed="rId3"/>
          <a:srcRect t="7654" b="7654"/>
          <a:stretch>
            <a:fillRect/>
          </a:stretch>
        </p:blipFill>
        <p:spPr/>
      </p:pic>
      <p:sp>
        <p:nvSpPr>
          <p:cNvPr id="5" name="Rezervirano mjesto teksta 4">
            <a:extLst>
              <a:ext uri="{FF2B5EF4-FFF2-40B4-BE49-F238E27FC236}">
                <a16:creationId xmlns:a16="http://schemas.microsoft.com/office/drawing/2014/main" id="{7477AEAE-7D96-4434-BF2C-211B88CFF282}"/>
              </a:ext>
            </a:extLst>
          </p:cNvPr>
          <p:cNvSpPr>
            <a:spLocks noGrp="1"/>
          </p:cNvSpPr>
          <p:nvPr>
            <p:ph type="body" sz="quarter" idx="19"/>
          </p:nvPr>
        </p:nvSpPr>
        <p:spPr>
          <a:xfrm>
            <a:off x="411798" y="1399576"/>
            <a:ext cx="5084762" cy="582221"/>
          </a:xfrm>
        </p:spPr>
        <p:txBody>
          <a:bodyPr>
            <a:noAutofit/>
          </a:bodyPr>
          <a:lstStyle/>
          <a:p>
            <a:r>
              <a:rPr lang="en-GB" sz="4800" dirty="0"/>
              <a:t>What contributes to your Resilience?</a:t>
            </a:r>
            <a:endParaRPr lang="en-US" sz="4800" dirty="0"/>
          </a:p>
        </p:txBody>
      </p:sp>
      <p:sp>
        <p:nvSpPr>
          <p:cNvPr id="6" name="Title 2">
            <a:extLst>
              <a:ext uri="{FF2B5EF4-FFF2-40B4-BE49-F238E27FC236}">
                <a16:creationId xmlns:a16="http://schemas.microsoft.com/office/drawing/2014/main" id="{661BDAEA-81EC-48AF-B19B-D4D898958CCD}"/>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800" b="1" i="0" u="none" strike="noStrike" kern="1200" cap="none" spc="0" normalizeH="0" baseline="0" noProof="0" dirty="0">
              <a:ln>
                <a:noFill/>
              </a:ln>
              <a:solidFill>
                <a:srgbClr val="00B0F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4324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2E9948-9934-4CB1-98BC-6C6AEE0E4042}"/>
              </a:ext>
            </a:extLst>
          </p:cNvPr>
          <p:cNvSpPr txBox="1"/>
          <p:nvPr/>
        </p:nvSpPr>
        <p:spPr>
          <a:xfrm>
            <a:off x="8547192" y="6228928"/>
            <a:ext cx="2777684" cy="461665"/>
          </a:xfrm>
          <a:prstGeom prst="rect">
            <a:avLst/>
          </a:prstGeom>
          <a:noFill/>
        </p:spPr>
        <p:txBody>
          <a:bodyPr wrap="square" lIns="91440" tIns="45720" rIns="91440" bIns="45720" rtlCol="0" anchor="t">
            <a:spAutoFit/>
          </a:bodyPr>
          <a:lstStyle/>
          <a:p>
            <a:r>
              <a:rPr lang="en-US" altLang="en-US" sz="1200" i="1" dirty="0">
                <a:solidFill>
                  <a:srgbClr val="4D4D4D"/>
                </a:solidFill>
                <a:latin typeface="Tahoma" panose="020B0604030504040204" pitchFamily="34" charset="0"/>
                <a:cs typeface="Tahoma" panose="020B0604030504040204" pitchFamily="34" charset="0"/>
                <a:sym typeface="Tahoma" panose="020B0604030504040204" pitchFamily="34" charset="0"/>
              </a:rPr>
              <a:t>(Taken from Questions of Difference)</a:t>
            </a:r>
          </a:p>
          <a:p>
            <a:endParaRPr lang="en-US" sz="1200" dirty="0">
              <a:solidFill>
                <a:srgbClr val="09446A"/>
              </a:solidFill>
              <a:cs typeface="Calibri"/>
            </a:endParaRPr>
          </a:p>
        </p:txBody>
      </p:sp>
      <p:sp>
        <p:nvSpPr>
          <p:cNvPr id="5" name="Text Placeholder 4">
            <a:extLst>
              <a:ext uri="{FF2B5EF4-FFF2-40B4-BE49-F238E27FC236}">
                <a16:creationId xmlns:a16="http://schemas.microsoft.com/office/drawing/2014/main" id="{5FC31031-4499-4902-BFC4-3411FB2DF7CA}"/>
              </a:ext>
            </a:extLst>
          </p:cNvPr>
          <p:cNvSpPr>
            <a:spLocks noGrp="1"/>
          </p:cNvSpPr>
          <p:nvPr>
            <p:ph type="body" sz="quarter" idx="14"/>
          </p:nvPr>
        </p:nvSpPr>
        <p:spPr bwMode="auto">
          <a:xfrm>
            <a:off x="5528005" y="2000212"/>
            <a:ext cx="6308538" cy="459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27038" indent="-212725" eaLnBrk="0" hangingPunct="0">
              <a:defRPr b="1" u="sng">
                <a:solidFill>
                  <a:schemeClr val="tx1"/>
                </a:solidFill>
                <a:latin typeface="Arial" panose="020B0604020202020204" pitchFamily="34" charset="0"/>
              </a:defRPr>
            </a:lvl1pPr>
            <a:lvl2pPr marL="742950" indent="-285750" eaLnBrk="0" hangingPunct="0">
              <a:defRPr b="1" u="sng">
                <a:solidFill>
                  <a:schemeClr val="tx1"/>
                </a:solidFill>
                <a:latin typeface="Arial" panose="020B0604020202020204" pitchFamily="34" charset="0"/>
              </a:defRPr>
            </a:lvl2pPr>
            <a:lvl3pPr marL="1143000" indent="-228600" eaLnBrk="0" hangingPunct="0">
              <a:defRPr b="1" u="sng">
                <a:solidFill>
                  <a:schemeClr val="tx1"/>
                </a:solidFill>
                <a:latin typeface="Arial" panose="020B0604020202020204" pitchFamily="34" charset="0"/>
              </a:defRPr>
            </a:lvl3pPr>
            <a:lvl4pPr marL="1600200" indent="-228600" eaLnBrk="0" hangingPunct="0">
              <a:defRPr b="1" u="sng">
                <a:solidFill>
                  <a:schemeClr val="tx1"/>
                </a:solidFill>
                <a:latin typeface="Arial" panose="020B0604020202020204" pitchFamily="34" charset="0"/>
              </a:defRPr>
            </a:lvl4pPr>
            <a:lvl5pPr marL="2057400" indent="-228600" eaLnBrk="0" hangingPunct="0">
              <a:defRPr b="1" u="sng">
                <a:solidFill>
                  <a:schemeClr val="tx1"/>
                </a:solidFill>
                <a:latin typeface="Arial" panose="020B0604020202020204" pitchFamily="34" charset="0"/>
              </a:defRPr>
            </a:lvl5pPr>
            <a:lvl6pPr marL="2514600" indent="-228600" eaLnBrk="0" fontAlgn="base" hangingPunct="0">
              <a:spcBef>
                <a:spcPct val="0"/>
              </a:spcBef>
              <a:spcAft>
                <a:spcPct val="0"/>
              </a:spcAft>
              <a:defRPr b="1" u="sng">
                <a:solidFill>
                  <a:schemeClr val="tx1"/>
                </a:solidFill>
                <a:latin typeface="Arial" panose="020B0604020202020204" pitchFamily="34" charset="0"/>
              </a:defRPr>
            </a:lvl6pPr>
            <a:lvl7pPr marL="2971800" indent="-228600" eaLnBrk="0" fontAlgn="base" hangingPunct="0">
              <a:spcBef>
                <a:spcPct val="0"/>
              </a:spcBef>
              <a:spcAft>
                <a:spcPct val="0"/>
              </a:spcAft>
              <a:defRPr b="1" u="sng">
                <a:solidFill>
                  <a:schemeClr val="tx1"/>
                </a:solidFill>
                <a:latin typeface="Arial" panose="020B0604020202020204" pitchFamily="34" charset="0"/>
              </a:defRPr>
            </a:lvl7pPr>
            <a:lvl8pPr marL="3429000" indent="-228600" eaLnBrk="0" fontAlgn="base" hangingPunct="0">
              <a:spcBef>
                <a:spcPct val="0"/>
              </a:spcBef>
              <a:spcAft>
                <a:spcPct val="0"/>
              </a:spcAft>
              <a:defRPr b="1" u="sng">
                <a:solidFill>
                  <a:schemeClr val="tx1"/>
                </a:solidFill>
                <a:latin typeface="Arial" panose="020B0604020202020204" pitchFamily="34" charset="0"/>
              </a:defRPr>
            </a:lvl8pPr>
            <a:lvl9pPr marL="3886200" indent="-228600" eaLnBrk="0" fontAlgn="base" hangingPunct="0">
              <a:spcBef>
                <a:spcPct val="0"/>
              </a:spcBef>
              <a:spcAft>
                <a:spcPct val="0"/>
              </a:spcAft>
              <a:defRPr b="1" u="sng">
                <a:solidFill>
                  <a:schemeClr val="tx1"/>
                </a:solidFill>
                <a:latin typeface="Arial" panose="020B0604020202020204" pitchFamily="34" charset="0"/>
              </a:defRPr>
            </a:lvl9pPr>
          </a:lstStyle>
          <a:p>
            <a:pPr algn="just" eaLnBrk="1" hangingPunct="1"/>
            <a:r>
              <a:rPr lang="en-US" altLang="en-US" sz="2800" b="0" u="none" dirty="0">
                <a:latin typeface="Tahoma" panose="020B0604030504040204" pitchFamily="34" charset="0"/>
                <a:cs typeface="Tahoma" panose="020B0604030504040204" pitchFamily="34" charset="0"/>
                <a:sym typeface="Tahoma" panose="020B0604030504040204" pitchFamily="34" charset="0"/>
              </a:rPr>
              <a:t>  </a:t>
            </a:r>
            <a:r>
              <a:rPr lang="en-US" altLang="en-US" b="0" u="none" dirty="0">
                <a:solidFill>
                  <a:srgbClr val="452771"/>
                </a:solidFill>
                <a:latin typeface="+mn-lt"/>
                <a:cs typeface="Tahoma" panose="020B0604030504040204" pitchFamily="34" charset="0"/>
                <a:sym typeface="Tahoma" panose="020B0604030504040204" pitchFamily="34" charset="0"/>
              </a:rPr>
              <a:t>Facilitative Leaders are capable of bringing out the best in those around them. </a:t>
            </a:r>
          </a:p>
          <a:p>
            <a:pPr algn="just" eaLnBrk="1" hangingPunct="1"/>
            <a:r>
              <a:rPr lang="en-US" altLang="en-US" b="0" u="none" dirty="0">
                <a:solidFill>
                  <a:srgbClr val="452771"/>
                </a:solidFill>
                <a:latin typeface="+mn-lt"/>
                <a:cs typeface="Tahoma" panose="020B0604030504040204" pitchFamily="34" charset="0"/>
                <a:sym typeface="Tahoma" panose="020B0604030504040204" pitchFamily="34" charset="0"/>
              </a:rPr>
              <a:t>   They have an authenticity to their leadership style, which encourages trust and commitment from others. </a:t>
            </a:r>
          </a:p>
          <a:p>
            <a:pPr algn="just" eaLnBrk="1" hangingPunct="1"/>
            <a:r>
              <a:rPr lang="en-US" altLang="en-US" b="0" u="none" dirty="0">
                <a:solidFill>
                  <a:srgbClr val="452771"/>
                </a:solidFill>
                <a:latin typeface="+mn-lt"/>
                <a:cs typeface="Tahoma" panose="020B0604030504040204" pitchFamily="34" charset="0"/>
                <a:sym typeface="Tahoma" panose="020B0604030504040204" pitchFamily="34" charset="0"/>
              </a:rPr>
              <a:t>  They model their values and principles every day in the way that they work and lead, their actions speak as loudly as their words in demonstrating their expectations to others.</a:t>
            </a:r>
          </a:p>
        </p:txBody>
      </p:sp>
      <p:sp>
        <p:nvSpPr>
          <p:cNvPr id="2" name="TextBox 1">
            <a:extLst>
              <a:ext uri="{FF2B5EF4-FFF2-40B4-BE49-F238E27FC236}">
                <a16:creationId xmlns:a16="http://schemas.microsoft.com/office/drawing/2014/main" id="{E52AB762-8AE7-4707-A14A-2DC959DD6A16}"/>
              </a:ext>
            </a:extLst>
          </p:cNvPr>
          <p:cNvSpPr txBox="1"/>
          <p:nvPr/>
        </p:nvSpPr>
        <p:spPr>
          <a:xfrm>
            <a:off x="1579418" y="876094"/>
            <a:ext cx="9033163" cy="923330"/>
          </a:xfrm>
          <a:prstGeom prst="rect">
            <a:avLst/>
          </a:prstGeom>
          <a:noFill/>
        </p:spPr>
        <p:txBody>
          <a:bodyPr wrap="square" rtlCol="0">
            <a:spAutoFit/>
          </a:bodyPr>
          <a:lstStyle/>
          <a:p>
            <a:r>
              <a:rPr lang="en-US" altLang="en-US" sz="3600" b="1" u="none" dirty="0">
                <a:latin typeface="+mj-lt"/>
                <a:cs typeface="Tahoma" panose="020B0604030504040204" pitchFamily="34" charset="0"/>
                <a:sym typeface="Tahoma" panose="020B0604030504040204" pitchFamily="34" charset="0"/>
              </a:rPr>
              <a:t>	</a:t>
            </a:r>
            <a:r>
              <a:rPr lang="en-US" altLang="en-US" sz="3600" b="1" u="none" dirty="0">
                <a:solidFill>
                  <a:schemeClr val="bg1"/>
                </a:solidFill>
                <a:latin typeface="+mj-lt"/>
                <a:cs typeface="Tahoma" panose="020B0604030504040204" pitchFamily="34" charset="0"/>
                <a:sym typeface="Tahoma" panose="020B0604030504040204" pitchFamily="34" charset="0"/>
              </a:rPr>
              <a:t>A Learning Leader; a Facilitative Leader</a:t>
            </a:r>
            <a:r>
              <a:rPr lang="en-US" altLang="en-US" sz="1800" b="0" u="none" dirty="0">
                <a:solidFill>
                  <a:schemeClr val="bg1"/>
                </a:solidFill>
                <a:latin typeface="Tahoma" panose="020B0604030504040204" pitchFamily="34" charset="0"/>
                <a:cs typeface="Tahoma" panose="020B0604030504040204" pitchFamily="34" charset="0"/>
                <a:sym typeface="Tahoma" panose="020B0604030504040204" pitchFamily="34" charset="0"/>
              </a:rPr>
              <a:t>.</a:t>
            </a:r>
          </a:p>
          <a:p>
            <a:endParaRPr lang="en-GB" dirty="0"/>
          </a:p>
        </p:txBody>
      </p:sp>
      <p:pic>
        <p:nvPicPr>
          <p:cNvPr id="3" name="Picture 2">
            <a:extLst>
              <a:ext uri="{FF2B5EF4-FFF2-40B4-BE49-F238E27FC236}">
                <a16:creationId xmlns:a16="http://schemas.microsoft.com/office/drawing/2014/main" id="{1183364F-CA87-49FA-B51D-7348C390CEEB}"/>
              </a:ext>
            </a:extLst>
          </p:cNvPr>
          <p:cNvPicPr>
            <a:picLocks noChangeAspect="1"/>
          </p:cNvPicPr>
          <p:nvPr/>
        </p:nvPicPr>
        <p:blipFill>
          <a:blip r:embed="rId3"/>
          <a:stretch>
            <a:fillRect/>
          </a:stretch>
        </p:blipFill>
        <p:spPr>
          <a:xfrm>
            <a:off x="108642" y="2385997"/>
            <a:ext cx="5314950" cy="4410075"/>
          </a:xfrm>
          <a:prstGeom prst="rect">
            <a:avLst/>
          </a:prstGeom>
        </p:spPr>
      </p:pic>
    </p:spTree>
    <p:extLst>
      <p:ext uri="{BB962C8B-B14F-4D97-AF65-F5344CB8AC3E}">
        <p14:creationId xmlns:p14="http://schemas.microsoft.com/office/powerpoint/2010/main" val="3076183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63002" y="2485096"/>
            <a:ext cx="10978262" cy="3899619"/>
          </a:xfrm>
        </p:spPr>
        <p:txBody>
          <a:bodyPr/>
          <a:lstStyle/>
          <a:p>
            <a:pPr algn="just"/>
            <a:r>
              <a:rPr lang="en-US" sz="2800" i="1" dirty="0">
                <a:solidFill>
                  <a:srgbClr val="09446A"/>
                </a:solidFill>
              </a:rPr>
              <a:t>The following questions are designed to help you assess the resilience qualities that you carry with you– i.e. what do you have access to that enables you to flex in response to the demands of daily living and work. There are no right or wrong answers. Answer them </a:t>
            </a:r>
            <a:r>
              <a:rPr lang="hr-BA" sz="2800" i="1" dirty="0">
                <a:solidFill>
                  <a:srgbClr val="09446A"/>
                </a:solidFill>
              </a:rPr>
              <a:t>by </a:t>
            </a:r>
            <a:r>
              <a:rPr lang="en-US" sz="2800" i="1" dirty="0">
                <a:solidFill>
                  <a:srgbClr val="09446A"/>
                </a:solidFill>
              </a:rPr>
              <a:t>thinking of how you see yourself generally operating in the world.</a:t>
            </a:r>
            <a:endParaRPr lang="hr-BA" sz="2800" i="1" dirty="0">
              <a:solidFill>
                <a:srgbClr val="09446A"/>
              </a:solidFill>
            </a:endParaRPr>
          </a:p>
          <a:p>
            <a:pPr algn="ctr"/>
            <a:r>
              <a:rPr lang="en-US" dirty="0">
                <a:solidFill>
                  <a:srgbClr val="09446A"/>
                </a:solidFill>
              </a:rPr>
              <a:t>How are you today? Take a few minutes and reflect</a:t>
            </a:r>
            <a:r>
              <a:rPr lang="hr-BA" dirty="0">
                <a:solidFill>
                  <a:srgbClr val="09446A"/>
                </a:solidFill>
              </a:rPr>
              <a:t>.</a:t>
            </a:r>
          </a:p>
          <a:p>
            <a:pPr algn="ctr"/>
            <a:r>
              <a:rPr lang="hr-BA" dirty="0">
                <a:solidFill>
                  <a:srgbClr val="09446A"/>
                </a:solidFill>
              </a:rPr>
              <a:t>Read the questions on the following slide and use the slide after that to rate your answers from 1 to 10, 1 being the least favourable outcome and 10 being the most favourable outcome.</a:t>
            </a:r>
            <a:endParaRPr lang="en-GB" sz="18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451849"/>
            <a:ext cx="5623561" cy="633215"/>
          </a:xfrm>
        </p:spPr>
        <p:txBody>
          <a:bodyPr/>
          <a:lstStyle/>
          <a:p>
            <a:r>
              <a:rPr lang="en-GB" dirty="0">
                <a:solidFill>
                  <a:srgbClr val="80318E"/>
                </a:solidFill>
              </a:rPr>
              <a:t>SELF ASSESSMENT ACTIVITY</a:t>
            </a:r>
          </a:p>
          <a:p>
            <a:endParaRPr lang="en-GB" dirty="0">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0841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319180" y="1507182"/>
            <a:ext cx="11553638" cy="4147534"/>
          </a:xfrm>
        </p:spPr>
        <p:txBody>
          <a:bodyPr/>
          <a:lstStyle/>
          <a:p>
            <a:pPr marL="342900" indent="-342900">
              <a:lnSpc>
                <a:spcPct val="100000"/>
              </a:lnSpc>
              <a:buFont typeface="Arial" panose="020B0604020202020204" pitchFamily="34" charset="0"/>
              <a:buChar char="•"/>
            </a:pPr>
            <a:r>
              <a:rPr lang="en-US" sz="2800" b="1" dirty="0">
                <a:solidFill>
                  <a:srgbClr val="09446A"/>
                </a:solidFill>
              </a:rPr>
              <a:t>Flexibility </a:t>
            </a:r>
            <a:r>
              <a:rPr lang="hr-BA" sz="2800" b="1" dirty="0">
                <a:solidFill>
                  <a:srgbClr val="09446A"/>
                </a:solidFill>
              </a:rPr>
              <a:t>-</a:t>
            </a:r>
            <a:r>
              <a:rPr lang="en-US" sz="2800" dirty="0">
                <a:solidFill>
                  <a:srgbClr val="09446A"/>
                </a:solidFill>
              </a:rPr>
              <a:t> right now how flexible are you?</a:t>
            </a:r>
          </a:p>
          <a:p>
            <a:pPr marL="342900" indent="-342900">
              <a:lnSpc>
                <a:spcPct val="100000"/>
              </a:lnSpc>
              <a:buFont typeface="Arial" panose="020B0604020202020204" pitchFamily="34" charset="0"/>
              <a:buChar char="•"/>
            </a:pPr>
            <a:r>
              <a:rPr lang="en-US" sz="2800" b="1" dirty="0">
                <a:solidFill>
                  <a:srgbClr val="09446A"/>
                </a:solidFill>
              </a:rPr>
              <a:t>Confidence</a:t>
            </a:r>
            <a:r>
              <a:rPr lang="en-US" sz="2800" dirty="0">
                <a:solidFill>
                  <a:srgbClr val="09446A"/>
                </a:solidFill>
              </a:rPr>
              <a:t> </a:t>
            </a:r>
            <a:r>
              <a:rPr lang="hr-BA" sz="2800" dirty="0">
                <a:solidFill>
                  <a:srgbClr val="09446A"/>
                </a:solidFill>
              </a:rPr>
              <a:t>-</a:t>
            </a:r>
            <a:r>
              <a:rPr lang="en-US" sz="2800" dirty="0">
                <a:solidFill>
                  <a:srgbClr val="09446A"/>
                </a:solidFill>
              </a:rPr>
              <a:t> are you able to hold your sense of ‘</a:t>
            </a:r>
            <a:r>
              <a:rPr lang="en-US" sz="2800" dirty="0" err="1">
                <a:solidFill>
                  <a:srgbClr val="09446A"/>
                </a:solidFill>
              </a:rPr>
              <a:t>okayness</a:t>
            </a:r>
            <a:r>
              <a:rPr lang="en-US" sz="2800" dirty="0">
                <a:solidFill>
                  <a:srgbClr val="09446A"/>
                </a:solidFill>
              </a:rPr>
              <a:t>’ regardless of things not going well</a:t>
            </a:r>
            <a:r>
              <a:rPr lang="hr-BA" sz="2800" dirty="0">
                <a:solidFill>
                  <a:srgbClr val="09446A"/>
                </a:solidFill>
              </a:rPr>
              <a:t>?</a:t>
            </a:r>
            <a:endParaRPr lang="en-US" sz="2800" dirty="0">
              <a:solidFill>
                <a:srgbClr val="09446A"/>
              </a:solidFill>
            </a:endParaRPr>
          </a:p>
          <a:p>
            <a:pPr marL="342900" indent="-342900">
              <a:lnSpc>
                <a:spcPct val="100000"/>
              </a:lnSpc>
              <a:buFont typeface="Arial" panose="020B0604020202020204" pitchFamily="34" charset="0"/>
              <a:buChar char="•"/>
            </a:pPr>
            <a:r>
              <a:rPr lang="en-US" sz="2800" b="1" dirty="0">
                <a:solidFill>
                  <a:srgbClr val="09446A"/>
                </a:solidFill>
              </a:rPr>
              <a:t>Focus</a:t>
            </a:r>
            <a:r>
              <a:rPr lang="en-US" sz="2800" dirty="0">
                <a:solidFill>
                  <a:srgbClr val="09446A"/>
                </a:solidFill>
              </a:rPr>
              <a:t> </a:t>
            </a:r>
            <a:r>
              <a:rPr lang="hr-BA" sz="2800" dirty="0">
                <a:solidFill>
                  <a:srgbClr val="09446A"/>
                </a:solidFill>
              </a:rPr>
              <a:t>-</a:t>
            </a:r>
            <a:r>
              <a:rPr lang="en-US" sz="2800" dirty="0">
                <a:solidFill>
                  <a:srgbClr val="09446A"/>
                </a:solidFill>
              </a:rPr>
              <a:t> scattering and trying to do everything</a:t>
            </a:r>
          </a:p>
          <a:p>
            <a:pPr marL="342900" indent="-342900">
              <a:lnSpc>
                <a:spcPct val="100000"/>
              </a:lnSpc>
              <a:buFont typeface="Arial" panose="020B0604020202020204" pitchFamily="34" charset="0"/>
              <a:buChar char="•"/>
            </a:pPr>
            <a:r>
              <a:rPr lang="en-US" sz="2800" b="1" dirty="0">
                <a:solidFill>
                  <a:srgbClr val="09446A"/>
                </a:solidFill>
              </a:rPr>
              <a:t>Managing thoughts</a:t>
            </a:r>
            <a:r>
              <a:rPr lang="hr-BA" sz="2800" b="1" dirty="0">
                <a:solidFill>
                  <a:srgbClr val="09446A"/>
                </a:solidFill>
              </a:rPr>
              <a:t> -</a:t>
            </a:r>
            <a:r>
              <a:rPr lang="en-US" sz="2800" b="1" dirty="0">
                <a:solidFill>
                  <a:srgbClr val="09446A"/>
                </a:solidFill>
              </a:rPr>
              <a:t> </a:t>
            </a:r>
            <a:r>
              <a:rPr lang="en-US" sz="2800" dirty="0">
                <a:solidFill>
                  <a:srgbClr val="09446A"/>
                </a:solidFill>
              </a:rPr>
              <a:t>holding a growth mindset noticing the thought and </a:t>
            </a:r>
            <a:r>
              <a:rPr lang="en-US" sz="2800" dirty="0" err="1">
                <a:solidFill>
                  <a:srgbClr val="09446A"/>
                </a:solidFill>
              </a:rPr>
              <a:t>recognising</a:t>
            </a:r>
            <a:r>
              <a:rPr lang="en-US" sz="2800" dirty="0">
                <a:solidFill>
                  <a:srgbClr val="09446A"/>
                </a:solidFill>
              </a:rPr>
              <a:t> it</a:t>
            </a:r>
            <a:r>
              <a:rPr lang="hr-BA" sz="2800" dirty="0">
                <a:solidFill>
                  <a:srgbClr val="09446A"/>
                </a:solidFill>
              </a:rPr>
              <a:t>.</a:t>
            </a:r>
            <a:endParaRPr lang="en-US" sz="2800" dirty="0">
              <a:solidFill>
                <a:srgbClr val="09446A"/>
              </a:solidFill>
            </a:endParaRPr>
          </a:p>
          <a:p>
            <a:pPr marL="342900" indent="-342900">
              <a:lnSpc>
                <a:spcPct val="100000"/>
              </a:lnSpc>
              <a:buFont typeface="Arial" panose="020B0604020202020204" pitchFamily="34" charset="0"/>
              <a:buChar char="•"/>
            </a:pPr>
            <a:r>
              <a:rPr lang="en-US" sz="2800" b="1" dirty="0">
                <a:solidFill>
                  <a:srgbClr val="09446A"/>
                </a:solidFill>
              </a:rPr>
              <a:t>Facing reality</a:t>
            </a:r>
            <a:r>
              <a:rPr lang="hr-BA" sz="2800" b="1" dirty="0">
                <a:solidFill>
                  <a:srgbClr val="09446A"/>
                </a:solidFill>
              </a:rPr>
              <a:t> -</a:t>
            </a:r>
            <a:r>
              <a:rPr lang="en-US" sz="2800" b="1" dirty="0">
                <a:solidFill>
                  <a:srgbClr val="09446A"/>
                </a:solidFill>
              </a:rPr>
              <a:t>  </a:t>
            </a:r>
            <a:r>
              <a:rPr lang="en-US" sz="2800" dirty="0">
                <a:solidFill>
                  <a:srgbClr val="09446A"/>
                </a:solidFill>
              </a:rPr>
              <a:t>how good are you at facing it</a:t>
            </a:r>
            <a:r>
              <a:rPr lang="hr-BA" sz="2800" dirty="0">
                <a:solidFill>
                  <a:srgbClr val="09446A"/>
                </a:solidFill>
              </a:rPr>
              <a:t>.</a:t>
            </a:r>
            <a:endParaRPr lang="en-US" sz="2800" dirty="0">
              <a:solidFill>
                <a:srgbClr val="09446A"/>
              </a:solidFill>
            </a:endParaRPr>
          </a:p>
          <a:p>
            <a:pPr marL="342900" indent="-342900">
              <a:lnSpc>
                <a:spcPct val="100000"/>
              </a:lnSpc>
              <a:buFont typeface="Arial" panose="020B0604020202020204" pitchFamily="34" charset="0"/>
              <a:buChar char="•"/>
            </a:pPr>
            <a:r>
              <a:rPr lang="en-US" sz="2800" b="1" dirty="0">
                <a:solidFill>
                  <a:srgbClr val="09446A"/>
                </a:solidFill>
              </a:rPr>
              <a:t>Balance</a:t>
            </a:r>
            <a:r>
              <a:rPr lang="hr-BA" sz="2800" b="1" dirty="0">
                <a:solidFill>
                  <a:srgbClr val="09446A"/>
                </a:solidFill>
              </a:rPr>
              <a:t> - </a:t>
            </a:r>
            <a:r>
              <a:rPr lang="en-US" sz="2800" dirty="0">
                <a:solidFill>
                  <a:srgbClr val="09446A"/>
                </a:solidFill>
              </a:rPr>
              <a:t>hold a sense of identity when under pressure.</a:t>
            </a:r>
          </a:p>
          <a:p>
            <a:pPr marL="342900" indent="-342900">
              <a:lnSpc>
                <a:spcPct val="100000"/>
              </a:lnSpc>
              <a:buFont typeface="Arial" panose="020B0604020202020204" pitchFamily="34" charset="0"/>
              <a:buChar char="•"/>
            </a:pPr>
            <a:r>
              <a:rPr lang="en-US" sz="2800" b="1" dirty="0">
                <a:solidFill>
                  <a:srgbClr val="09446A"/>
                </a:solidFill>
              </a:rPr>
              <a:t>Reflection</a:t>
            </a:r>
            <a:r>
              <a:rPr lang="hr-BA" sz="2800" b="1" dirty="0">
                <a:solidFill>
                  <a:srgbClr val="09446A"/>
                </a:solidFill>
              </a:rPr>
              <a:t> - </a:t>
            </a:r>
            <a:r>
              <a:rPr lang="en-US" sz="2800" dirty="0">
                <a:solidFill>
                  <a:srgbClr val="09446A"/>
                </a:solidFill>
              </a:rPr>
              <a:t>have I used my energy wisely? Have I taken my time to think about the skills/qualities</a:t>
            </a:r>
            <a:r>
              <a:rPr lang="hr-BA" sz="2800" dirty="0">
                <a:solidFill>
                  <a:srgbClr val="09446A"/>
                </a:solidFill>
              </a:rPr>
              <a:t>?</a:t>
            </a:r>
            <a:endParaRPr lang="en-US" sz="2800" dirty="0">
              <a:solidFill>
                <a:srgbClr val="09446A"/>
              </a:solidFill>
            </a:endParaRPr>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284219" y="560496"/>
            <a:ext cx="5623561" cy="633215"/>
          </a:xfrm>
        </p:spPr>
        <p:txBody>
          <a:bodyPr/>
          <a:lstStyle/>
          <a:p>
            <a:r>
              <a:rPr lang="en-GB" dirty="0">
                <a:solidFill>
                  <a:srgbClr val="80318E"/>
                </a:solidFill>
              </a:rPr>
              <a:t>SELF ASSESSMENT ACTIVITY</a:t>
            </a:r>
          </a:p>
          <a:p>
            <a:endParaRPr lang="en-GB" dirty="0">
              <a:solidFill>
                <a:srgbClr val="80318E"/>
              </a:solidFill>
            </a:endParaRPr>
          </a:p>
        </p:txBody>
      </p:sp>
      <p:grpSp>
        <p:nvGrpSpPr>
          <p:cNvPr id="2" name="Group 1">
            <a:extLst>
              <a:ext uri="{FF2B5EF4-FFF2-40B4-BE49-F238E27FC236}">
                <a16:creationId xmlns:a16="http://schemas.microsoft.com/office/drawing/2014/main" id="{2C97A22A-73A8-2451-B23A-E6A0EF6E1F95}"/>
              </a:ext>
            </a:extLst>
          </p:cNvPr>
          <p:cNvGrpSpPr/>
          <p:nvPr/>
        </p:nvGrpSpPr>
        <p:grpSpPr>
          <a:xfrm>
            <a:off x="9379078" y="282743"/>
            <a:ext cx="1234440" cy="1188720"/>
            <a:chOff x="5275429" y="1055450"/>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67863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1" name="Table"/>
          <p:cNvGraphicFramePr/>
          <p:nvPr>
            <p:extLst>
              <p:ext uri="{D42A27DB-BD31-4B8C-83A1-F6EECF244321}">
                <p14:modId xmlns:p14="http://schemas.microsoft.com/office/powerpoint/2010/main" val="683373559"/>
              </p:ext>
            </p:extLst>
          </p:nvPr>
        </p:nvGraphicFramePr>
        <p:xfrm>
          <a:off x="367990" y="234176"/>
          <a:ext cx="11664174" cy="6484434"/>
        </p:xfrm>
        <a:graphic>
          <a:graphicData uri="http://schemas.openxmlformats.org/drawingml/2006/table">
            <a:tbl>
              <a:tblPr bandRow="1">
                <a:tableStyleId>{BC89EF96-8CEA-46FF-86C4-4CE0E7609802}</a:tableStyleId>
              </a:tblPr>
              <a:tblGrid>
                <a:gridCol w="5697118">
                  <a:extLst>
                    <a:ext uri="{9D8B030D-6E8A-4147-A177-3AD203B41FA5}">
                      <a16:colId xmlns:a16="http://schemas.microsoft.com/office/drawing/2014/main" val="20000"/>
                    </a:ext>
                  </a:extLst>
                </a:gridCol>
                <a:gridCol w="603099">
                  <a:extLst>
                    <a:ext uri="{9D8B030D-6E8A-4147-A177-3AD203B41FA5}">
                      <a16:colId xmlns:a16="http://schemas.microsoft.com/office/drawing/2014/main" val="20001"/>
                    </a:ext>
                  </a:extLst>
                </a:gridCol>
                <a:gridCol w="667081">
                  <a:extLst>
                    <a:ext uri="{9D8B030D-6E8A-4147-A177-3AD203B41FA5}">
                      <a16:colId xmlns:a16="http://schemas.microsoft.com/office/drawing/2014/main" val="20002"/>
                    </a:ext>
                  </a:extLst>
                </a:gridCol>
                <a:gridCol w="592963">
                  <a:extLst>
                    <a:ext uri="{9D8B030D-6E8A-4147-A177-3AD203B41FA5}">
                      <a16:colId xmlns:a16="http://schemas.microsoft.com/office/drawing/2014/main" val="20003"/>
                    </a:ext>
                  </a:extLst>
                </a:gridCol>
                <a:gridCol w="540684">
                  <a:extLst>
                    <a:ext uri="{9D8B030D-6E8A-4147-A177-3AD203B41FA5}">
                      <a16:colId xmlns:a16="http://schemas.microsoft.com/office/drawing/2014/main" val="20004"/>
                    </a:ext>
                  </a:extLst>
                </a:gridCol>
                <a:gridCol w="586422">
                  <a:extLst>
                    <a:ext uri="{9D8B030D-6E8A-4147-A177-3AD203B41FA5}">
                      <a16:colId xmlns:a16="http://schemas.microsoft.com/office/drawing/2014/main" val="20005"/>
                    </a:ext>
                  </a:extLst>
                </a:gridCol>
                <a:gridCol w="574923">
                  <a:extLst>
                    <a:ext uri="{9D8B030D-6E8A-4147-A177-3AD203B41FA5}">
                      <a16:colId xmlns:a16="http://schemas.microsoft.com/office/drawing/2014/main" val="20006"/>
                    </a:ext>
                  </a:extLst>
                </a:gridCol>
                <a:gridCol w="563425">
                  <a:extLst>
                    <a:ext uri="{9D8B030D-6E8A-4147-A177-3AD203B41FA5}">
                      <a16:colId xmlns:a16="http://schemas.microsoft.com/office/drawing/2014/main" val="20007"/>
                    </a:ext>
                  </a:extLst>
                </a:gridCol>
                <a:gridCol w="597920">
                  <a:extLst>
                    <a:ext uri="{9D8B030D-6E8A-4147-A177-3AD203B41FA5}">
                      <a16:colId xmlns:a16="http://schemas.microsoft.com/office/drawing/2014/main" val="20008"/>
                    </a:ext>
                  </a:extLst>
                </a:gridCol>
                <a:gridCol w="689908">
                  <a:extLst>
                    <a:ext uri="{9D8B030D-6E8A-4147-A177-3AD203B41FA5}">
                      <a16:colId xmlns:a16="http://schemas.microsoft.com/office/drawing/2014/main" val="20009"/>
                    </a:ext>
                  </a:extLst>
                </a:gridCol>
                <a:gridCol w="550631">
                  <a:extLst>
                    <a:ext uri="{9D8B030D-6E8A-4147-A177-3AD203B41FA5}">
                      <a16:colId xmlns:a16="http://schemas.microsoft.com/office/drawing/2014/main" val="20010"/>
                    </a:ext>
                  </a:extLst>
                </a:gridCol>
              </a:tblGrid>
              <a:tr h="5324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b="1" dirty="0">
                          <a:solidFill>
                            <a:srgbClr val="09446A"/>
                          </a:solidFill>
                          <a:sym typeface="Helvetica"/>
                        </a:rPr>
                        <a:t>Contributing factor</a:t>
                      </a:r>
                      <a:r>
                        <a:rPr lang="en-GB" sz="2400" b="1" dirty="0">
                          <a:solidFill>
                            <a:srgbClr val="09446A"/>
                          </a:solidFill>
                          <a:sym typeface="Helvetica"/>
                        </a:rPr>
                        <a:t> </a:t>
                      </a:r>
                      <a:r>
                        <a:rPr lang="en-GB" sz="1400" dirty="0">
                          <a:solidFill>
                            <a:srgbClr val="09446A"/>
                          </a:solidFill>
                        </a:rPr>
                        <a:t>Dr Carole Pemberton </a:t>
                      </a:r>
                    </a:p>
                  </a:txBody>
                  <a:tcPr marL="44648" marR="44648" marT="0" marB="0" horzOverflow="overflow"/>
                </a:tc>
                <a:tc>
                  <a:txBody>
                    <a:bodyPr/>
                    <a:lstStyle/>
                    <a:p>
                      <a:pPr algn="r" defTabSz="457200"/>
                      <a:r>
                        <a:rPr sz="1400" b="1" dirty="0">
                          <a:solidFill>
                            <a:srgbClr val="09446A"/>
                          </a:solidFill>
                          <a:sym typeface="Helvetica"/>
                        </a:rPr>
                        <a:t>1</a:t>
                      </a:r>
                      <a:endParaRPr sz="1400" b="1" dirty="0">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dirty="0">
                          <a:solidFill>
                            <a:srgbClr val="09446A"/>
                          </a:solidFill>
                          <a:sym typeface="Helvetica"/>
                        </a:rPr>
                        <a:t>2</a:t>
                      </a:r>
                      <a:endParaRPr sz="1400" b="1" dirty="0">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dirty="0">
                          <a:solidFill>
                            <a:srgbClr val="09446A"/>
                          </a:solidFill>
                          <a:sym typeface="Helvetica"/>
                        </a:rPr>
                        <a:t>3</a:t>
                      </a:r>
                      <a:endParaRPr sz="1400" b="1" dirty="0">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dirty="0">
                          <a:solidFill>
                            <a:srgbClr val="09446A"/>
                          </a:solidFill>
                          <a:sym typeface="Helvetica"/>
                        </a:rPr>
                        <a:t>4</a:t>
                      </a:r>
                      <a:endParaRPr sz="1400" b="1" dirty="0">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dirty="0">
                          <a:solidFill>
                            <a:srgbClr val="09446A"/>
                          </a:solidFill>
                          <a:sym typeface="Helvetica"/>
                        </a:rPr>
                        <a:t>5</a:t>
                      </a:r>
                      <a:endParaRPr sz="1400" b="1" dirty="0">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a:solidFill>
                            <a:srgbClr val="09446A"/>
                          </a:solidFill>
                          <a:sym typeface="Helvetica"/>
                        </a:rPr>
                        <a:t>6</a:t>
                      </a:r>
                      <a:endParaRPr sz="1400" b="1">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a:solidFill>
                            <a:srgbClr val="09446A"/>
                          </a:solidFill>
                          <a:sym typeface="Helvetica"/>
                        </a:rPr>
                        <a:t>7</a:t>
                      </a:r>
                      <a:endParaRPr sz="1400" b="1">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a:solidFill>
                            <a:srgbClr val="09446A"/>
                          </a:solidFill>
                          <a:sym typeface="Helvetica"/>
                        </a:rPr>
                        <a:t>8</a:t>
                      </a:r>
                      <a:endParaRPr sz="1400" b="1">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a:solidFill>
                            <a:srgbClr val="09446A"/>
                          </a:solidFill>
                          <a:sym typeface="Helvetica"/>
                        </a:rPr>
                        <a:t>9</a:t>
                      </a:r>
                      <a:endParaRPr sz="1400" b="1">
                        <a:solidFill>
                          <a:srgbClr val="09446A"/>
                        </a:solidFill>
                        <a:latin typeface="Helvetica"/>
                        <a:ea typeface="Helvetica"/>
                        <a:cs typeface="Helvetica"/>
                        <a:sym typeface="Helvetica"/>
                      </a:endParaRPr>
                    </a:p>
                  </a:txBody>
                  <a:tcPr marL="44648" marR="44648" marT="0" marB="0" horzOverflow="overflow"/>
                </a:tc>
                <a:tc>
                  <a:txBody>
                    <a:bodyPr/>
                    <a:lstStyle/>
                    <a:p>
                      <a:pPr algn="r" defTabSz="457200"/>
                      <a:r>
                        <a:rPr sz="1400" b="1">
                          <a:solidFill>
                            <a:srgbClr val="09446A"/>
                          </a:solidFill>
                          <a:sym typeface="Helvetica"/>
                        </a:rPr>
                        <a:t>10</a:t>
                      </a:r>
                      <a:endParaRPr sz="1400" b="1">
                        <a:solidFill>
                          <a:srgbClr val="09446A"/>
                        </a:solidFill>
                        <a:latin typeface="Helvetica"/>
                        <a:ea typeface="Helvetica"/>
                        <a:cs typeface="Helvetica"/>
                        <a:sym typeface="Helvetica"/>
                      </a:endParaRPr>
                    </a:p>
                  </a:txBody>
                  <a:tcPr marL="44648" marR="44648" marT="0" marB="0" horzOverflow="overflow"/>
                </a:tc>
                <a:extLst>
                  <a:ext uri="{0D108BD9-81ED-4DB2-BD59-A6C34878D82A}">
                    <a16:rowId xmlns:a16="http://schemas.microsoft.com/office/drawing/2014/main" val="10000"/>
                  </a:ext>
                </a:extLst>
              </a:tr>
              <a:tr h="3928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Optimism</a:t>
                      </a:r>
                      <a:r>
                        <a:rPr lang="en-GB" sz="2400" dirty="0">
                          <a:solidFill>
                            <a:srgbClr val="09446A"/>
                          </a:solidFill>
                          <a:sym typeface="Helvetica"/>
                        </a:rPr>
                        <a:t> </a:t>
                      </a:r>
                      <a:r>
                        <a:rPr lang="en-GB" sz="1400" dirty="0">
                          <a:solidFill>
                            <a:srgbClr val="09446A"/>
                          </a:solidFill>
                        </a:rPr>
                        <a:t>I am optimistic about my life</a:t>
                      </a:r>
                      <a:endParaRPr lang="en-GB" sz="2400" i="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1"/>
                  </a:ext>
                </a:extLst>
              </a:tr>
              <a:tr h="7286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Flexibility</a:t>
                      </a:r>
                      <a:r>
                        <a:rPr lang="en-GB" sz="2400" dirty="0">
                          <a:solidFill>
                            <a:srgbClr val="09446A"/>
                          </a:solidFill>
                          <a:sym typeface="Helvetica"/>
                        </a:rPr>
                        <a:t> </a:t>
                      </a:r>
                      <a:r>
                        <a:rPr lang="en-GB" sz="1400" dirty="0">
                          <a:solidFill>
                            <a:srgbClr val="09446A"/>
                          </a:solidFill>
                        </a:rPr>
                        <a:t>I don’t find it difficult to change my approach when something isn’t working or is no longer wanted</a:t>
                      </a:r>
                      <a:endParaRPr lang="en-GB" sz="1600" i="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2"/>
                  </a:ext>
                </a:extLst>
              </a:tr>
              <a:tr h="6053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Support</a:t>
                      </a:r>
                      <a:r>
                        <a:rPr lang="en-GB" sz="2400" dirty="0">
                          <a:solidFill>
                            <a:srgbClr val="09446A"/>
                          </a:solidFill>
                          <a:sym typeface="Helvetica"/>
                        </a:rPr>
                        <a:t> </a:t>
                      </a:r>
                      <a:r>
                        <a:rPr lang="en-GB" sz="1400" dirty="0">
                          <a:solidFill>
                            <a:srgbClr val="09446A"/>
                          </a:solidFill>
                        </a:rPr>
                        <a:t>When I am struggling with something I talk to people who can help me </a:t>
                      </a:r>
                      <a:endParaRPr lang="en-GB" sz="2400" i="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extLst>
                  <a:ext uri="{0D108BD9-81ED-4DB2-BD59-A6C34878D82A}">
                    <a16:rowId xmlns:a16="http://schemas.microsoft.com/office/drawing/2014/main" val="10003"/>
                  </a:ext>
                </a:extLst>
              </a:tr>
              <a:tr h="532474">
                <a:tc>
                  <a:txBody>
                    <a:bodyPr/>
                    <a:lstStyle/>
                    <a:p>
                      <a:pPr algn="l" defTabSz="457200"/>
                      <a:r>
                        <a:rPr sz="2400" dirty="0">
                          <a:solidFill>
                            <a:srgbClr val="09446A"/>
                          </a:solidFill>
                          <a:sym typeface="Helvetica"/>
                        </a:rPr>
                        <a:t>Purpose</a:t>
                      </a:r>
                      <a:r>
                        <a:rPr lang="en-GB" sz="2400" dirty="0">
                          <a:solidFill>
                            <a:srgbClr val="09446A"/>
                          </a:solidFill>
                          <a:sym typeface="Helvetica"/>
                        </a:rPr>
                        <a:t> </a:t>
                      </a:r>
                      <a:r>
                        <a:rPr lang="en-GB" sz="1400" dirty="0">
                          <a:solidFill>
                            <a:srgbClr val="09446A"/>
                          </a:solidFill>
                        </a:rPr>
                        <a:t>I know what I want from my career/life and why</a:t>
                      </a:r>
                      <a:endParaRPr sz="2400" dirty="0">
                        <a:solidFill>
                          <a:srgbClr val="09446A"/>
                        </a:solidFill>
                        <a:latin typeface="+mn-lt"/>
                        <a:ea typeface="Helvetica"/>
                        <a:cs typeface="Helvetica"/>
                        <a:sym typeface="Helvetica"/>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extLst>
                  <a:ext uri="{0D108BD9-81ED-4DB2-BD59-A6C34878D82A}">
                    <a16:rowId xmlns:a16="http://schemas.microsoft.com/office/drawing/2014/main" val="10004"/>
                  </a:ext>
                </a:extLst>
              </a:tr>
              <a:tr h="6053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Emotional control</a:t>
                      </a:r>
                      <a:r>
                        <a:rPr lang="en-GB" sz="2400" dirty="0">
                          <a:solidFill>
                            <a:srgbClr val="09446A"/>
                          </a:solidFill>
                          <a:sym typeface="Helvetica"/>
                        </a:rPr>
                        <a:t> </a:t>
                      </a:r>
                      <a:r>
                        <a:rPr lang="en-GB" sz="1400" dirty="0">
                          <a:solidFill>
                            <a:srgbClr val="09446A"/>
                          </a:solidFill>
                        </a:rPr>
                        <a:t>I can control my emotions when I am feeling pressured</a:t>
                      </a:r>
                      <a:endParaRPr lang="en-GB" sz="1400" i="0" dirty="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extLst>
                  <a:ext uri="{0D108BD9-81ED-4DB2-BD59-A6C34878D82A}">
                    <a16:rowId xmlns:a16="http://schemas.microsoft.com/office/drawing/2014/main" val="10005"/>
                  </a:ext>
                </a:extLst>
              </a:tr>
              <a:tr h="7286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Confidence (</a:t>
                      </a:r>
                      <a:r>
                        <a:rPr lang="en-GB" sz="2400" dirty="0">
                          <a:solidFill>
                            <a:srgbClr val="09446A"/>
                          </a:solidFill>
                          <a:sym typeface="Helvetica"/>
                        </a:rPr>
                        <a:t>about </a:t>
                      </a:r>
                      <a:r>
                        <a:rPr sz="2400" dirty="0">
                          <a:solidFill>
                            <a:srgbClr val="09446A"/>
                          </a:solidFill>
                          <a:sym typeface="Helvetica"/>
                        </a:rPr>
                        <a:t>self)</a:t>
                      </a:r>
                      <a:r>
                        <a:rPr lang="en-GB" sz="1400" dirty="0">
                          <a:solidFill>
                            <a:srgbClr val="09446A"/>
                          </a:solidFill>
                        </a:rPr>
                        <a:t> My confidence is strong regardless of the immediate difficulties</a:t>
                      </a:r>
                      <a:endParaRPr lang="en-GB" sz="1400" i="1"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extLst>
                  <a:ext uri="{0D108BD9-81ED-4DB2-BD59-A6C34878D82A}">
                    <a16:rowId xmlns:a16="http://schemas.microsoft.com/office/drawing/2014/main" val="10006"/>
                  </a:ext>
                </a:extLst>
              </a:tr>
              <a:tr h="9248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Managing thoughts</a:t>
                      </a:r>
                      <a:r>
                        <a:rPr lang="en-GB" sz="2400" dirty="0">
                          <a:solidFill>
                            <a:srgbClr val="09446A"/>
                          </a:solidFill>
                          <a:sym typeface="Helvetica"/>
                        </a:rPr>
                        <a:t> </a:t>
                      </a:r>
                      <a:r>
                        <a:rPr lang="en-GB" sz="1800" b="0" dirty="0">
                          <a:solidFill>
                            <a:srgbClr val="09446A"/>
                          </a:solidFill>
                          <a:sym typeface="Helvetica"/>
                        </a:rPr>
                        <a:t>I</a:t>
                      </a:r>
                      <a:r>
                        <a:rPr lang="en-GB" sz="2400" dirty="0">
                          <a:solidFill>
                            <a:srgbClr val="09446A"/>
                          </a:solidFill>
                          <a:sym typeface="Helvetica"/>
                        </a:rPr>
                        <a:t> </a:t>
                      </a:r>
                      <a:r>
                        <a:rPr lang="en-GB" sz="1400" baseline="0" dirty="0">
                          <a:solidFill>
                            <a:srgbClr val="09446A"/>
                          </a:solidFill>
                        </a:rPr>
                        <a:t>hold a growth mindset noticing the thought and recognising it. </a:t>
                      </a:r>
                      <a:r>
                        <a:rPr lang="en-GB" sz="1400" dirty="0">
                          <a:solidFill>
                            <a:srgbClr val="09446A"/>
                          </a:solidFill>
                        </a:rPr>
                        <a:t>I am able to challenge my thoughts when they undermine me </a:t>
                      </a:r>
                      <a:endParaRPr lang="en-GB" sz="1400" baseline="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extLst>
                  <a:ext uri="{0D108BD9-81ED-4DB2-BD59-A6C34878D82A}">
                    <a16:rowId xmlns:a16="http://schemas.microsoft.com/office/drawing/2014/main" val="10007"/>
                  </a:ext>
                </a:extLst>
              </a:tr>
              <a:tr h="6053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a:solidFill>
                            <a:srgbClr val="09446A"/>
                          </a:solidFill>
                          <a:sym typeface="Helvetica"/>
                        </a:rPr>
                        <a:t>Balance</a:t>
                      </a:r>
                      <a:r>
                        <a:rPr lang="en-GB" sz="2400">
                          <a:solidFill>
                            <a:srgbClr val="09446A"/>
                          </a:solidFill>
                          <a:sym typeface="Helvetica"/>
                        </a:rPr>
                        <a:t> </a:t>
                      </a:r>
                      <a:r>
                        <a:rPr lang="en-GB" sz="1400">
                          <a:solidFill>
                            <a:srgbClr val="09446A"/>
                          </a:solidFill>
                        </a:rPr>
                        <a:t>I </a:t>
                      </a:r>
                      <a:r>
                        <a:rPr lang="en-GB" sz="1400" dirty="0">
                          <a:solidFill>
                            <a:srgbClr val="09446A"/>
                          </a:solidFill>
                        </a:rPr>
                        <a:t>keep a sense of balance in my life even when I am dealing with tough stuff</a:t>
                      </a:r>
                      <a:endParaRPr lang="en-GB" sz="1400" i="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extLst>
                  <a:ext uri="{0D108BD9-81ED-4DB2-BD59-A6C34878D82A}">
                    <a16:rowId xmlns:a16="http://schemas.microsoft.com/office/drawing/2014/main" val="10008"/>
                  </a:ext>
                </a:extLst>
              </a:tr>
              <a:tr h="8283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sz="2400" dirty="0">
                          <a:solidFill>
                            <a:srgbClr val="09446A"/>
                          </a:solidFill>
                          <a:sym typeface="Helvetica"/>
                        </a:rPr>
                        <a:t>Grit (determination)</a:t>
                      </a:r>
                      <a:r>
                        <a:rPr lang="en-GB" sz="1600" dirty="0">
                          <a:solidFill>
                            <a:srgbClr val="09446A"/>
                          </a:solidFill>
                        </a:rPr>
                        <a:t> </a:t>
                      </a:r>
                      <a:r>
                        <a:rPr lang="en-GB" sz="1400" dirty="0">
                          <a:solidFill>
                            <a:srgbClr val="09446A"/>
                          </a:solidFill>
                        </a:rPr>
                        <a:t>I stick at things once I commit to them</a:t>
                      </a:r>
                      <a:r>
                        <a:rPr lang="en-GB" sz="1600" dirty="0">
                          <a:solidFill>
                            <a:srgbClr val="09446A"/>
                          </a:solidFill>
                        </a:rPr>
                        <a:t> </a:t>
                      </a:r>
                      <a:endParaRPr sz="1200" i="1" dirty="0">
                        <a:solidFill>
                          <a:srgbClr val="09446A"/>
                        </a:solidFill>
                        <a:latin typeface="+mn-lt"/>
                        <a:ea typeface="Helvetica"/>
                        <a:cs typeface="Helvetica"/>
                        <a:sym typeface="Helvetica"/>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a:solidFill>
                          <a:srgbClr val="09446A"/>
                        </a:solidFill>
                      </a:endParaRPr>
                    </a:p>
                  </a:txBody>
                  <a:tcPr marL="44648" marR="44648" marT="0" marB="0" horzOverflow="overflow"/>
                </a:tc>
                <a:tc>
                  <a:txBody>
                    <a:bodyPr/>
                    <a:lstStyle/>
                    <a:p>
                      <a:pPr defTabSz="914400">
                        <a:defRPr sz="2600"/>
                      </a:pPr>
                      <a:endParaRPr sz="1800" dirty="0">
                        <a:solidFill>
                          <a:srgbClr val="09446A"/>
                        </a:solidFill>
                      </a:endParaRPr>
                    </a:p>
                  </a:txBody>
                  <a:tcPr marL="44648" marR="44648" marT="0" marB="0" horzOverflow="overflow"/>
                </a:tc>
                <a:extLst>
                  <a:ext uri="{0D108BD9-81ED-4DB2-BD59-A6C34878D82A}">
                    <a16:rowId xmlns:a16="http://schemas.microsoft.com/office/drawing/2014/main" val="10009"/>
                  </a:ext>
                </a:extLst>
              </a:tr>
            </a:tbl>
          </a:graphicData>
        </a:graphic>
      </p:graphicFrame>
      <p:sp>
        <p:nvSpPr>
          <p:cNvPr id="252" name="Text"/>
          <p:cNvSpPr txBox="1"/>
          <p:nvPr/>
        </p:nvSpPr>
        <p:spPr>
          <a:xfrm>
            <a:off x="-236636" y="872854"/>
            <a:ext cx="218777"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0" marR="0" lvl="0" indent="0" algn="l" defTabSz="321457" rtl="0" eaLnBrk="1" fontAlgn="auto" latinLnBrk="0" hangingPunct="1">
              <a:lnSpc>
                <a:spcPct val="100000"/>
              </a:lnSpc>
              <a:spcBef>
                <a:spcPts val="0"/>
              </a:spcBef>
              <a:spcAft>
                <a:spcPts val="0"/>
              </a:spcAft>
              <a:buClrTx/>
              <a:buSzTx/>
              <a:buFontTx/>
              <a:buNone/>
              <a:tabLst/>
              <a:defRPr sz="1200">
                <a:latin typeface="Helvetica"/>
                <a:ea typeface="Helvetica"/>
                <a:cs typeface="Helvetica"/>
                <a:sym typeface="Helvetica"/>
              </a:defRPr>
            </a:pPr>
            <a:endParaRPr kumimoji="0" sz="844" b="0" i="0" u="none" strike="noStrike" kern="1200" cap="none" spc="0" normalizeH="0" baseline="0" noProof="0">
              <a:ln>
                <a:noFill/>
              </a:ln>
              <a:solidFill>
                <a:prstClr val="black"/>
              </a:solidFill>
              <a:effectLst/>
              <a:uLnTx/>
              <a:uFillTx/>
              <a:latin typeface="Helvetica"/>
              <a:cs typeface="Helvetica"/>
              <a:sym typeface="Helvetic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A53018-5532-4980-90B4-6D135BC9A4E3}"/>
              </a:ext>
            </a:extLst>
          </p:cNvPr>
          <p:cNvSpPr txBox="1"/>
          <p:nvPr/>
        </p:nvSpPr>
        <p:spPr>
          <a:xfrm>
            <a:off x="1849120" y="1010680"/>
            <a:ext cx="5577839" cy="189186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b="1" dirty="0">
                <a:solidFill>
                  <a:schemeClr val="bg1"/>
                </a:solidFill>
                <a:latin typeface="+mj-lt"/>
                <a:ea typeface="+mj-ea"/>
                <a:cs typeface="+mj-cs"/>
              </a:rPr>
              <a:t>A resilience practice</a:t>
            </a:r>
          </a:p>
          <a:p>
            <a:pPr algn="ctr">
              <a:lnSpc>
                <a:spcPct val="90000"/>
              </a:lnSpc>
              <a:spcBef>
                <a:spcPct val="0"/>
              </a:spcBef>
              <a:spcAft>
                <a:spcPts val="600"/>
              </a:spcAft>
            </a:pPr>
            <a:r>
              <a:rPr lang="en-US" sz="3600" dirty="0">
                <a:solidFill>
                  <a:schemeClr val="bg1"/>
                </a:solidFill>
                <a:latin typeface="+mj-lt"/>
                <a:ea typeface="+mj-ea"/>
                <a:cs typeface="+mj-cs"/>
              </a:rPr>
              <a:t>How’s my water level today?</a:t>
            </a:r>
          </a:p>
          <a:p>
            <a:pPr algn="ctr">
              <a:lnSpc>
                <a:spcPct val="90000"/>
              </a:lnSpc>
              <a:spcBef>
                <a:spcPct val="0"/>
              </a:spcBef>
              <a:spcAft>
                <a:spcPts val="600"/>
              </a:spcAft>
            </a:pPr>
            <a:r>
              <a:rPr lang="en-US" sz="3600" dirty="0">
                <a:solidFill>
                  <a:schemeClr val="bg1"/>
                </a:solidFill>
                <a:latin typeface="+mj-lt"/>
                <a:ea typeface="+mj-ea"/>
                <a:cs typeface="+mj-cs"/>
              </a:rPr>
              <a:t>How will I be intentional with noticing my level?</a:t>
            </a:r>
          </a:p>
        </p:txBody>
      </p:sp>
      <p:pic>
        <p:nvPicPr>
          <p:cNvPr id="8" name="Rezervirano mjesto slike 7">
            <a:extLst>
              <a:ext uri="{FF2B5EF4-FFF2-40B4-BE49-F238E27FC236}">
                <a16:creationId xmlns:a16="http://schemas.microsoft.com/office/drawing/2014/main" id="{A82C6F00-FDF9-48B0-8574-6B35C83A0CEC}"/>
              </a:ext>
            </a:extLst>
          </p:cNvPr>
          <p:cNvPicPr>
            <a:picLocks noGrp="1" noChangeAspect="1"/>
          </p:cNvPicPr>
          <p:nvPr>
            <p:ph type="pic" sz="quarter" idx="19"/>
          </p:nvPr>
        </p:nvPicPr>
        <p:blipFill>
          <a:blip r:embed="rId2"/>
          <a:srcRect l="18252" r="18252"/>
          <a:stretch>
            <a:fillRect/>
          </a:stretch>
        </p:blipFill>
        <p:spPr>
          <a:xfrm>
            <a:off x="6756400" y="1125538"/>
            <a:ext cx="5435600" cy="5707062"/>
          </a:xfrm>
        </p:spPr>
      </p:pic>
    </p:spTree>
    <p:extLst>
      <p:ext uri="{BB962C8B-B14F-4D97-AF65-F5344CB8AC3E}">
        <p14:creationId xmlns:p14="http://schemas.microsoft.com/office/powerpoint/2010/main" val="907089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8EFD7F-0DEC-4678-9619-4FE0727EFC10}"/>
              </a:ext>
            </a:extLst>
          </p:cNvPr>
          <p:cNvPicPr>
            <a:picLocks noChangeAspect="1"/>
          </p:cNvPicPr>
          <p:nvPr/>
        </p:nvPicPr>
        <p:blipFill>
          <a:blip r:embed="rId2"/>
          <a:stretch>
            <a:fillRect/>
          </a:stretch>
        </p:blipFill>
        <p:spPr>
          <a:xfrm>
            <a:off x="1029810" y="1426279"/>
            <a:ext cx="10466773" cy="5145470"/>
          </a:xfrm>
          <a:prstGeom prst="rect">
            <a:avLst/>
          </a:prstGeom>
        </p:spPr>
      </p:pic>
      <p:sp>
        <p:nvSpPr>
          <p:cNvPr id="7" name="TextBox 6">
            <a:extLst>
              <a:ext uri="{FF2B5EF4-FFF2-40B4-BE49-F238E27FC236}">
                <a16:creationId xmlns:a16="http://schemas.microsoft.com/office/drawing/2014/main" id="{26DCE265-5EDA-478A-B3AF-23817FB43670}"/>
              </a:ext>
            </a:extLst>
          </p:cNvPr>
          <p:cNvSpPr txBox="1"/>
          <p:nvPr/>
        </p:nvSpPr>
        <p:spPr>
          <a:xfrm>
            <a:off x="695417" y="310709"/>
            <a:ext cx="1046677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52771"/>
                </a:solidFill>
                <a:effectLst/>
                <a:uLnTx/>
                <a:uFillTx/>
                <a:latin typeface="Calibri" panose="020F0502020204030204"/>
                <a:ea typeface="+mn-ea"/>
                <a:cs typeface="+mn-cs"/>
              </a:rPr>
              <a:t>What factors push the water level down?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52771"/>
                </a:solidFill>
                <a:effectLst/>
                <a:uLnTx/>
                <a:uFillTx/>
                <a:latin typeface="Calibri" panose="020F0502020204030204"/>
                <a:ea typeface="+mn-ea"/>
                <a:cs typeface="+mn-cs"/>
              </a:rPr>
              <a:t>E.g. I tend to cope less well when ….</a:t>
            </a:r>
            <a:endParaRPr kumimoji="0" lang="en-GB" sz="4800" b="0" i="0" u="none" strike="noStrike" kern="1200" cap="none" spc="0" normalizeH="0" baseline="0" noProof="0" dirty="0">
              <a:ln>
                <a:noFill/>
              </a:ln>
              <a:solidFill>
                <a:srgbClr val="45277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84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B1456-61E2-441A-9518-E97788E0C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1" y="1799070"/>
            <a:ext cx="8534400" cy="4540770"/>
          </a:xfrm>
          <a:prstGeom prst="rect">
            <a:avLst/>
          </a:prstGeom>
        </p:spPr>
      </p:pic>
      <p:sp>
        <p:nvSpPr>
          <p:cNvPr id="2" name="TextBox 1">
            <a:extLst>
              <a:ext uri="{FF2B5EF4-FFF2-40B4-BE49-F238E27FC236}">
                <a16:creationId xmlns:a16="http://schemas.microsoft.com/office/drawing/2014/main" id="{6351843C-D13E-4F8E-9E86-BAB2CA11579C}"/>
              </a:ext>
            </a:extLst>
          </p:cNvPr>
          <p:cNvSpPr txBox="1"/>
          <p:nvPr/>
        </p:nvSpPr>
        <p:spPr>
          <a:xfrm>
            <a:off x="1300480" y="703644"/>
            <a:ext cx="10109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52771"/>
                </a:solidFill>
                <a:effectLst/>
                <a:uLnTx/>
                <a:uFillTx/>
                <a:latin typeface="Calibri" panose="020F0502020204030204"/>
                <a:ea typeface="+mn-ea"/>
                <a:cs typeface="+mn-cs"/>
              </a:rPr>
              <a:t>What can I do that nudges it upwards?</a:t>
            </a:r>
          </a:p>
        </p:txBody>
      </p:sp>
    </p:spTree>
    <p:extLst>
      <p:ext uri="{BB962C8B-B14F-4D97-AF65-F5344CB8AC3E}">
        <p14:creationId xmlns:p14="http://schemas.microsoft.com/office/powerpoint/2010/main" val="2747704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on a table&#10;&#10;Description automatically generated with medium confidence">
            <a:hlinkClick r:id="rId2"/>
            <a:extLst>
              <a:ext uri="{FF2B5EF4-FFF2-40B4-BE49-F238E27FC236}">
                <a16:creationId xmlns:a16="http://schemas.microsoft.com/office/drawing/2014/main" id="{0000CC60-15C1-422F-BC9B-E2778CD3719D}"/>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039813" y="1844675"/>
            <a:ext cx="3348038" cy="4449763"/>
          </a:xfrm>
          <a:prstGeom prst="rect">
            <a:avLst/>
          </a:prstGeom>
          <a:ln>
            <a:noFill/>
          </a:ln>
          <a:effectLst>
            <a:outerShdw blurRad="292100" dist="139700" dir="2700000" algn="tl" rotWithShape="0">
              <a:srgbClr val="333333">
                <a:alpha val="65000"/>
              </a:srgbClr>
            </a:outerShdw>
          </a:effectLst>
        </p:spPr>
      </p:pic>
      <p:pic>
        <p:nvPicPr>
          <p:cNvPr id="7" name="Picture 6" descr="Logo, company name&#10;&#10;Description automatically generated">
            <a:hlinkClick r:id="rId5"/>
            <a:extLst>
              <a:ext uri="{FF2B5EF4-FFF2-40B4-BE49-F238E27FC236}">
                <a16:creationId xmlns:a16="http://schemas.microsoft.com/office/drawing/2014/main" id="{8D7960EC-F237-43EB-85D1-21CCF707E110}"/>
              </a:ext>
            </a:extLst>
          </p:cNvPr>
          <p:cNvPicPr>
            <a:picLocks noChangeAspect="1"/>
          </p:cNvPicPr>
          <p:nvPr/>
        </p:nvPicPr>
        <p:blipFill rotWithShape="1">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rcRect b="-4"/>
          <a:stretch/>
        </p:blipFill>
        <p:spPr>
          <a:xfrm>
            <a:off x="4456113" y="1844675"/>
            <a:ext cx="3348038" cy="4449763"/>
          </a:xfrm>
          <a:prstGeom prst="rect">
            <a:avLst/>
          </a:prstGeom>
          <a:ln>
            <a:noFill/>
          </a:ln>
          <a:effectLst>
            <a:outerShdw blurRad="292100" dist="139700" dir="2700000" algn="tl" rotWithShape="0">
              <a:srgbClr val="333333">
                <a:alpha val="65000"/>
              </a:srgbClr>
            </a:outerShdw>
          </a:effectLst>
        </p:spPr>
      </p:pic>
      <p:pic>
        <p:nvPicPr>
          <p:cNvPr id="9" name="Content Placeholder 8" descr="Diagram&#10;&#10;Description automatically generated">
            <a:hlinkClick r:id="rId8"/>
            <a:extLst>
              <a:ext uri="{FF2B5EF4-FFF2-40B4-BE49-F238E27FC236}">
                <a16:creationId xmlns:a16="http://schemas.microsoft.com/office/drawing/2014/main" id="{49848642-9833-42D5-97EC-6DBB33F58693}"/>
              </a:ext>
            </a:extLst>
          </p:cNvPr>
          <p:cNvPicPr>
            <a:picLocks noGrp="1" noChangeAspect="1"/>
          </p:cNvPicPr>
          <p:nvPr>
            <p:ph idx="1"/>
          </p:nvPr>
        </p:nvPicPr>
        <p:blipFill>
          <a:blip r:embed="rId9">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91105" y="1844676"/>
            <a:ext cx="3156321" cy="444976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A2BEF3B-D612-4516-AAB8-BDBD6D9A27CE}"/>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b="1" kern="1200" dirty="0">
                <a:solidFill>
                  <a:srgbClr val="452771"/>
                </a:solidFill>
                <a:latin typeface="+mn-lt"/>
                <a:ea typeface="+mj-ea"/>
                <a:cs typeface="+mj-cs"/>
              </a:rPr>
              <a:t>For your bookshelf</a:t>
            </a:r>
          </a:p>
        </p:txBody>
      </p:sp>
      <p:pic>
        <p:nvPicPr>
          <p:cNvPr id="6" name="Graphic 5" descr="Cursor with solid fill">
            <a:extLst>
              <a:ext uri="{FF2B5EF4-FFF2-40B4-BE49-F238E27FC236}">
                <a16:creationId xmlns:a16="http://schemas.microsoft.com/office/drawing/2014/main" id="{1C175729-BF96-3C1D-C4B8-F9FCACA77F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779891">
            <a:off x="6191901" y="852703"/>
            <a:ext cx="1675969" cy="1675969"/>
          </a:xfrm>
          <a:prstGeom prst="rect">
            <a:avLst/>
          </a:prstGeom>
        </p:spPr>
      </p:pic>
      <p:sp>
        <p:nvSpPr>
          <p:cNvPr id="8" name="TextBox 7">
            <a:extLst>
              <a:ext uri="{FF2B5EF4-FFF2-40B4-BE49-F238E27FC236}">
                <a16:creationId xmlns:a16="http://schemas.microsoft.com/office/drawing/2014/main" id="{EA853B45-D662-8357-AA81-AEB090CB1E70}"/>
              </a:ext>
            </a:extLst>
          </p:cNvPr>
          <p:cNvSpPr txBox="1"/>
          <p:nvPr/>
        </p:nvSpPr>
        <p:spPr>
          <a:xfrm>
            <a:off x="7776117" y="2204"/>
            <a:ext cx="4415883" cy="1754326"/>
          </a:xfrm>
          <a:prstGeom prst="rect">
            <a:avLst/>
          </a:prstGeom>
          <a:solidFill>
            <a:srgbClr val="93C23D"/>
          </a:solidFill>
          <a:ln>
            <a:solidFill>
              <a:srgbClr val="93C23D"/>
            </a:solidFill>
          </a:ln>
        </p:spPr>
        <p:txBody>
          <a:bodyPr wrap="square" rtlCol="0">
            <a:spAutoFit/>
          </a:bodyPr>
          <a:lstStyle/>
          <a:p>
            <a:pPr algn="r"/>
            <a:r>
              <a:rPr lang="hr-BA" sz="3600" b="1" dirty="0">
                <a:solidFill>
                  <a:schemeClr val="bg1"/>
                </a:solidFill>
              </a:rPr>
              <a:t>Crtl + click on each book cover to find it online</a:t>
            </a:r>
            <a:endParaRPr lang="en-US" sz="3600" b="1" dirty="0">
              <a:solidFill>
                <a:schemeClr val="bg1"/>
              </a:solidFill>
            </a:endParaRPr>
          </a:p>
        </p:txBody>
      </p:sp>
      <p:pic>
        <p:nvPicPr>
          <p:cNvPr id="10" name="Graphic 9" descr="Cursor with solid fill">
            <a:extLst>
              <a:ext uri="{FF2B5EF4-FFF2-40B4-BE49-F238E27FC236}">
                <a16:creationId xmlns:a16="http://schemas.microsoft.com/office/drawing/2014/main" id="{0E13E9A4-A946-5CE6-1FBF-298D1D56BC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852278">
            <a:off x="10336774" y="3524902"/>
            <a:ext cx="1675969" cy="1675969"/>
          </a:xfrm>
          <a:prstGeom prst="rect">
            <a:avLst/>
          </a:prstGeom>
        </p:spPr>
      </p:pic>
      <p:pic>
        <p:nvPicPr>
          <p:cNvPr id="11" name="Graphic 10" descr="Cursor with solid fill">
            <a:extLst>
              <a:ext uri="{FF2B5EF4-FFF2-40B4-BE49-F238E27FC236}">
                <a16:creationId xmlns:a16="http://schemas.microsoft.com/office/drawing/2014/main" id="{B3339D75-851E-28C8-E3A3-EC42EEFBB0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095935">
            <a:off x="84155" y="3231572"/>
            <a:ext cx="1675969" cy="1675969"/>
          </a:xfrm>
          <a:prstGeom prst="rect">
            <a:avLst/>
          </a:prstGeom>
        </p:spPr>
      </p:pic>
    </p:spTree>
    <p:extLst>
      <p:ext uri="{BB962C8B-B14F-4D97-AF65-F5344CB8AC3E}">
        <p14:creationId xmlns:p14="http://schemas.microsoft.com/office/powerpoint/2010/main" val="2165975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4" y="1945503"/>
            <a:ext cx="5361286" cy="3867704"/>
          </a:xfrm>
        </p:spPr>
        <p:txBody>
          <a:bodyPr>
            <a:normAutofit/>
          </a:bodyPr>
          <a:lstStyle/>
          <a:p>
            <a:pPr marL="457200" indent="-457200">
              <a:buFont typeface="Wingdings" panose="05000000000000000000" pitchFamily="2" charset="2"/>
              <a:buChar char="ü"/>
            </a:pPr>
            <a:r>
              <a:rPr lang="en-GB" sz="2800" dirty="0"/>
              <a:t>What's your thinking or feeling after this section?</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What is your next step?</a:t>
            </a:r>
          </a:p>
          <a:p>
            <a:pPr marL="457200" indent="-457200">
              <a:buFont typeface="Wingdings" panose="05000000000000000000" pitchFamily="2" charset="2"/>
              <a:buChar char="ü"/>
            </a:pPr>
            <a:endParaRPr lang="en-GB" sz="2800" dirty="0"/>
          </a:p>
          <a:p>
            <a:pPr marL="457200" indent="-457200">
              <a:buFont typeface="Wingdings" panose="05000000000000000000" pitchFamily="2" charset="2"/>
              <a:buChar char="ü"/>
            </a:pPr>
            <a:r>
              <a:rPr lang="en-GB" sz="2800" dirty="0"/>
              <a:t>How will you begin?</a:t>
            </a:r>
          </a:p>
          <a:p>
            <a:pPr marL="0" indent="0"/>
            <a:endParaRPr lang="en-US" sz="2800" dirty="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860174"/>
            <a:ext cx="5085159" cy="582221"/>
          </a:xfrm>
        </p:spPr>
        <p:txBody>
          <a:bodyPr>
            <a:normAutofit lnSpcReduction="10000"/>
          </a:bodyPr>
          <a:lstStyle/>
          <a:p>
            <a:r>
              <a:rPr lang="en-US" b="1" dirty="0">
                <a:solidFill>
                  <a:srgbClr val="93C23D"/>
                </a:solidFill>
              </a:rPr>
              <a:t>KEY TAKEAWAY</a:t>
            </a:r>
          </a:p>
        </p:txBody>
      </p:sp>
      <p:pic>
        <p:nvPicPr>
          <p:cNvPr id="8" name="Picture Placeholder 7" descr="Magnifying glass and question mark">
            <a:extLst>
              <a:ext uri="{FF2B5EF4-FFF2-40B4-BE49-F238E27FC236}">
                <a16:creationId xmlns:a16="http://schemas.microsoft.com/office/drawing/2014/main" id="{BB3B1C93-D515-49BD-B1B0-27D9898A43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756401" y="1151285"/>
            <a:ext cx="5435599" cy="5706715"/>
          </a:xfrm>
        </p:spPr>
      </p:pic>
    </p:spTree>
    <p:extLst>
      <p:ext uri="{BB962C8B-B14F-4D97-AF65-F5344CB8AC3E}">
        <p14:creationId xmlns:p14="http://schemas.microsoft.com/office/powerpoint/2010/main" val="551456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B75B4-7C4C-4ABB-B9EA-441A1D192606}"/>
              </a:ext>
            </a:extLst>
          </p:cNvPr>
          <p:cNvSpPr>
            <a:spLocks noGrp="1"/>
          </p:cNvSpPr>
          <p:nvPr>
            <p:ph type="body" sz="quarter" idx="17"/>
          </p:nvPr>
        </p:nvSpPr>
        <p:spPr>
          <a:xfrm>
            <a:off x="2088607" y="702108"/>
            <a:ext cx="3791493" cy="1742327"/>
          </a:xfrm>
        </p:spPr>
        <p:txBody>
          <a:bodyPr>
            <a:normAutofit/>
          </a:bodyPr>
          <a:lstStyle/>
          <a:p>
            <a:r>
              <a:rPr lang="en-US" dirty="0"/>
              <a:t>Conflict Management</a:t>
            </a:r>
            <a:endParaRPr lang="en-GB" dirty="0"/>
          </a:p>
        </p:txBody>
      </p:sp>
      <p:pic>
        <p:nvPicPr>
          <p:cNvPr id="5" name="Picture Placeholder 4" descr="Deer fighting">
            <a:extLst>
              <a:ext uri="{FF2B5EF4-FFF2-40B4-BE49-F238E27FC236}">
                <a16:creationId xmlns:a16="http://schemas.microsoft.com/office/drawing/2014/main" id="{44F25307-07AF-A84B-B2D0-435C4573D02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C1B5E8A8-A397-064B-AAE7-A5C75F2A9556}"/>
              </a:ext>
            </a:extLst>
          </p:cNvPr>
          <p:cNvSpPr txBox="1"/>
          <p:nvPr/>
        </p:nvSpPr>
        <p:spPr>
          <a:xfrm>
            <a:off x="13144500" y="302895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943773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3" y="2260462"/>
            <a:ext cx="5645065" cy="4013863"/>
          </a:xfrm>
        </p:spPr>
        <p:txBody>
          <a:bodyPr vert="horz" lIns="91440" tIns="45720" rIns="91440" bIns="45720" rtlCol="0" anchor="t">
            <a:normAutofit/>
          </a:bodyPr>
          <a:lstStyle/>
          <a:p>
            <a:pPr marL="0" indent="0" algn="ctr"/>
            <a:r>
              <a:rPr lang="en-US" sz="2800" b="1" i="0" dirty="0">
                <a:effectLst/>
                <a:latin typeface="Times New Roman" panose="02020603050405020304" pitchFamily="18" charset="0"/>
              </a:rPr>
              <a:t>“</a:t>
            </a:r>
            <a:r>
              <a:rPr lang="en-US" sz="2800" b="1" i="1" dirty="0"/>
              <a:t>Conversation between Adam and Eve must have been difficult at times because they had nobody to talk about.</a:t>
            </a:r>
            <a:r>
              <a:rPr lang="en-US" sz="2800" b="1" i="0" dirty="0">
                <a:effectLst/>
                <a:latin typeface="Times New Roman" panose="02020603050405020304" pitchFamily="18" charset="0"/>
              </a:rPr>
              <a:t>”</a:t>
            </a:r>
            <a:endParaRPr lang="en-US" sz="2800" b="1" i="1" dirty="0"/>
          </a:p>
          <a:p>
            <a:pPr marL="0" indent="0" algn="ctr"/>
            <a:r>
              <a:rPr lang="en-US" sz="2800" b="1" i="1" dirty="0">
                <a:cs typeface="Calibri"/>
              </a:rPr>
              <a:t>- </a:t>
            </a:r>
            <a:r>
              <a:rPr lang="en-US" sz="2800" b="1" i="1" dirty="0" err="1">
                <a:cs typeface="Calibri"/>
              </a:rPr>
              <a:t>Agres</a:t>
            </a:r>
            <a:r>
              <a:rPr lang="en-US" sz="2800" b="1" i="1" dirty="0">
                <a:cs typeface="Calibri"/>
              </a:rPr>
              <a:t> Repplier</a:t>
            </a:r>
          </a:p>
          <a:p>
            <a:pPr marL="0" indent="0"/>
            <a:endParaRPr lang="en-US" dirty="0"/>
          </a:p>
        </p:txBody>
      </p:sp>
      <p:pic>
        <p:nvPicPr>
          <p:cNvPr id="15" name="Picture Placeholder 14" descr="A person in a colorful dress&#10;&#10;Description automatically generated with low confidence">
            <a:extLst>
              <a:ext uri="{FF2B5EF4-FFF2-40B4-BE49-F238E27FC236}">
                <a16:creationId xmlns:a16="http://schemas.microsoft.com/office/drawing/2014/main" id="{F5C7605A-2534-1E4A-B669-25240525E6D1}"/>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215254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a:xfrm>
            <a:off x="5803271" y="1676182"/>
            <a:ext cx="5643663" cy="4326265"/>
          </a:xfrm>
        </p:spPr>
        <p:txBody>
          <a:bodyPr>
            <a:normAutofit/>
          </a:bodyPr>
          <a:lstStyle/>
          <a:p>
            <a:pPr marL="342900" indent="-342900">
              <a:buFont typeface="Wingdings" panose="05000000000000000000" pitchFamily="2" charset="2"/>
              <a:buChar char="ü"/>
            </a:pPr>
            <a:r>
              <a:rPr lang="en-US" dirty="0">
                <a:solidFill>
                  <a:srgbClr val="452771"/>
                </a:solidFill>
              </a:rPr>
              <a:t>What helped you learn from another person?</a:t>
            </a:r>
          </a:p>
          <a:p>
            <a:pPr marL="342900" indent="-342900">
              <a:buFont typeface="Wingdings" panose="05000000000000000000" pitchFamily="2" charset="2"/>
              <a:buChar char="ü"/>
            </a:pPr>
            <a:r>
              <a:rPr lang="en-GB" i="0" dirty="0">
                <a:solidFill>
                  <a:srgbClr val="452771"/>
                </a:solidFill>
                <a:effectLst/>
              </a:rPr>
              <a:t>How were they “being”? </a:t>
            </a:r>
          </a:p>
          <a:p>
            <a:pPr marL="342900" indent="-342900">
              <a:buFont typeface="Wingdings" panose="05000000000000000000" pitchFamily="2" charset="2"/>
              <a:buChar char="ü"/>
            </a:pPr>
            <a:r>
              <a:rPr lang="en-GB" i="0" dirty="0">
                <a:solidFill>
                  <a:srgbClr val="452771"/>
                </a:solidFill>
                <a:effectLst/>
              </a:rPr>
              <a:t>What did they say to you? </a:t>
            </a:r>
          </a:p>
          <a:p>
            <a:pPr marL="342900" indent="-342900">
              <a:buFont typeface="Wingdings" panose="05000000000000000000" pitchFamily="2" charset="2"/>
              <a:buChar char="ü"/>
            </a:pPr>
            <a:r>
              <a:rPr lang="en-GB" i="0" dirty="0">
                <a:solidFill>
                  <a:srgbClr val="452771"/>
                </a:solidFill>
                <a:effectLst/>
              </a:rPr>
              <a:t>What were their actions?</a:t>
            </a:r>
          </a:p>
          <a:p>
            <a:pPr marL="342900" indent="-342900">
              <a:buFont typeface="Wingdings" panose="05000000000000000000" pitchFamily="2" charset="2"/>
              <a:buChar char="ü"/>
            </a:pPr>
            <a:r>
              <a:rPr lang="en-GB" i="0" dirty="0">
                <a:solidFill>
                  <a:srgbClr val="452771"/>
                </a:solidFill>
                <a:effectLst/>
              </a:rPr>
              <a:t>How did you feel?</a:t>
            </a:r>
            <a:endParaRPr lang="en-US" dirty="0">
              <a:solidFill>
                <a:srgbClr val="452771"/>
              </a:solidFill>
            </a:endParaRPr>
          </a:p>
          <a:p>
            <a:pPr marL="342900" indent="-342900">
              <a:buFont typeface="Wingdings" panose="05000000000000000000" pitchFamily="2" charset="2"/>
              <a:buChar char="ü"/>
            </a:pPr>
            <a:r>
              <a:rPr lang="en-US" dirty="0">
                <a:solidFill>
                  <a:srgbClr val="452771"/>
                </a:solidFill>
              </a:rPr>
              <a:t> </a:t>
            </a:r>
            <a:r>
              <a:rPr lang="en-GB" dirty="0">
                <a:solidFill>
                  <a:srgbClr val="452771"/>
                </a:solidFill>
              </a:rPr>
              <a:t>What did you see in them that inspired you? (be as specific as possible)</a:t>
            </a:r>
          </a:p>
          <a:p>
            <a:pPr marL="342900" indent="-342900">
              <a:buFont typeface="Wingdings" panose="05000000000000000000" pitchFamily="2" charset="2"/>
              <a:buChar char="ü"/>
            </a:pPr>
            <a:r>
              <a:rPr lang="en-US" dirty="0">
                <a:solidFill>
                  <a:srgbClr val="452771"/>
                </a:solidFill>
              </a:rPr>
              <a:t>What does it mean to inspire others?</a:t>
            </a:r>
            <a:r>
              <a:rPr lang="en-GB" i="0" dirty="0">
                <a:solidFill>
                  <a:srgbClr val="452771"/>
                </a:solidFill>
                <a:effectLst/>
              </a:rPr>
              <a:t> </a:t>
            </a:r>
          </a:p>
          <a:p>
            <a:pPr marL="342900" indent="-342900">
              <a:buFont typeface="Wingdings" panose="05000000000000000000" pitchFamily="2" charset="2"/>
              <a:buChar char="ü"/>
            </a:pPr>
            <a:endParaRPr lang="en-US" dirty="0">
              <a:solidFill>
                <a:srgbClr val="93C23D"/>
              </a:solidFill>
            </a:endParaRPr>
          </a:p>
        </p:txBody>
      </p:sp>
      <p:pic>
        <p:nvPicPr>
          <p:cNvPr id="8" name="Picture Placeholder 7" descr="Woman smiling and giving two thumbs up">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p:blipFill>
        <p:spPr>
          <a:xfrm>
            <a:off x="0" y="8806"/>
            <a:ext cx="5276115" cy="6505415"/>
          </a:xfrm>
        </p:spPr>
      </p:pic>
      <p:sp>
        <p:nvSpPr>
          <p:cNvPr id="9" name="Text Placeholder 3">
            <a:extLst>
              <a:ext uri="{FF2B5EF4-FFF2-40B4-BE49-F238E27FC236}">
                <a16:creationId xmlns:a16="http://schemas.microsoft.com/office/drawing/2014/main" id="{94C5D598-4947-4B28-973C-771687480724}"/>
              </a:ext>
            </a:extLst>
          </p:cNvPr>
          <p:cNvSpPr>
            <a:spLocks noGrp="1"/>
          </p:cNvSpPr>
          <p:nvPr>
            <p:ph type="body" sz="quarter" idx="16"/>
          </p:nvPr>
        </p:nvSpPr>
        <p:spPr>
          <a:xfrm>
            <a:off x="6096000" y="650875"/>
            <a:ext cx="5351463" cy="581025"/>
          </a:xfrm>
        </p:spPr>
        <p:txBody>
          <a:bodyPr>
            <a:normAutofit lnSpcReduction="10000"/>
          </a:bodyPr>
          <a:lstStyle/>
          <a:p>
            <a:r>
              <a:rPr lang="en-US" dirty="0"/>
              <a:t>Inspiring Others</a:t>
            </a:r>
          </a:p>
          <a:p>
            <a:endParaRPr lang="en-US" dirty="0"/>
          </a:p>
        </p:txBody>
      </p:sp>
    </p:spTree>
    <p:extLst>
      <p:ext uri="{BB962C8B-B14F-4D97-AF65-F5344CB8AC3E}">
        <p14:creationId xmlns:p14="http://schemas.microsoft.com/office/powerpoint/2010/main" val="2540048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1190F4-7D22-0D22-1367-2F3AA7C505BD}"/>
              </a:ext>
            </a:extLst>
          </p:cNvPr>
          <p:cNvSpPr>
            <a:spLocks noGrp="1"/>
          </p:cNvSpPr>
          <p:nvPr>
            <p:ph type="body" sz="quarter" idx="13"/>
          </p:nvPr>
        </p:nvSpPr>
        <p:spPr/>
        <p:txBody>
          <a:bodyPr/>
          <a:lstStyle/>
          <a:p>
            <a:r>
              <a:rPr lang="hr-BA" dirty="0"/>
              <a:t>Conflict in the 3</a:t>
            </a:r>
            <a:r>
              <a:rPr lang="hr-BA" baseline="30000" dirty="0"/>
              <a:t>rd </a:t>
            </a:r>
            <a:r>
              <a:rPr lang="hr-BA" dirty="0"/>
              <a:t>Sector Organisation</a:t>
            </a:r>
            <a:endParaRPr lang="en-US" dirty="0"/>
          </a:p>
        </p:txBody>
      </p:sp>
      <p:sp>
        <p:nvSpPr>
          <p:cNvPr id="3" name="Text Placeholder 2">
            <a:extLst>
              <a:ext uri="{FF2B5EF4-FFF2-40B4-BE49-F238E27FC236}">
                <a16:creationId xmlns:a16="http://schemas.microsoft.com/office/drawing/2014/main" id="{2BF6506E-7523-2865-7938-3BFB6864681E}"/>
              </a:ext>
            </a:extLst>
          </p:cNvPr>
          <p:cNvSpPr>
            <a:spLocks noGrp="1"/>
          </p:cNvSpPr>
          <p:nvPr>
            <p:ph type="body" sz="quarter" idx="14"/>
          </p:nvPr>
        </p:nvSpPr>
        <p:spPr>
          <a:xfrm>
            <a:off x="470656" y="2363363"/>
            <a:ext cx="11328862" cy="3245241"/>
          </a:xfrm>
        </p:spPr>
        <p:txBody>
          <a:bodyPr/>
          <a:lstStyle/>
          <a:p>
            <a:pPr marL="342900" indent="-342900">
              <a:buFont typeface="Arial" panose="020B0604020202020204" pitchFamily="34" charset="0"/>
              <a:buChar char="•"/>
            </a:pPr>
            <a:r>
              <a:rPr lang="hr-BA" sz="2800" dirty="0">
                <a:solidFill>
                  <a:srgbClr val="452771"/>
                </a:solidFill>
              </a:rPr>
              <a:t>C</a:t>
            </a:r>
            <a:r>
              <a:rPr lang="en-US" sz="2800" dirty="0">
                <a:solidFill>
                  <a:srgbClr val="452771"/>
                </a:solidFill>
              </a:rPr>
              <a:t>onflict</a:t>
            </a:r>
            <a:r>
              <a:rPr lang="hr-BA" sz="2800" dirty="0">
                <a:solidFill>
                  <a:srgbClr val="452771"/>
                </a:solidFill>
              </a:rPr>
              <a:t>s</a:t>
            </a:r>
            <a:r>
              <a:rPr lang="en-US" sz="2800" dirty="0">
                <a:solidFill>
                  <a:srgbClr val="452771"/>
                </a:solidFill>
              </a:rPr>
              <a:t> in </a:t>
            </a:r>
            <a:r>
              <a:rPr lang="en-US" sz="2800" dirty="0" err="1">
                <a:solidFill>
                  <a:srgbClr val="452771"/>
                </a:solidFill>
              </a:rPr>
              <a:t>organi</a:t>
            </a:r>
            <a:r>
              <a:rPr lang="hr-BA" sz="2800" dirty="0">
                <a:solidFill>
                  <a:srgbClr val="452771"/>
                </a:solidFill>
              </a:rPr>
              <a:t>s</a:t>
            </a:r>
            <a:r>
              <a:rPr lang="en-US" sz="2800" dirty="0">
                <a:solidFill>
                  <a:srgbClr val="452771"/>
                </a:solidFill>
              </a:rPr>
              <a:t>ations are an</a:t>
            </a:r>
            <a:r>
              <a:rPr lang="hr-BA" sz="2800" dirty="0">
                <a:solidFill>
                  <a:srgbClr val="452771"/>
                </a:solidFill>
              </a:rPr>
              <a:t> </a:t>
            </a:r>
            <a:r>
              <a:rPr lang="en-US" sz="2800" dirty="0">
                <a:solidFill>
                  <a:srgbClr val="452771"/>
                </a:solidFill>
              </a:rPr>
              <a:t>inescapable aspect of organisational life.</a:t>
            </a:r>
            <a:endParaRPr lang="hr-BA" sz="2800" dirty="0">
              <a:solidFill>
                <a:srgbClr val="452771"/>
              </a:solidFill>
            </a:endParaRPr>
          </a:p>
          <a:p>
            <a:pPr marL="342900" indent="-342900">
              <a:buFont typeface="Arial" panose="020B0604020202020204" pitchFamily="34" charset="0"/>
              <a:buChar char="•"/>
            </a:pPr>
            <a:r>
              <a:rPr lang="en-US" sz="2800" dirty="0">
                <a:solidFill>
                  <a:srgbClr val="452771"/>
                </a:solidFill>
              </a:rPr>
              <a:t>Nonprofit organisations present a particular type of cultural and institutional</a:t>
            </a:r>
            <a:r>
              <a:rPr lang="hr-BA" sz="2800" dirty="0">
                <a:solidFill>
                  <a:srgbClr val="452771"/>
                </a:solidFill>
              </a:rPr>
              <a:t> </a:t>
            </a:r>
            <a:r>
              <a:rPr lang="en-US" sz="2800" dirty="0">
                <a:solidFill>
                  <a:srgbClr val="452771"/>
                </a:solidFill>
              </a:rPr>
              <a:t>base. Because their commitment is to a specific social mission, their members are</a:t>
            </a:r>
            <a:r>
              <a:rPr lang="hr-BA" sz="2800" dirty="0">
                <a:solidFill>
                  <a:srgbClr val="452771"/>
                </a:solidFill>
              </a:rPr>
              <a:t> </a:t>
            </a:r>
            <a:r>
              <a:rPr lang="en-US" sz="2800" dirty="0">
                <a:solidFill>
                  <a:srgbClr val="452771"/>
                </a:solidFill>
              </a:rPr>
              <a:t>primarily interested in and motivated by the organisational mission and by their</a:t>
            </a:r>
            <a:r>
              <a:rPr lang="hr-BA" sz="2800" dirty="0">
                <a:solidFill>
                  <a:srgbClr val="452771"/>
                </a:solidFill>
              </a:rPr>
              <a:t> </a:t>
            </a:r>
            <a:r>
              <a:rPr lang="en-US" sz="2800" dirty="0">
                <a:solidFill>
                  <a:srgbClr val="452771"/>
                </a:solidFill>
              </a:rPr>
              <a:t>wish to contribute to make the world a better place</a:t>
            </a:r>
            <a:r>
              <a:rPr lang="hr-BA" sz="2800" dirty="0">
                <a:solidFill>
                  <a:srgbClr val="452771"/>
                </a:solidFill>
              </a:rPr>
              <a:t>.</a:t>
            </a:r>
          </a:p>
          <a:p>
            <a:pPr marL="342900" indent="-342900">
              <a:buFont typeface="Arial" panose="020B0604020202020204" pitchFamily="34" charset="0"/>
              <a:buChar char="•"/>
            </a:pPr>
            <a:r>
              <a:rPr lang="hr-BA" sz="2800" dirty="0">
                <a:solidFill>
                  <a:srgbClr val="452771"/>
                </a:solidFill>
              </a:rPr>
              <a:t>T</a:t>
            </a:r>
            <a:r>
              <a:rPr lang="en-US" sz="2800" dirty="0">
                <a:solidFill>
                  <a:srgbClr val="452771"/>
                </a:solidFill>
              </a:rPr>
              <a:t>he distinct</a:t>
            </a:r>
            <a:r>
              <a:rPr lang="hr-BA" sz="2800" dirty="0">
                <a:solidFill>
                  <a:srgbClr val="452771"/>
                </a:solidFill>
              </a:rPr>
              <a:t> </a:t>
            </a:r>
            <a:r>
              <a:rPr lang="en-US" sz="2800" dirty="0">
                <a:solidFill>
                  <a:srgbClr val="452771"/>
                </a:solidFill>
              </a:rPr>
              <a:t>cultural and institutional base, making up “the social” in nonprofit organizations,</a:t>
            </a:r>
            <a:r>
              <a:rPr lang="hr-BA" sz="2800" dirty="0">
                <a:solidFill>
                  <a:srgbClr val="452771"/>
                </a:solidFill>
              </a:rPr>
              <a:t> </a:t>
            </a:r>
            <a:r>
              <a:rPr lang="en-US" sz="2800" dirty="0">
                <a:solidFill>
                  <a:srgbClr val="452771"/>
                </a:solidFill>
              </a:rPr>
              <a:t>influences how conflicts are </a:t>
            </a:r>
            <a:r>
              <a:rPr lang="en-US" sz="2800" dirty="0" err="1">
                <a:solidFill>
                  <a:srgbClr val="452771"/>
                </a:solidFill>
              </a:rPr>
              <a:t>conceptualised</a:t>
            </a:r>
            <a:r>
              <a:rPr lang="en-US" sz="2800" dirty="0">
                <a:solidFill>
                  <a:srgbClr val="452771"/>
                </a:solidFill>
              </a:rPr>
              <a:t>, addressed, and dealt with in such</a:t>
            </a:r>
            <a:r>
              <a:rPr lang="hr-BA" sz="2800" dirty="0">
                <a:solidFill>
                  <a:srgbClr val="452771"/>
                </a:solidFill>
              </a:rPr>
              <a:t> </a:t>
            </a:r>
            <a:r>
              <a:rPr lang="en-US" sz="2800" dirty="0">
                <a:solidFill>
                  <a:srgbClr val="452771"/>
                </a:solidFill>
              </a:rPr>
              <a:t>organisations</a:t>
            </a:r>
            <a:r>
              <a:rPr lang="hr-BA" sz="2800" dirty="0">
                <a:solidFill>
                  <a:srgbClr val="452771"/>
                </a:solidFill>
              </a:rPr>
              <a:t>.</a:t>
            </a:r>
            <a:endParaRPr lang="en-US" sz="2800" dirty="0">
              <a:solidFill>
                <a:srgbClr val="452771"/>
              </a:solidFill>
            </a:endParaRPr>
          </a:p>
        </p:txBody>
      </p:sp>
      <p:sp>
        <p:nvSpPr>
          <p:cNvPr id="4" name="TextBox 3">
            <a:extLst>
              <a:ext uri="{FF2B5EF4-FFF2-40B4-BE49-F238E27FC236}">
                <a16:creationId xmlns:a16="http://schemas.microsoft.com/office/drawing/2014/main" id="{0D1E0C31-F4A5-A7CF-1354-863127D2A4E9}"/>
              </a:ext>
            </a:extLst>
          </p:cNvPr>
          <p:cNvSpPr txBox="1"/>
          <p:nvPr/>
        </p:nvSpPr>
        <p:spPr>
          <a:xfrm>
            <a:off x="139938" y="6279016"/>
            <a:ext cx="8178871" cy="430887"/>
          </a:xfrm>
          <a:prstGeom prst="rect">
            <a:avLst/>
          </a:prstGeom>
          <a:noFill/>
        </p:spPr>
        <p:txBody>
          <a:bodyPr wrap="square" rtlCol="0">
            <a:spAutoFit/>
          </a:bodyPr>
          <a:lstStyle/>
          <a:p>
            <a:r>
              <a:rPr lang="hr-BA" sz="1100" dirty="0"/>
              <a:t>SOURCE: </a:t>
            </a:r>
            <a:r>
              <a:rPr lang="en-US" sz="1100" dirty="0">
                <a:effectLst/>
              </a:rPr>
              <a:t>Conflict and Sensemaking</a:t>
            </a:r>
            <a:r>
              <a:rPr lang="hr-BA" sz="1100" dirty="0">
                <a:effectLst/>
              </a:rPr>
              <a:t> </a:t>
            </a:r>
            <a:r>
              <a:rPr lang="en-US" sz="1100" dirty="0">
                <a:effectLst/>
              </a:rPr>
              <a:t>Frameworks in Nonprofit</a:t>
            </a:r>
            <a:r>
              <a:rPr lang="hr-BA" sz="1100" dirty="0">
                <a:effectLst/>
              </a:rPr>
              <a:t> </a:t>
            </a:r>
            <a:r>
              <a:rPr lang="en-US" sz="1100" dirty="0">
                <a:effectLst/>
              </a:rPr>
              <a:t>Organizations: An Analysis</a:t>
            </a:r>
            <a:r>
              <a:rPr lang="hr-BA" sz="1100" dirty="0">
                <a:effectLst/>
              </a:rPr>
              <a:t> </a:t>
            </a:r>
            <a:r>
              <a:rPr lang="en-US" sz="1100" dirty="0">
                <a:effectLst/>
              </a:rPr>
              <a:t>of the Social Meanings of</a:t>
            </a:r>
            <a:r>
              <a:rPr lang="hr-BA" sz="1100" dirty="0">
                <a:effectLst/>
              </a:rPr>
              <a:t> </a:t>
            </a:r>
            <a:r>
              <a:rPr lang="en-US" sz="1100" dirty="0">
                <a:effectLst/>
              </a:rPr>
              <a:t>Conflict</a:t>
            </a:r>
            <a:r>
              <a:rPr lang="hr-BA" sz="1100" dirty="0">
                <a:effectLst/>
              </a:rPr>
              <a:t> </a:t>
            </a:r>
            <a:r>
              <a:rPr lang="en-US" sz="1100" dirty="0">
                <a:effectLst/>
              </a:rPr>
              <a:t>Elisabeth Naima Mikkelsen</a:t>
            </a:r>
            <a:r>
              <a:rPr lang="hr-BA" sz="1100" dirty="0">
                <a:effectLst/>
              </a:rPr>
              <a:t>; agepub.com/journalsPermissions.nav, DOI: 10.1177/0899764012465674, http://nvsq.sagepub.com</a:t>
            </a:r>
            <a:endParaRPr lang="en-US" sz="1100" dirty="0"/>
          </a:p>
        </p:txBody>
      </p:sp>
    </p:spTree>
    <p:extLst>
      <p:ext uri="{BB962C8B-B14F-4D97-AF65-F5344CB8AC3E}">
        <p14:creationId xmlns:p14="http://schemas.microsoft.com/office/powerpoint/2010/main" val="1708953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7A9C45-1D9C-4FBB-A724-797B542050B8}"/>
              </a:ext>
            </a:extLst>
          </p:cNvPr>
          <p:cNvSpPr>
            <a:spLocks noGrp="1"/>
          </p:cNvSpPr>
          <p:nvPr>
            <p:ph type="body" sz="quarter" idx="13"/>
          </p:nvPr>
        </p:nvSpPr>
        <p:spPr/>
        <p:txBody>
          <a:bodyPr/>
          <a:lstStyle/>
          <a:p>
            <a:r>
              <a:rPr lang="en-US" dirty="0"/>
              <a:t>Conflict Spiral </a:t>
            </a:r>
            <a:endParaRPr lang="en-GB" dirty="0"/>
          </a:p>
        </p:txBody>
      </p:sp>
      <p:pic>
        <p:nvPicPr>
          <p:cNvPr id="6" name="Picture 4" descr="Foundation for Scripting positive interventions - ppt download">
            <a:extLst>
              <a:ext uri="{FF2B5EF4-FFF2-40B4-BE49-F238E27FC236}">
                <a16:creationId xmlns:a16="http://schemas.microsoft.com/office/drawing/2014/main" id="{CCF8BB4E-0CE4-1543-B565-4EB2279EB6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41797" y="169797"/>
            <a:ext cx="8407303" cy="621922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427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1190F4-7D22-0D22-1367-2F3AA7C505BD}"/>
              </a:ext>
            </a:extLst>
          </p:cNvPr>
          <p:cNvSpPr>
            <a:spLocks noGrp="1"/>
          </p:cNvSpPr>
          <p:nvPr>
            <p:ph type="body" sz="quarter" idx="13"/>
          </p:nvPr>
        </p:nvSpPr>
        <p:spPr/>
        <p:txBody>
          <a:bodyPr/>
          <a:lstStyle/>
          <a:p>
            <a:r>
              <a:rPr lang="hr-BA" dirty="0"/>
              <a:t>Sensemaking: a Way of Overcoming Conflicts</a:t>
            </a:r>
            <a:endParaRPr lang="en-US" dirty="0"/>
          </a:p>
        </p:txBody>
      </p:sp>
      <p:sp>
        <p:nvSpPr>
          <p:cNvPr id="3" name="Text Placeholder 2">
            <a:extLst>
              <a:ext uri="{FF2B5EF4-FFF2-40B4-BE49-F238E27FC236}">
                <a16:creationId xmlns:a16="http://schemas.microsoft.com/office/drawing/2014/main" id="{2BF6506E-7523-2865-7938-3BFB6864681E}"/>
              </a:ext>
            </a:extLst>
          </p:cNvPr>
          <p:cNvSpPr>
            <a:spLocks noGrp="1"/>
          </p:cNvSpPr>
          <p:nvPr>
            <p:ph type="body" sz="quarter" idx="14"/>
          </p:nvPr>
        </p:nvSpPr>
        <p:spPr>
          <a:xfrm>
            <a:off x="357922" y="2480933"/>
            <a:ext cx="11391492" cy="3245241"/>
          </a:xfrm>
        </p:spPr>
        <p:txBody>
          <a:bodyPr/>
          <a:lstStyle/>
          <a:p>
            <a:pPr marL="342900" indent="-342900">
              <a:buFont typeface="Arial" panose="020B0604020202020204" pitchFamily="34" charset="0"/>
              <a:buChar char="•"/>
            </a:pPr>
            <a:r>
              <a:rPr lang="en-US" sz="2800" dirty="0">
                <a:solidFill>
                  <a:srgbClr val="452771"/>
                </a:solidFill>
              </a:rPr>
              <a:t>Conflict sensemaking is the process of framing, or </a:t>
            </a:r>
            <a:r>
              <a:rPr lang="en-US" sz="2800" dirty="0" err="1">
                <a:solidFill>
                  <a:srgbClr val="452771"/>
                </a:solidFill>
              </a:rPr>
              <a:t>organising</a:t>
            </a:r>
            <a:r>
              <a:rPr lang="en-US" sz="2800" dirty="0">
                <a:solidFill>
                  <a:srgbClr val="452771"/>
                </a:solidFill>
              </a:rPr>
              <a:t> experience through</a:t>
            </a:r>
            <a:r>
              <a:rPr lang="hr-BA" sz="2800" dirty="0">
                <a:solidFill>
                  <a:srgbClr val="452771"/>
                </a:solidFill>
              </a:rPr>
              <a:t> </a:t>
            </a:r>
            <a:r>
              <a:rPr lang="en-US" sz="2800" dirty="0">
                <a:solidFill>
                  <a:srgbClr val="452771"/>
                </a:solidFill>
              </a:rPr>
              <a:t>a certain way of defining what is going on in a situation (Goffman, 1974). </a:t>
            </a:r>
            <a:endParaRPr lang="hr-BA" sz="2800" dirty="0">
              <a:solidFill>
                <a:srgbClr val="452771"/>
              </a:solidFill>
            </a:endParaRPr>
          </a:p>
          <a:p>
            <a:pPr marL="342900" indent="-342900">
              <a:buFont typeface="Arial" panose="020B0604020202020204" pitchFamily="34" charset="0"/>
              <a:buChar char="•"/>
            </a:pPr>
            <a:r>
              <a:rPr lang="en-US" sz="2800" dirty="0">
                <a:solidFill>
                  <a:srgbClr val="452771"/>
                </a:solidFill>
              </a:rPr>
              <a:t>This</a:t>
            </a:r>
            <a:r>
              <a:rPr lang="hr-BA" sz="2800" dirty="0">
                <a:solidFill>
                  <a:srgbClr val="452771"/>
                </a:solidFill>
              </a:rPr>
              <a:t> </a:t>
            </a:r>
            <a:r>
              <a:rPr lang="en-US" sz="2800" dirty="0">
                <a:solidFill>
                  <a:srgbClr val="452771"/>
                </a:solidFill>
              </a:rPr>
              <a:t>process occurs retrospectively, when people bracket their experience and give it</a:t>
            </a:r>
            <a:r>
              <a:rPr lang="hr-BA" sz="2800" dirty="0">
                <a:solidFill>
                  <a:srgbClr val="452771"/>
                </a:solidFill>
              </a:rPr>
              <a:t> </a:t>
            </a:r>
            <a:r>
              <a:rPr lang="en-US" sz="2800" dirty="0">
                <a:solidFill>
                  <a:srgbClr val="452771"/>
                </a:solidFill>
              </a:rPr>
              <a:t>meaning (Weick, 1995; Weick, Sutcliffe, &amp; Obstfeld, 2005.</a:t>
            </a:r>
            <a:endParaRPr lang="hr-BA" sz="2800" dirty="0">
              <a:solidFill>
                <a:srgbClr val="452771"/>
              </a:solidFill>
            </a:endParaRPr>
          </a:p>
          <a:p>
            <a:pPr marL="342900" indent="-342900">
              <a:buFont typeface="Arial" panose="020B0604020202020204" pitchFamily="34" charset="0"/>
              <a:buChar char="•"/>
            </a:pPr>
            <a:r>
              <a:rPr lang="hr-BA" sz="2800" dirty="0">
                <a:solidFill>
                  <a:srgbClr val="452771"/>
                </a:solidFill>
              </a:rPr>
              <a:t>This is a way of thinking, that leads to making sense of things and situations, and understanding them better. Making sense of conflicts helps understand them, even accept that they are a  reality, and manage them</a:t>
            </a:r>
            <a:r>
              <a:rPr lang="en-IE" sz="2800" dirty="0">
                <a:solidFill>
                  <a:srgbClr val="452771"/>
                </a:solidFill>
              </a:rPr>
              <a:t>.</a:t>
            </a:r>
            <a:endParaRPr lang="en-US" sz="2800" dirty="0">
              <a:solidFill>
                <a:srgbClr val="452771"/>
              </a:solidFill>
            </a:endParaRPr>
          </a:p>
        </p:txBody>
      </p:sp>
      <p:sp>
        <p:nvSpPr>
          <p:cNvPr id="4" name="TextBox 3">
            <a:extLst>
              <a:ext uri="{FF2B5EF4-FFF2-40B4-BE49-F238E27FC236}">
                <a16:creationId xmlns:a16="http://schemas.microsoft.com/office/drawing/2014/main" id="{0D1E0C31-F4A5-A7CF-1354-863127D2A4E9}"/>
              </a:ext>
            </a:extLst>
          </p:cNvPr>
          <p:cNvSpPr txBox="1"/>
          <p:nvPr/>
        </p:nvSpPr>
        <p:spPr>
          <a:xfrm>
            <a:off x="139938" y="6279016"/>
            <a:ext cx="8178871" cy="430887"/>
          </a:xfrm>
          <a:prstGeom prst="rect">
            <a:avLst/>
          </a:prstGeom>
          <a:noFill/>
        </p:spPr>
        <p:txBody>
          <a:bodyPr wrap="square" rtlCol="0">
            <a:spAutoFit/>
          </a:bodyPr>
          <a:lstStyle/>
          <a:p>
            <a:r>
              <a:rPr lang="hr-BA" sz="1100" dirty="0"/>
              <a:t>SOURCE: </a:t>
            </a:r>
            <a:r>
              <a:rPr lang="en-US" sz="1100" dirty="0">
                <a:effectLst/>
              </a:rPr>
              <a:t>Conflict and Sensemaking</a:t>
            </a:r>
            <a:r>
              <a:rPr lang="hr-BA" sz="1100" dirty="0">
                <a:effectLst/>
              </a:rPr>
              <a:t> </a:t>
            </a:r>
            <a:r>
              <a:rPr lang="en-US" sz="1100" dirty="0">
                <a:effectLst/>
              </a:rPr>
              <a:t>Frameworks in Nonprofit</a:t>
            </a:r>
            <a:r>
              <a:rPr lang="hr-BA" sz="1100" dirty="0">
                <a:effectLst/>
              </a:rPr>
              <a:t> </a:t>
            </a:r>
            <a:r>
              <a:rPr lang="en-US" sz="1100" dirty="0">
                <a:effectLst/>
              </a:rPr>
              <a:t>Organizations: An Analysis</a:t>
            </a:r>
            <a:r>
              <a:rPr lang="hr-BA" sz="1100" dirty="0">
                <a:effectLst/>
              </a:rPr>
              <a:t> </a:t>
            </a:r>
            <a:r>
              <a:rPr lang="en-US" sz="1100" dirty="0">
                <a:effectLst/>
              </a:rPr>
              <a:t>of the Social Meanings of</a:t>
            </a:r>
            <a:r>
              <a:rPr lang="hr-BA" sz="1100" dirty="0">
                <a:effectLst/>
              </a:rPr>
              <a:t> </a:t>
            </a:r>
            <a:r>
              <a:rPr lang="en-US" sz="1100" dirty="0">
                <a:effectLst/>
              </a:rPr>
              <a:t>Conflict</a:t>
            </a:r>
            <a:r>
              <a:rPr lang="hr-BA" sz="1100" dirty="0">
                <a:effectLst/>
              </a:rPr>
              <a:t> </a:t>
            </a:r>
            <a:r>
              <a:rPr lang="en-US" sz="1100" dirty="0">
                <a:effectLst/>
              </a:rPr>
              <a:t>Elisabeth Naima Mikkelsen</a:t>
            </a:r>
            <a:r>
              <a:rPr lang="hr-BA" sz="1100" dirty="0">
                <a:effectLst/>
              </a:rPr>
              <a:t>; agepub.com/journalsPermissions.nav, DOI: 10.1177/0899764012465674, http://nvsq.sagepub.com</a:t>
            </a:r>
            <a:endParaRPr lang="en-US" sz="1100" dirty="0"/>
          </a:p>
        </p:txBody>
      </p:sp>
    </p:spTree>
    <p:extLst>
      <p:ext uri="{BB962C8B-B14F-4D97-AF65-F5344CB8AC3E}">
        <p14:creationId xmlns:p14="http://schemas.microsoft.com/office/powerpoint/2010/main" val="3300800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320882" y="642972"/>
            <a:ext cx="6435520" cy="582221"/>
          </a:xfrm>
        </p:spPr>
        <p:txBody>
          <a:bodyPr>
            <a:normAutofit fontScale="92500"/>
          </a:bodyPr>
          <a:lstStyle/>
          <a:p>
            <a:r>
              <a:rPr lang="hr-BA" b="1" dirty="0">
                <a:solidFill>
                  <a:srgbClr val="93C23D"/>
                </a:solidFill>
              </a:rPr>
              <a:t>Sensemaking: WATCH THE VIDEO</a:t>
            </a:r>
            <a:endParaRPr lang="en-US" b="1" dirty="0">
              <a:solidFill>
                <a:srgbClr val="93C23D"/>
              </a:solidFill>
            </a:endParaRPr>
          </a:p>
        </p:txBody>
      </p:sp>
      <p:pic>
        <p:nvPicPr>
          <p:cNvPr id="15" name="Picture Placeholder 14" descr="A wall covered with sticky notes.">
            <a:extLst>
              <a:ext uri="{FF2B5EF4-FFF2-40B4-BE49-F238E27FC236}">
                <a16:creationId xmlns:a16="http://schemas.microsoft.com/office/drawing/2014/main" id="{F5C7605A-2534-1E4A-B669-25240525E6D1}"/>
              </a:ext>
            </a:extLst>
          </p:cNvPr>
          <p:cNvPicPr>
            <a:picLocks noGrp="1" noChangeAspect="1"/>
          </p:cNvPicPr>
          <p:nvPr>
            <p:ph type="pic" sz="quarter" idx="19"/>
          </p:nvPr>
        </p:nvPicPr>
        <p:blipFill>
          <a:blip r:embed="rId3"/>
          <a:srcRect l="20511" r="20511"/>
          <a:stretch/>
        </p:blipFill>
        <p:spPr>
          <a:xfrm>
            <a:off x="6756402" y="1141712"/>
            <a:ext cx="5435599" cy="5706715"/>
          </a:xfrm>
        </p:spPr>
      </p:pic>
      <p:pic>
        <p:nvPicPr>
          <p:cNvPr id="4" name="Online Media 3" title="Elizabeth Pastor - Introducing SenseMaking">
            <a:hlinkClick r:id="" action="ppaction://media"/>
            <a:extLst>
              <a:ext uri="{FF2B5EF4-FFF2-40B4-BE49-F238E27FC236}">
                <a16:creationId xmlns:a16="http://schemas.microsoft.com/office/drawing/2014/main" id="{5FB332D1-402F-FBC0-DBB0-7B5F1A14B46D}"/>
              </a:ext>
            </a:extLst>
          </p:cNvPr>
          <p:cNvPicPr>
            <a:picLocks noRot="1" noChangeAspect="1"/>
          </p:cNvPicPr>
          <p:nvPr>
            <a:videoFile r:link="rId1"/>
          </p:nvPr>
        </p:nvPicPr>
        <p:blipFill>
          <a:blip r:embed="rId4"/>
          <a:stretch>
            <a:fillRect/>
          </a:stretch>
        </p:blipFill>
        <p:spPr>
          <a:xfrm>
            <a:off x="221598" y="1725855"/>
            <a:ext cx="6335319" cy="3579455"/>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18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320882" y="642972"/>
            <a:ext cx="7886416" cy="582221"/>
          </a:xfrm>
        </p:spPr>
        <p:txBody>
          <a:bodyPr>
            <a:normAutofit lnSpcReduction="10000"/>
          </a:bodyPr>
          <a:lstStyle/>
          <a:p>
            <a:r>
              <a:rPr lang="hr-BA" b="1" dirty="0">
                <a:solidFill>
                  <a:srgbClr val="93C23D"/>
                </a:solidFill>
              </a:rPr>
              <a:t>Sensemaking for conflict management</a:t>
            </a:r>
            <a:endParaRPr lang="en-US" b="1" dirty="0">
              <a:solidFill>
                <a:srgbClr val="93C23D"/>
              </a:solidFill>
            </a:endParaRPr>
          </a:p>
        </p:txBody>
      </p:sp>
      <p:pic>
        <p:nvPicPr>
          <p:cNvPr id="15" name="Picture Placeholder 14" descr="A wall covered with sticky notes.">
            <a:extLst>
              <a:ext uri="{FF2B5EF4-FFF2-40B4-BE49-F238E27FC236}">
                <a16:creationId xmlns:a16="http://schemas.microsoft.com/office/drawing/2014/main" id="{F5C7605A-2534-1E4A-B669-25240525E6D1}"/>
              </a:ext>
            </a:extLst>
          </p:cNvPr>
          <p:cNvPicPr>
            <a:picLocks noGrp="1" noChangeAspect="1"/>
          </p:cNvPicPr>
          <p:nvPr>
            <p:ph type="pic" sz="quarter" idx="19"/>
          </p:nvPr>
        </p:nvPicPr>
        <p:blipFill>
          <a:blip r:embed="rId2"/>
          <a:srcRect l="20511" r="20511"/>
          <a:stretch/>
        </p:blipFill>
        <p:spPr>
          <a:xfrm>
            <a:off x="6756402" y="1141712"/>
            <a:ext cx="5435599" cy="5706715"/>
          </a:xfrm>
        </p:spPr>
      </p:pic>
      <p:sp>
        <p:nvSpPr>
          <p:cNvPr id="2" name="TextBox 1">
            <a:extLst>
              <a:ext uri="{FF2B5EF4-FFF2-40B4-BE49-F238E27FC236}">
                <a16:creationId xmlns:a16="http://schemas.microsoft.com/office/drawing/2014/main" id="{F0B24BF1-3DA9-6715-25BE-A80DE5A75BDB}"/>
              </a:ext>
            </a:extLst>
          </p:cNvPr>
          <p:cNvSpPr txBox="1"/>
          <p:nvPr/>
        </p:nvSpPr>
        <p:spPr>
          <a:xfrm>
            <a:off x="320882" y="1695425"/>
            <a:ext cx="6435520" cy="4401205"/>
          </a:xfrm>
          <a:prstGeom prst="rect">
            <a:avLst/>
          </a:prstGeom>
          <a:noFill/>
        </p:spPr>
        <p:txBody>
          <a:bodyPr wrap="square" rtlCol="0">
            <a:spAutoFit/>
          </a:bodyPr>
          <a:lstStyle/>
          <a:p>
            <a:r>
              <a:rPr lang="hr-BA" sz="2800" dirty="0">
                <a:solidFill>
                  <a:schemeClr val="bg1"/>
                </a:solidFill>
              </a:rPr>
              <a:t>Can you make sense out of SENSEMAKING?</a:t>
            </a:r>
          </a:p>
          <a:p>
            <a:r>
              <a:rPr lang="hr-BA" sz="2800" dirty="0">
                <a:solidFill>
                  <a:schemeClr val="bg1"/>
                </a:solidFill>
              </a:rPr>
              <a:t>You could use it to understand and manage conflicts. </a:t>
            </a:r>
            <a:r>
              <a:rPr lang="en-IE" sz="2800" dirty="0">
                <a:solidFill>
                  <a:schemeClr val="bg1"/>
                </a:solidFill>
              </a:rPr>
              <a:t>Examine…..</a:t>
            </a:r>
          </a:p>
          <a:p>
            <a:pPr marL="457200" indent="-457200">
              <a:buFont typeface="Arial" panose="020B0604020202020204" pitchFamily="34" charset="0"/>
              <a:buChar char="•"/>
            </a:pPr>
            <a:r>
              <a:rPr lang="hr-BA" sz="2800" dirty="0">
                <a:solidFill>
                  <a:schemeClr val="bg1"/>
                </a:solidFill>
              </a:rPr>
              <a:t>How often is the conflict happening?</a:t>
            </a:r>
          </a:p>
          <a:p>
            <a:pPr marL="457200" indent="-457200">
              <a:buFont typeface="Arial" panose="020B0604020202020204" pitchFamily="34" charset="0"/>
              <a:buChar char="•"/>
            </a:pPr>
            <a:r>
              <a:rPr lang="hr-BA" sz="2800" dirty="0">
                <a:solidFill>
                  <a:schemeClr val="bg1"/>
                </a:solidFill>
              </a:rPr>
              <a:t>What is the perceived cause? Who is involved?</a:t>
            </a:r>
          </a:p>
          <a:p>
            <a:pPr marL="457200" indent="-457200">
              <a:buFont typeface="Arial" panose="020B0604020202020204" pitchFamily="34" charset="0"/>
              <a:buChar char="•"/>
            </a:pPr>
            <a:r>
              <a:rPr lang="hr-BA" sz="2800" dirty="0">
                <a:solidFill>
                  <a:schemeClr val="bg1"/>
                </a:solidFill>
              </a:rPr>
              <a:t>How do all involved feel?</a:t>
            </a:r>
          </a:p>
          <a:p>
            <a:pPr marL="457200" indent="-457200">
              <a:buFont typeface="Arial" panose="020B0604020202020204" pitchFamily="34" charset="0"/>
              <a:buChar char="•"/>
            </a:pPr>
            <a:r>
              <a:rPr lang="hr-BA" sz="2800" dirty="0">
                <a:solidFill>
                  <a:schemeClr val="bg1"/>
                </a:solidFill>
              </a:rPr>
              <a:t>Could there be an underlying cause?</a:t>
            </a:r>
          </a:p>
          <a:p>
            <a:endParaRPr lang="en-US" sz="2800" dirty="0">
              <a:solidFill>
                <a:schemeClr val="bg1"/>
              </a:solidFill>
            </a:endParaRPr>
          </a:p>
        </p:txBody>
      </p:sp>
    </p:spTree>
    <p:extLst>
      <p:ext uri="{BB962C8B-B14F-4D97-AF65-F5344CB8AC3E}">
        <p14:creationId xmlns:p14="http://schemas.microsoft.com/office/powerpoint/2010/main" val="3395431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2C5B74-B0D7-4A70-ABA7-F3443854FC7F}"/>
              </a:ext>
            </a:extLst>
          </p:cNvPr>
          <p:cNvSpPr>
            <a:spLocks noGrp="1"/>
          </p:cNvSpPr>
          <p:nvPr>
            <p:ph type="pic" sz="quarter" idx="17"/>
          </p:nvPr>
        </p:nvSpPr>
        <p:spPr/>
      </p:sp>
      <p:sp>
        <p:nvSpPr>
          <p:cNvPr id="3" name="Text Placeholder 2">
            <a:extLst>
              <a:ext uri="{FF2B5EF4-FFF2-40B4-BE49-F238E27FC236}">
                <a16:creationId xmlns:a16="http://schemas.microsoft.com/office/drawing/2014/main" id="{9E87A481-5155-4F45-99A9-F0B63515FCF0}"/>
              </a:ext>
            </a:extLst>
          </p:cNvPr>
          <p:cNvSpPr>
            <a:spLocks noGrp="1"/>
          </p:cNvSpPr>
          <p:nvPr>
            <p:ph type="body" sz="quarter" idx="18"/>
          </p:nvPr>
        </p:nvSpPr>
        <p:spPr>
          <a:xfrm>
            <a:off x="6396624" y="1676183"/>
            <a:ext cx="5350934" cy="3856390"/>
          </a:xfrm>
        </p:spPr>
        <p:txBody>
          <a:bodyPr>
            <a:normAutofit fontScale="92500" lnSpcReduction="10000"/>
          </a:bodyPr>
          <a:lstStyle/>
          <a:p>
            <a:pPr algn="just"/>
            <a:r>
              <a:rPr lang="en-US" i="1" dirty="0"/>
              <a:t>   </a:t>
            </a:r>
            <a:r>
              <a:rPr lang="en-US" sz="3200" i="1" dirty="0"/>
              <a:t>‘</a:t>
            </a:r>
            <a:r>
              <a:rPr lang="en-US" sz="3600" i="1" dirty="0"/>
              <a:t>I am a woman in process. I’m just trying like everybody else. I try to take every conflict, every experience and learn from it. Life is never dull’</a:t>
            </a:r>
          </a:p>
          <a:p>
            <a:endParaRPr lang="en-US" sz="3600" i="1" dirty="0"/>
          </a:p>
          <a:p>
            <a:pPr algn="r"/>
            <a:r>
              <a:rPr lang="en-US" sz="3200" i="1" dirty="0"/>
              <a:t>  </a:t>
            </a:r>
            <a:r>
              <a:rPr lang="en-US" sz="3200" dirty="0"/>
              <a:t>Oprah Winfrey</a:t>
            </a:r>
            <a:endParaRPr lang="en-GB" sz="3200" dirty="0"/>
          </a:p>
          <a:p>
            <a:endParaRPr lang="en-GB" dirty="0"/>
          </a:p>
        </p:txBody>
      </p:sp>
      <p:pic>
        <p:nvPicPr>
          <p:cNvPr id="6" name="Picture 2" descr="Oprah Winfrey - Quotes, Facts &amp; Network - Biography">
            <a:extLst>
              <a:ext uri="{FF2B5EF4-FFF2-40B4-BE49-F238E27FC236}">
                <a16:creationId xmlns:a16="http://schemas.microsoft.com/office/drawing/2014/main" id="{11532B8D-9B9D-D64B-AEE3-84229B6C26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8806"/>
            <a:ext cx="60670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38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BFAB93-3E31-2E3F-273A-FA4FD9E11D8D}"/>
              </a:ext>
            </a:extLst>
          </p:cNvPr>
          <p:cNvSpPr>
            <a:spLocks noGrp="1"/>
          </p:cNvSpPr>
          <p:nvPr>
            <p:ph type="body" sz="quarter" idx="16"/>
          </p:nvPr>
        </p:nvSpPr>
        <p:spPr>
          <a:xfrm>
            <a:off x="1058804" y="255823"/>
            <a:ext cx="10834985" cy="580518"/>
          </a:xfrm>
        </p:spPr>
        <p:txBody>
          <a:bodyPr>
            <a:normAutofit lnSpcReduction="10000"/>
          </a:bodyPr>
          <a:lstStyle/>
          <a:p>
            <a:r>
              <a:rPr lang="en-US" dirty="0"/>
              <a:t> </a:t>
            </a:r>
            <a:r>
              <a:rPr lang="en-US" b="0" dirty="0">
                <a:solidFill>
                  <a:srgbClr val="452771"/>
                </a:solidFill>
              </a:rPr>
              <a:t>Conflict Escalation – spot the conflict and intervene</a:t>
            </a:r>
          </a:p>
        </p:txBody>
      </p:sp>
      <p:pic>
        <p:nvPicPr>
          <p:cNvPr id="5" name="Picture 4" descr="Timeline&#10;&#10;Description automatically generated">
            <a:extLst>
              <a:ext uri="{FF2B5EF4-FFF2-40B4-BE49-F238E27FC236}">
                <a16:creationId xmlns:a16="http://schemas.microsoft.com/office/drawing/2014/main" id="{BD1FE3B0-0A91-FE0A-0D7A-A52D57E796A4}"/>
              </a:ext>
            </a:extLst>
          </p:cNvPr>
          <p:cNvPicPr>
            <a:picLocks noChangeAspect="1"/>
          </p:cNvPicPr>
          <p:nvPr/>
        </p:nvPicPr>
        <p:blipFill rotWithShape="1">
          <a:blip r:embed="rId2"/>
          <a:srcRect b="9055"/>
          <a:stretch/>
        </p:blipFill>
        <p:spPr>
          <a:xfrm>
            <a:off x="1354238" y="1009390"/>
            <a:ext cx="9702713" cy="496356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286A2C9-5687-78E0-ED87-2681D3300A7F}"/>
              </a:ext>
            </a:extLst>
          </p:cNvPr>
          <p:cNvSpPr txBox="1"/>
          <p:nvPr/>
        </p:nvSpPr>
        <p:spPr>
          <a:xfrm>
            <a:off x="161925" y="6120825"/>
            <a:ext cx="9818370" cy="584775"/>
          </a:xfrm>
          <a:prstGeom prst="rect">
            <a:avLst/>
          </a:prstGeom>
          <a:noFill/>
        </p:spPr>
        <p:txBody>
          <a:bodyPr wrap="square" rtlCol="0">
            <a:spAutoFit/>
          </a:bodyPr>
          <a:lstStyle/>
          <a:p>
            <a:r>
              <a:rPr lang="hr-BA" sz="1600" dirty="0"/>
              <a:t>IMAGE SOURCE: itadvisory.dk, </a:t>
            </a:r>
            <a:r>
              <a:rPr lang="en-US" sz="1600" dirty="0"/>
              <a:t>Kristian </a:t>
            </a:r>
            <a:r>
              <a:rPr lang="en-US" sz="1600" dirty="0" err="1"/>
              <a:t>Sørensen</a:t>
            </a:r>
            <a:r>
              <a:rPr lang="hr-BA" sz="1600" dirty="0"/>
              <a:t>, </a:t>
            </a:r>
            <a:r>
              <a:rPr lang="en-US" sz="1600" dirty="0"/>
              <a:t>CEO and Sr. Principal at IT ADVISORY</a:t>
            </a:r>
            <a:r>
              <a:rPr lang="hr-BA" sz="1600" dirty="0"/>
              <a:t>, </a:t>
            </a:r>
            <a:r>
              <a:rPr lang="en-US" sz="1600" dirty="0"/>
              <a:t>Kristian </a:t>
            </a:r>
            <a:r>
              <a:rPr lang="en-US" sz="1600" dirty="0" err="1"/>
              <a:t>Sørensen</a:t>
            </a:r>
            <a:r>
              <a:rPr lang="en-US" sz="1600" dirty="0"/>
              <a:t> is CEO and Sr. Principal at IT ADVISORY</a:t>
            </a:r>
            <a:r>
              <a:rPr lang="hr-BA" sz="1600" dirty="0"/>
              <a:t>, </a:t>
            </a:r>
            <a:r>
              <a:rPr lang="hr-BA" sz="1600" dirty="0">
                <a:hlinkClick r:id="rId3"/>
              </a:rPr>
              <a:t>https://itadvisory.dk/conflict-escalation-spot-the-conflict-and-intervene/</a:t>
            </a:r>
            <a:r>
              <a:rPr lang="hr-BA" sz="1600" dirty="0"/>
              <a:t>  </a:t>
            </a:r>
            <a:endParaRPr lang="en-US" sz="1600" dirty="0"/>
          </a:p>
        </p:txBody>
      </p:sp>
      <p:pic>
        <p:nvPicPr>
          <p:cNvPr id="1027" name="Picture 3" descr=" ">
            <a:extLst>
              <a:ext uri="{FF2B5EF4-FFF2-40B4-BE49-F238E27FC236}">
                <a16:creationId xmlns:a16="http://schemas.microsoft.com/office/drawing/2014/main" id="{AED08634-A734-B187-A58B-30B65978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 ">
            <a:extLst>
              <a:ext uri="{FF2B5EF4-FFF2-40B4-BE49-F238E27FC236}">
                <a16:creationId xmlns:a16="http://schemas.microsoft.com/office/drawing/2014/main" id="{19DEDEFE-85FE-84F2-C80E-9C154C3CF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 ">
            <a:extLst>
              <a:ext uri="{FF2B5EF4-FFF2-40B4-BE49-F238E27FC236}">
                <a16:creationId xmlns:a16="http://schemas.microsoft.com/office/drawing/2014/main" id="{58E39E9C-4F14-144F-7FD8-1CF564ABC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905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A2C9-5687-78E0-ED87-2681D3300A7F}"/>
              </a:ext>
            </a:extLst>
          </p:cNvPr>
          <p:cNvSpPr txBox="1"/>
          <p:nvPr/>
        </p:nvSpPr>
        <p:spPr>
          <a:xfrm>
            <a:off x="5845561" y="6054759"/>
            <a:ext cx="6302614"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hr-BA" sz="1100" b="0" i="0" u="none" strike="noStrike" kern="1200" cap="none" spc="0" normalizeH="0" baseline="0" noProof="0" dirty="0">
                <a:ln>
                  <a:noFill/>
                </a:ln>
                <a:solidFill>
                  <a:prstClr val="black"/>
                </a:solidFill>
                <a:effectLst/>
                <a:uLnTx/>
                <a:uFillTx/>
                <a:latin typeface="Calibri" panose="020F0502020204030204"/>
                <a:ea typeface="+mn-ea"/>
                <a:cs typeface="+mn-cs"/>
              </a:rPr>
              <a:t>SOURCE: itadvisory.dk,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Kristian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Sørensen</a:t>
            </a:r>
            <a:r>
              <a:rPr kumimoji="0" lang="hr-B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CEO and Sr. Principal at IT ADVISORY</a:t>
            </a:r>
            <a:r>
              <a:rPr kumimoji="0" lang="hr-B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Kristian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Sørensen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is CEO and Sr. Principal at IT ADVISORY</a:t>
            </a:r>
            <a:r>
              <a:rPr kumimoji="0" lang="hr-B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BA"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https://itadvisory.dk/conflict-escalation-spot-the-conflict-and-intervene/</a:t>
            </a:r>
            <a:r>
              <a:rPr kumimoji="0" lang="hr-BA"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Reference: Friedrich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Glasl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Konfliktmanagement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Ein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Handbuch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für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Führungskräfte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Beraterinnen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und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Berater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Haupt, Bern 9. A. 2009</a:t>
            </a:r>
          </a:p>
        </p:txBody>
      </p:sp>
      <p:pic>
        <p:nvPicPr>
          <p:cNvPr id="1027" name="Picture 3" descr=" ">
            <a:extLst>
              <a:ext uri="{FF2B5EF4-FFF2-40B4-BE49-F238E27FC236}">
                <a16:creationId xmlns:a16="http://schemas.microsoft.com/office/drawing/2014/main" id="{AED08634-A734-B187-A58B-30B65978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 ">
            <a:extLst>
              <a:ext uri="{FF2B5EF4-FFF2-40B4-BE49-F238E27FC236}">
                <a16:creationId xmlns:a16="http://schemas.microsoft.com/office/drawing/2014/main" id="{19DEDEFE-85FE-84F2-C80E-9C154C3CF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 descr=" ">
            <a:extLst>
              <a:ext uri="{FF2B5EF4-FFF2-40B4-BE49-F238E27FC236}">
                <a16:creationId xmlns:a16="http://schemas.microsoft.com/office/drawing/2014/main" id="{57E03E0B-3F13-EBDB-41E5-070EECA81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6CC1F3-A7FF-AF40-8784-CD057EA85825}"/>
              </a:ext>
            </a:extLst>
          </p:cNvPr>
          <p:cNvSpPr txBox="1"/>
          <p:nvPr/>
        </p:nvSpPr>
        <p:spPr>
          <a:xfrm>
            <a:off x="1326995" y="153886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1" name="Picture 3" descr=" ">
            <a:extLst>
              <a:ext uri="{FF2B5EF4-FFF2-40B4-BE49-F238E27FC236}">
                <a16:creationId xmlns:a16="http://schemas.microsoft.com/office/drawing/2014/main" id="{D2B1EC05-6E24-E8FE-CA25-640DC543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956BB00-E148-7523-A79C-8FB7BA330006}"/>
              </a:ext>
            </a:extLst>
          </p:cNvPr>
          <p:cNvPicPr>
            <a:picLocks noChangeAspect="1"/>
          </p:cNvPicPr>
          <p:nvPr/>
        </p:nvPicPr>
        <p:blipFill>
          <a:blip r:embed="rId5"/>
          <a:stretch>
            <a:fillRect/>
          </a:stretch>
        </p:blipFill>
        <p:spPr>
          <a:xfrm>
            <a:off x="9524" y="-122890"/>
            <a:ext cx="5836037" cy="6961372"/>
          </a:xfrm>
          <a:prstGeom prst="rect">
            <a:avLst/>
          </a:prstGeom>
        </p:spPr>
      </p:pic>
      <p:sp>
        <p:nvSpPr>
          <p:cNvPr id="15" name="TextBox 14">
            <a:extLst>
              <a:ext uri="{FF2B5EF4-FFF2-40B4-BE49-F238E27FC236}">
                <a16:creationId xmlns:a16="http://schemas.microsoft.com/office/drawing/2014/main" id="{19CAA0EC-4CC0-E190-1CDB-46A820546CE6}"/>
              </a:ext>
            </a:extLst>
          </p:cNvPr>
          <p:cNvSpPr txBox="1"/>
          <p:nvPr/>
        </p:nvSpPr>
        <p:spPr>
          <a:xfrm>
            <a:off x="5845561" y="5800843"/>
            <a:ext cx="43476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050" b="0" i="0" u="none" strike="noStrike" kern="1200" cap="none" spc="0" normalizeH="0" baseline="0" noProof="0" dirty="0">
                <a:ln>
                  <a:noFill/>
                </a:ln>
                <a:solidFill>
                  <a:prstClr val="black"/>
                </a:solidFill>
                <a:effectLst/>
                <a:uLnTx/>
                <a:uFillTx/>
                <a:latin typeface="Calibri" panose="020F0502020204030204"/>
                <a:ea typeface="+mn-ea"/>
                <a:cs typeface="+mn-cs"/>
              </a:rPr>
              <a:t>IMAGE BY: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CONFLICT DIAGNOSIS</a:t>
            </a:r>
            <a:r>
              <a:rPr kumimoji="0" lang="hr-BA" sz="1050" b="0" i="0" u="none" strike="noStrike" kern="1200" cap="none" spc="0" normalizeH="0" baseline="0" noProof="0" dirty="0">
                <a:ln>
                  <a:noFill/>
                </a:ln>
                <a:solidFill>
                  <a:prstClr val="black"/>
                </a:solidFill>
                <a:effectLst/>
                <a:uLnTx/>
                <a:uFillTx/>
                <a:latin typeface="Calibri" panose="020F0502020204030204"/>
                <a:ea typeface="+mn-ea"/>
                <a:cs typeface="+mn-cs"/>
              </a:rPr>
              <a:t> B</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y Karin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Sonnleitner</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and Verena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Gschweitl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505CCA-2770-CFFC-AAE2-C214F46CDE0B}"/>
              </a:ext>
            </a:extLst>
          </p:cNvPr>
          <p:cNvSpPr txBox="1"/>
          <p:nvPr/>
        </p:nvSpPr>
        <p:spPr>
          <a:xfrm>
            <a:off x="5324442" y="825462"/>
            <a:ext cx="6302614"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52771"/>
                </a:solidFill>
                <a:effectLst/>
                <a:uLnTx/>
                <a:uFillTx/>
                <a:latin typeface="Calibri" panose="020F0502020204030204"/>
                <a:ea typeface="+mn-ea"/>
                <a:cs typeface="+mn-cs"/>
              </a:rPr>
              <a:t>Steps 1-3: </a:t>
            </a:r>
            <a:r>
              <a:rPr kumimoji="0" lang="en-US" sz="2800" b="0" i="0" u="none" strike="noStrike" kern="1200" cap="none" spc="0" normalizeH="0" baseline="0" noProof="0" dirty="0">
                <a:ln>
                  <a:noFill/>
                </a:ln>
                <a:solidFill>
                  <a:srgbClr val="452771"/>
                </a:solidFill>
                <a:effectLst/>
                <a:uLnTx/>
                <a:uFillTx/>
                <a:latin typeface="Calibri" panose="020F0502020204030204"/>
                <a:ea typeface="+mn-ea"/>
                <a:cs typeface="+mn-cs"/>
              </a:rPr>
              <a:t>At this level, the conflict has to do with the case (the facts)</a:t>
            </a:r>
            <a:endParaRPr kumimoji="0" lang="hr-BA" sz="2800" b="0" i="0" u="none" strike="noStrike" kern="1200" cap="none" spc="0" normalizeH="0" baseline="0" noProof="0" dirty="0">
              <a:ln>
                <a:noFill/>
              </a:ln>
              <a:solidFill>
                <a:srgbClr val="45277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52771"/>
                </a:solidFill>
                <a:effectLst/>
                <a:uLnTx/>
                <a:uFillTx/>
                <a:latin typeface="Calibri" panose="020F0502020204030204"/>
                <a:ea typeface="+mn-ea"/>
                <a:cs typeface="+mn-cs"/>
              </a:rPr>
              <a:t>Steps 3-6: </a:t>
            </a:r>
            <a:r>
              <a:rPr kumimoji="0" lang="en-US" sz="2800" b="0" i="0" u="none" strike="noStrike" kern="1200" cap="none" spc="0" normalizeH="0" baseline="0" noProof="0" dirty="0">
                <a:ln>
                  <a:noFill/>
                </a:ln>
                <a:solidFill>
                  <a:srgbClr val="452771"/>
                </a:solidFill>
                <a:effectLst/>
                <a:uLnTx/>
                <a:uFillTx/>
                <a:latin typeface="Calibri" panose="020F0502020204030204"/>
                <a:ea typeface="+mn-ea"/>
                <a:cs typeface="+mn-cs"/>
              </a:rPr>
              <a:t>The focal point of the conflict shifts from attention on the facts to the relationships between the parties involved</a:t>
            </a:r>
            <a:endParaRPr kumimoji="0" lang="hr-BA" sz="2800" b="0" i="0" u="none" strike="noStrike" kern="1200" cap="none" spc="0" normalizeH="0" baseline="0" noProof="0" dirty="0">
              <a:ln>
                <a:noFill/>
              </a:ln>
              <a:solidFill>
                <a:srgbClr val="45277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52771"/>
                </a:solidFill>
                <a:effectLst/>
                <a:uLnTx/>
                <a:uFillTx/>
                <a:latin typeface="Calibri" panose="020F0502020204030204"/>
                <a:ea typeface="+mn-ea"/>
                <a:cs typeface="+mn-cs"/>
              </a:rPr>
              <a:t>Steps 7-9: </a:t>
            </a:r>
            <a:r>
              <a:rPr kumimoji="0" lang="en-US" sz="2800" b="0" i="0" u="none" strike="noStrike" kern="1200" cap="none" spc="0" normalizeH="0" baseline="0" noProof="0" dirty="0">
                <a:ln>
                  <a:noFill/>
                </a:ln>
                <a:solidFill>
                  <a:srgbClr val="452771"/>
                </a:solidFill>
                <a:effectLst/>
                <a:uLnTx/>
                <a:uFillTx/>
                <a:latin typeface="Calibri" panose="020F0502020204030204"/>
                <a:ea typeface="+mn-ea"/>
                <a:cs typeface="+mn-cs"/>
              </a:rPr>
              <a:t>At this stage, the conflict is getting out of control and none of the parties are able to see a solution for the situation</a:t>
            </a:r>
          </a:p>
        </p:txBody>
      </p:sp>
      <p:sp>
        <p:nvSpPr>
          <p:cNvPr id="3" name="Text Placeholder 2">
            <a:extLst>
              <a:ext uri="{FF2B5EF4-FFF2-40B4-BE49-F238E27FC236}">
                <a16:creationId xmlns:a16="http://schemas.microsoft.com/office/drawing/2014/main" id="{87BFAB93-3E31-2E3F-273A-FA4FD9E11D8D}"/>
              </a:ext>
            </a:extLst>
          </p:cNvPr>
          <p:cNvSpPr>
            <a:spLocks noGrp="1"/>
          </p:cNvSpPr>
          <p:nvPr>
            <p:ph type="body" sz="quarter" idx="16"/>
          </p:nvPr>
        </p:nvSpPr>
        <p:spPr>
          <a:xfrm>
            <a:off x="3488434" y="161925"/>
            <a:ext cx="5716013" cy="1095685"/>
          </a:xfrm>
        </p:spPr>
        <p:txBody>
          <a:bodyPr>
            <a:normAutofit/>
          </a:bodyPr>
          <a:lstStyle/>
          <a:p>
            <a:pPr algn="r"/>
            <a:r>
              <a:rPr lang="en-US" dirty="0"/>
              <a:t> </a:t>
            </a:r>
            <a:r>
              <a:rPr lang="en-US" b="0" dirty="0"/>
              <a:t>Conflict Escalation</a:t>
            </a:r>
          </a:p>
        </p:txBody>
      </p:sp>
    </p:spTree>
    <p:extLst>
      <p:ext uri="{BB962C8B-B14F-4D97-AF65-F5344CB8AC3E}">
        <p14:creationId xmlns:p14="http://schemas.microsoft.com/office/powerpoint/2010/main" val="247285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5FBA-7CFB-49FD-9911-A1FDCA2A9700}"/>
              </a:ext>
            </a:extLst>
          </p:cNvPr>
          <p:cNvSpPr>
            <a:spLocks noGrp="1"/>
          </p:cNvSpPr>
          <p:nvPr>
            <p:ph type="body" sz="quarter" idx="13"/>
          </p:nvPr>
        </p:nvSpPr>
        <p:spPr/>
        <p:txBody>
          <a:bodyPr/>
          <a:lstStyle/>
          <a:p>
            <a:r>
              <a:rPr lang="en-US" dirty="0"/>
              <a:t>Exercise</a:t>
            </a:r>
            <a:endParaRPr lang="en-GB" dirty="0"/>
          </a:p>
        </p:txBody>
      </p:sp>
      <p:sp>
        <p:nvSpPr>
          <p:cNvPr id="3" name="Text Placeholder 2">
            <a:extLst>
              <a:ext uri="{FF2B5EF4-FFF2-40B4-BE49-F238E27FC236}">
                <a16:creationId xmlns:a16="http://schemas.microsoft.com/office/drawing/2014/main" id="{EF7F0245-7CBD-4E22-A1FB-53E53600AE4D}"/>
              </a:ext>
            </a:extLst>
          </p:cNvPr>
          <p:cNvSpPr>
            <a:spLocks noGrp="1"/>
          </p:cNvSpPr>
          <p:nvPr>
            <p:ph type="body" sz="quarter" idx="14"/>
          </p:nvPr>
        </p:nvSpPr>
        <p:spPr>
          <a:xfrm>
            <a:off x="708651" y="2668824"/>
            <a:ext cx="5278790" cy="3245241"/>
          </a:xfrm>
        </p:spPr>
        <p:txBody>
          <a:bodyPr/>
          <a:lstStyle/>
          <a:p>
            <a:pPr marL="457200" indent="-457200" algn="just">
              <a:buFont typeface="Wingdings" panose="05000000000000000000" pitchFamily="2" charset="2"/>
              <a:buChar char="ü"/>
            </a:pPr>
            <a:r>
              <a:rPr lang="en-US" sz="2800" dirty="0">
                <a:solidFill>
                  <a:srgbClr val="452771"/>
                </a:solidFill>
              </a:rPr>
              <a:t>What do you see as your dominant conflict management style? </a:t>
            </a:r>
          </a:p>
          <a:p>
            <a:pPr marL="457200" indent="-457200" algn="just">
              <a:buFont typeface="Wingdings" panose="05000000000000000000" pitchFamily="2" charset="2"/>
              <a:buChar char="ü"/>
            </a:pPr>
            <a:endParaRPr lang="en-US" sz="2800" dirty="0">
              <a:solidFill>
                <a:srgbClr val="452771"/>
              </a:solidFill>
            </a:endParaRPr>
          </a:p>
          <a:p>
            <a:pPr marL="457200" indent="-457200" algn="just">
              <a:buFont typeface="Wingdings" panose="05000000000000000000" pitchFamily="2" charset="2"/>
              <a:buChar char="ü"/>
            </a:pPr>
            <a:r>
              <a:rPr lang="en-US" sz="2800" dirty="0">
                <a:solidFill>
                  <a:srgbClr val="452771"/>
                </a:solidFill>
              </a:rPr>
              <a:t>What is it for those that you work closely with?</a:t>
            </a:r>
          </a:p>
          <a:p>
            <a:endParaRPr lang="en-US" dirty="0">
              <a:solidFill>
                <a:srgbClr val="452771"/>
              </a:solidFill>
            </a:endParaRPr>
          </a:p>
          <a:p>
            <a:endParaRPr lang="en-GB" dirty="0"/>
          </a:p>
        </p:txBody>
      </p:sp>
      <p:pic>
        <p:nvPicPr>
          <p:cNvPr id="4098" name="Picture 2" descr="Take the Thomas-Kilmann Instrument | Improve How You Resolve Conflict">
            <a:extLst>
              <a:ext uri="{FF2B5EF4-FFF2-40B4-BE49-F238E27FC236}">
                <a16:creationId xmlns:a16="http://schemas.microsoft.com/office/drawing/2014/main" id="{D1007625-3D6E-1147-AD81-8751127F430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5551" y="2247900"/>
            <a:ext cx="4417532" cy="4095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9BC15A-1A73-5848-9FB4-12F06A52C670}"/>
              </a:ext>
            </a:extLst>
          </p:cNvPr>
          <p:cNvSpPr/>
          <p:nvPr/>
        </p:nvSpPr>
        <p:spPr>
          <a:xfrm>
            <a:off x="783177" y="5914066"/>
            <a:ext cx="4893723" cy="646331"/>
          </a:xfrm>
          <a:prstGeom prst="rect">
            <a:avLst/>
          </a:prstGeom>
        </p:spPr>
        <p:txBody>
          <a:bodyPr wrap="square">
            <a:spAutoFit/>
          </a:bodyPr>
          <a:lstStyle/>
          <a:p>
            <a:r>
              <a:rPr lang="en-GB" sz="1200" dirty="0">
                <a:solidFill>
                  <a:srgbClr val="202122"/>
                </a:solidFill>
                <a:latin typeface="Arial" panose="020B0604020202020204" pitchFamily="34" charset="0"/>
              </a:rPr>
              <a:t>Reference: Thomas, Kenneth W.; Kilmann, Ralph H. (June 1978). </a:t>
            </a:r>
            <a:r>
              <a:rPr lang="en-GB" sz="1200" dirty="0">
                <a:solidFill>
                  <a:srgbClr val="3366BB"/>
                </a:solidFill>
                <a:latin typeface="Arial" panose="020B0604020202020204" pitchFamily="34" charset="0"/>
                <a:hlinkClick r:id="rId3"/>
              </a:rPr>
              <a:t>"Comparison of Four Instruments Measuring Conflict Behavior"</a:t>
            </a:r>
            <a:r>
              <a:rPr lang="en-GB" sz="1200" dirty="0">
                <a:solidFill>
                  <a:srgbClr val="202122"/>
                </a:solidFill>
                <a:latin typeface="Arial" panose="020B0604020202020204" pitchFamily="34" charset="0"/>
              </a:rPr>
              <a:t>. </a:t>
            </a:r>
            <a:r>
              <a:rPr lang="en-GB" sz="1200" i="1" dirty="0">
                <a:solidFill>
                  <a:srgbClr val="202122"/>
                </a:solidFill>
                <a:latin typeface="Arial" panose="020B0604020202020204" pitchFamily="34" charset="0"/>
              </a:rPr>
              <a:t>Psychological Reports</a:t>
            </a:r>
            <a:r>
              <a:rPr lang="en-GB" sz="1200" dirty="0">
                <a:solidFill>
                  <a:srgbClr val="202122"/>
                </a:solidFill>
                <a:latin typeface="Arial" panose="020B0604020202020204" pitchFamily="34" charset="0"/>
              </a:rPr>
              <a:t>.</a:t>
            </a:r>
            <a:endParaRPr lang="en-GB" sz="1200" dirty="0"/>
          </a:p>
        </p:txBody>
      </p:sp>
    </p:spTree>
    <p:extLst>
      <p:ext uri="{BB962C8B-B14F-4D97-AF65-F5344CB8AC3E}">
        <p14:creationId xmlns:p14="http://schemas.microsoft.com/office/powerpoint/2010/main" val="247244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0B4A7-5E14-459F-B8DC-AE6F4F9C761F}"/>
              </a:ext>
            </a:extLst>
          </p:cNvPr>
          <p:cNvSpPr>
            <a:spLocks noGrp="1"/>
          </p:cNvSpPr>
          <p:nvPr>
            <p:ph type="body" sz="quarter" idx="16"/>
          </p:nvPr>
        </p:nvSpPr>
        <p:spPr>
          <a:xfrm>
            <a:off x="258846" y="424248"/>
            <a:ext cx="11933154" cy="914400"/>
          </a:xfrm>
        </p:spPr>
        <p:txBody>
          <a:bodyPr>
            <a:noAutofit/>
          </a:bodyPr>
          <a:lstStyle/>
          <a:p>
            <a:r>
              <a:rPr lang="en-US" sz="4400" dirty="0"/>
              <a:t>Five Common Conflict Management Strategies</a:t>
            </a:r>
            <a:endParaRPr lang="en-GB" sz="4400" dirty="0"/>
          </a:p>
        </p:txBody>
      </p:sp>
      <p:sp>
        <p:nvSpPr>
          <p:cNvPr id="3" name="Text Placeholder 2">
            <a:extLst>
              <a:ext uri="{FF2B5EF4-FFF2-40B4-BE49-F238E27FC236}">
                <a16:creationId xmlns:a16="http://schemas.microsoft.com/office/drawing/2014/main" id="{F9DC1D8A-0148-4E9B-8D55-859D1859DC17}"/>
              </a:ext>
            </a:extLst>
          </p:cNvPr>
          <p:cNvSpPr>
            <a:spLocks noGrp="1"/>
          </p:cNvSpPr>
          <p:nvPr>
            <p:ph type="body" sz="quarter" idx="34"/>
          </p:nvPr>
        </p:nvSpPr>
        <p:spPr/>
        <p:txBody>
          <a:bodyPr>
            <a:normAutofit lnSpcReduction="10000"/>
          </a:bodyPr>
          <a:lstStyle/>
          <a:p>
            <a:r>
              <a:rPr lang="en-US" dirty="0"/>
              <a:t>2</a:t>
            </a:r>
            <a:endParaRPr lang="en-GB" dirty="0"/>
          </a:p>
        </p:txBody>
      </p:sp>
      <p:sp>
        <p:nvSpPr>
          <p:cNvPr id="4" name="Text Placeholder 3">
            <a:extLst>
              <a:ext uri="{FF2B5EF4-FFF2-40B4-BE49-F238E27FC236}">
                <a16:creationId xmlns:a16="http://schemas.microsoft.com/office/drawing/2014/main" id="{28DE89ED-A6FF-4224-9919-6473F61B4769}"/>
              </a:ext>
            </a:extLst>
          </p:cNvPr>
          <p:cNvSpPr>
            <a:spLocks noGrp="1"/>
          </p:cNvSpPr>
          <p:nvPr>
            <p:ph type="body" sz="quarter" idx="35"/>
          </p:nvPr>
        </p:nvSpPr>
        <p:spPr/>
        <p:txBody>
          <a:bodyPr>
            <a:normAutofit lnSpcReduction="10000"/>
          </a:bodyPr>
          <a:lstStyle/>
          <a:p>
            <a:r>
              <a:rPr lang="en-US" dirty="0"/>
              <a:t>3</a:t>
            </a:r>
            <a:endParaRPr lang="en-GB" dirty="0"/>
          </a:p>
        </p:txBody>
      </p:sp>
      <p:sp>
        <p:nvSpPr>
          <p:cNvPr id="5" name="Text Placeholder 4">
            <a:extLst>
              <a:ext uri="{FF2B5EF4-FFF2-40B4-BE49-F238E27FC236}">
                <a16:creationId xmlns:a16="http://schemas.microsoft.com/office/drawing/2014/main" id="{E6F71B14-31F4-46BF-9819-F363A3139C5F}"/>
              </a:ext>
            </a:extLst>
          </p:cNvPr>
          <p:cNvSpPr>
            <a:spLocks noGrp="1"/>
          </p:cNvSpPr>
          <p:nvPr>
            <p:ph type="body" sz="quarter" idx="36"/>
          </p:nvPr>
        </p:nvSpPr>
        <p:spPr>
          <a:xfrm>
            <a:off x="6901632" y="1813188"/>
            <a:ext cx="695250" cy="734798"/>
          </a:xfrm>
        </p:spPr>
        <p:txBody>
          <a:bodyPr>
            <a:normAutofit lnSpcReduction="10000"/>
          </a:bodyPr>
          <a:lstStyle/>
          <a:p>
            <a:r>
              <a:rPr lang="en-US" dirty="0"/>
              <a:t>4</a:t>
            </a:r>
            <a:endParaRPr lang="en-GB" dirty="0"/>
          </a:p>
        </p:txBody>
      </p:sp>
      <p:sp>
        <p:nvSpPr>
          <p:cNvPr id="6" name="Text Placeholder 5">
            <a:extLst>
              <a:ext uri="{FF2B5EF4-FFF2-40B4-BE49-F238E27FC236}">
                <a16:creationId xmlns:a16="http://schemas.microsoft.com/office/drawing/2014/main" id="{DD946FB8-6ED7-412C-862D-1E6933E07C44}"/>
              </a:ext>
            </a:extLst>
          </p:cNvPr>
          <p:cNvSpPr>
            <a:spLocks noGrp="1"/>
          </p:cNvSpPr>
          <p:nvPr>
            <p:ph type="body" sz="quarter" idx="37"/>
          </p:nvPr>
        </p:nvSpPr>
        <p:spPr/>
        <p:txBody>
          <a:bodyPr>
            <a:normAutofit lnSpcReduction="10000"/>
          </a:bodyPr>
          <a:lstStyle/>
          <a:p>
            <a:r>
              <a:rPr lang="en-US" dirty="0"/>
              <a:t>5</a:t>
            </a:r>
            <a:endParaRPr lang="en-GB" dirty="0"/>
          </a:p>
        </p:txBody>
      </p:sp>
      <p:sp>
        <p:nvSpPr>
          <p:cNvPr id="7" name="Text Placeholder 6">
            <a:extLst>
              <a:ext uri="{FF2B5EF4-FFF2-40B4-BE49-F238E27FC236}">
                <a16:creationId xmlns:a16="http://schemas.microsoft.com/office/drawing/2014/main" id="{08BDE8C3-E2A8-419A-952D-EEEE9ED902B9}"/>
              </a:ext>
            </a:extLst>
          </p:cNvPr>
          <p:cNvSpPr>
            <a:spLocks noGrp="1"/>
          </p:cNvSpPr>
          <p:nvPr>
            <p:ph type="body" sz="quarter" idx="21"/>
          </p:nvPr>
        </p:nvSpPr>
        <p:spPr>
          <a:xfrm>
            <a:off x="2665520" y="3421927"/>
            <a:ext cx="2093228" cy="1202080"/>
          </a:xfrm>
        </p:spPr>
        <p:txBody>
          <a:bodyPr>
            <a:normAutofit/>
          </a:bodyPr>
          <a:lstStyle/>
          <a:p>
            <a:r>
              <a:rPr lang="en-US" dirty="0"/>
              <a:t>Compete</a:t>
            </a:r>
            <a:endParaRPr lang="en-GB" dirty="0"/>
          </a:p>
        </p:txBody>
      </p:sp>
      <p:sp>
        <p:nvSpPr>
          <p:cNvPr id="9" name="Rezervirano mjesto teksta 8">
            <a:extLst>
              <a:ext uri="{FF2B5EF4-FFF2-40B4-BE49-F238E27FC236}">
                <a16:creationId xmlns:a16="http://schemas.microsoft.com/office/drawing/2014/main" id="{A3626B8D-93FC-45A4-AD03-9334953EFC06}"/>
              </a:ext>
            </a:extLst>
          </p:cNvPr>
          <p:cNvSpPr>
            <a:spLocks noGrp="1"/>
          </p:cNvSpPr>
          <p:nvPr>
            <p:ph type="body" sz="quarter" idx="39"/>
          </p:nvPr>
        </p:nvSpPr>
        <p:spPr>
          <a:xfrm>
            <a:off x="6901632" y="3019571"/>
            <a:ext cx="2093228" cy="1202080"/>
          </a:xfrm>
        </p:spPr>
        <p:txBody>
          <a:bodyPr/>
          <a:lstStyle/>
          <a:p>
            <a:r>
              <a:rPr lang="en-US" dirty="0"/>
              <a:t>Accommodate</a:t>
            </a:r>
          </a:p>
        </p:txBody>
      </p:sp>
      <p:sp>
        <p:nvSpPr>
          <p:cNvPr id="10" name="Rezervirano mjesto teksta 9">
            <a:extLst>
              <a:ext uri="{FF2B5EF4-FFF2-40B4-BE49-F238E27FC236}">
                <a16:creationId xmlns:a16="http://schemas.microsoft.com/office/drawing/2014/main" id="{813F79B3-C867-4A84-AFCA-044FD2850DCE}"/>
              </a:ext>
            </a:extLst>
          </p:cNvPr>
          <p:cNvSpPr>
            <a:spLocks noGrp="1"/>
          </p:cNvSpPr>
          <p:nvPr>
            <p:ph type="body" sz="quarter" idx="40"/>
          </p:nvPr>
        </p:nvSpPr>
        <p:spPr>
          <a:xfrm>
            <a:off x="8980043" y="4221651"/>
            <a:ext cx="2093228" cy="1202080"/>
          </a:xfrm>
        </p:spPr>
        <p:txBody>
          <a:bodyPr/>
          <a:lstStyle/>
          <a:p>
            <a:r>
              <a:rPr lang="en-US" dirty="0"/>
              <a:t>Compromise</a:t>
            </a:r>
          </a:p>
        </p:txBody>
      </p:sp>
      <p:sp>
        <p:nvSpPr>
          <p:cNvPr id="8" name="Rezervirano mjesto teksta 7">
            <a:extLst>
              <a:ext uri="{FF2B5EF4-FFF2-40B4-BE49-F238E27FC236}">
                <a16:creationId xmlns:a16="http://schemas.microsoft.com/office/drawing/2014/main" id="{FB66D514-8FA6-40A5-A06A-FCF5823931CE}"/>
              </a:ext>
            </a:extLst>
          </p:cNvPr>
          <p:cNvSpPr>
            <a:spLocks noGrp="1"/>
          </p:cNvSpPr>
          <p:nvPr>
            <p:ph type="body" sz="quarter" idx="38"/>
          </p:nvPr>
        </p:nvSpPr>
        <p:spPr>
          <a:xfrm>
            <a:off x="5049386" y="4378460"/>
            <a:ext cx="2093228" cy="1202080"/>
          </a:xfrm>
        </p:spPr>
        <p:txBody>
          <a:bodyPr/>
          <a:lstStyle/>
          <a:p>
            <a:r>
              <a:rPr lang="en-US" dirty="0"/>
              <a:t>Avoid</a:t>
            </a:r>
          </a:p>
        </p:txBody>
      </p:sp>
      <p:sp>
        <p:nvSpPr>
          <p:cNvPr id="11" name="Rezervirano mjesto teksta 10">
            <a:extLst>
              <a:ext uri="{FF2B5EF4-FFF2-40B4-BE49-F238E27FC236}">
                <a16:creationId xmlns:a16="http://schemas.microsoft.com/office/drawing/2014/main" id="{0F1CDD76-EE9E-4709-9FDA-57A6BA00767F}"/>
              </a:ext>
            </a:extLst>
          </p:cNvPr>
          <p:cNvSpPr>
            <a:spLocks noGrp="1"/>
          </p:cNvSpPr>
          <p:nvPr>
            <p:ph type="body" sz="quarter" idx="41"/>
          </p:nvPr>
        </p:nvSpPr>
        <p:spPr/>
        <p:txBody>
          <a:bodyPr>
            <a:normAutofit lnSpcReduction="10000"/>
          </a:bodyPr>
          <a:lstStyle/>
          <a:p>
            <a:r>
              <a:rPr lang="en-US" dirty="0"/>
              <a:t>1</a:t>
            </a:r>
          </a:p>
        </p:txBody>
      </p:sp>
      <p:sp>
        <p:nvSpPr>
          <p:cNvPr id="12" name="Rezervirano mjesto teksta 11">
            <a:extLst>
              <a:ext uri="{FF2B5EF4-FFF2-40B4-BE49-F238E27FC236}">
                <a16:creationId xmlns:a16="http://schemas.microsoft.com/office/drawing/2014/main" id="{404628A0-8A4D-4F6C-B632-169E53EEC90D}"/>
              </a:ext>
            </a:extLst>
          </p:cNvPr>
          <p:cNvSpPr>
            <a:spLocks noGrp="1"/>
          </p:cNvSpPr>
          <p:nvPr>
            <p:ph type="body" sz="quarter" idx="43"/>
          </p:nvPr>
        </p:nvSpPr>
        <p:spPr>
          <a:xfrm>
            <a:off x="525590" y="4369632"/>
            <a:ext cx="2093228" cy="1202080"/>
          </a:xfrm>
        </p:spPr>
        <p:txBody>
          <a:bodyPr/>
          <a:lstStyle/>
          <a:p>
            <a:r>
              <a:rPr lang="en-US"/>
              <a:t>Collaborate</a:t>
            </a:r>
            <a:endParaRPr lang="en-US" dirty="0"/>
          </a:p>
        </p:txBody>
      </p:sp>
      <p:pic>
        <p:nvPicPr>
          <p:cNvPr id="19" name="Grafika 18" descr="Grupna razmjena ideja">
            <a:extLst>
              <a:ext uri="{FF2B5EF4-FFF2-40B4-BE49-F238E27FC236}">
                <a16:creationId xmlns:a16="http://schemas.microsoft.com/office/drawing/2014/main" id="{5A74AA91-8DA3-4787-8771-3189FBF73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296" y="2035865"/>
            <a:ext cx="914400" cy="914400"/>
          </a:xfrm>
          <a:prstGeom prst="rect">
            <a:avLst/>
          </a:prstGeom>
        </p:spPr>
      </p:pic>
    </p:spTree>
    <p:extLst>
      <p:ext uri="{BB962C8B-B14F-4D97-AF65-F5344CB8AC3E}">
        <p14:creationId xmlns:p14="http://schemas.microsoft.com/office/powerpoint/2010/main" val="2270814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8BD518-BFC1-4D10-8A0E-EBCC39C44C75}"/>
              </a:ext>
            </a:extLst>
          </p:cNvPr>
          <p:cNvSpPr>
            <a:spLocks noGrp="1"/>
          </p:cNvSpPr>
          <p:nvPr>
            <p:ph type="body" sz="quarter" idx="18"/>
          </p:nvPr>
        </p:nvSpPr>
        <p:spPr>
          <a:xfrm>
            <a:off x="467591" y="1115736"/>
            <a:ext cx="7990609" cy="5056464"/>
          </a:xfrm>
        </p:spPr>
        <p:txBody>
          <a:bodyPr>
            <a:normAutofit lnSpcReduction="10000"/>
          </a:bodyPr>
          <a:lstStyle/>
          <a:p>
            <a:pPr algn="l"/>
            <a:r>
              <a:rPr lang="en-GB" b="1" i="0" dirty="0">
                <a:solidFill>
                  <a:srgbClr val="93C23D"/>
                </a:solidFill>
                <a:effectLst/>
              </a:rPr>
              <a:t>Focus on relationships.</a:t>
            </a:r>
          </a:p>
          <a:p>
            <a:pPr algn="just"/>
            <a:r>
              <a:rPr lang="en-GB" b="0" i="0" dirty="0">
                <a:solidFill>
                  <a:srgbClr val="333333"/>
                </a:solidFill>
                <a:effectLst/>
              </a:rPr>
              <a:t>	</a:t>
            </a:r>
            <a:r>
              <a:rPr lang="en-GB" b="0" i="0" dirty="0">
                <a:solidFill>
                  <a:srgbClr val="452771"/>
                </a:solidFill>
                <a:effectLst/>
              </a:rPr>
              <a:t>The secret recipe to inspiring </a:t>
            </a:r>
            <a:r>
              <a:rPr lang="en-GB" dirty="0">
                <a:solidFill>
                  <a:srgbClr val="452771"/>
                </a:solidFill>
              </a:rPr>
              <a:t>a team (staff, volunteers, supporters)</a:t>
            </a:r>
            <a:r>
              <a:rPr lang="en-GB" b="0" i="0" dirty="0">
                <a:solidFill>
                  <a:srgbClr val="452771"/>
                </a:solidFill>
                <a:effectLst/>
              </a:rPr>
              <a:t> is to know the “ingredients” of the people you are inspiring.  People want to know that their leaders understand their tendencies, aptitudes and behaviours well-enough to best work with and motivate them. </a:t>
            </a:r>
          </a:p>
          <a:p>
            <a:pPr algn="l"/>
            <a:r>
              <a:rPr lang="en-GB" b="1" i="0" dirty="0">
                <a:solidFill>
                  <a:srgbClr val="93C23D"/>
                </a:solidFill>
                <a:effectLst/>
              </a:rPr>
              <a:t>Leave ego behind.</a:t>
            </a:r>
            <a:r>
              <a:rPr lang="en-GB" b="0" i="0" dirty="0">
                <a:solidFill>
                  <a:srgbClr val="93C23D"/>
                </a:solidFill>
                <a:effectLst/>
              </a:rPr>
              <a:t> </a:t>
            </a:r>
          </a:p>
          <a:p>
            <a:pPr algn="just"/>
            <a:r>
              <a:rPr lang="en-GB" b="0" i="0" dirty="0">
                <a:solidFill>
                  <a:schemeClr val="tx1"/>
                </a:solidFill>
                <a:effectLst/>
              </a:rPr>
              <a:t>	</a:t>
            </a:r>
            <a:r>
              <a:rPr lang="en-GB" b="0" i="0" dirty="0">
                <a:solidFill>
                  <a:srgbClr val="452771"/>
                </a:solidFill>
                <a:effectLst/>
              </a:rPr>
              <a:t>If you really want to influence people, let your actions speak for themselves.</a:t>
            </a:r>
          </a:p>
          <a:p>
            <a:pPr algn="l"/>
            <a:r>
              <a:rPr lang="en-GB" b="1" i="0" dirty="0">
                <a:solidFill>
                  <a:srgbClr val="93C23D"/>
                </a:solidFill>
                <a:effectLst/>
              </a:rPr>
              <a:t>Ownership, Not Just Accountability</a:t>
            </a:r>
            <a:endParaRPr lang="en-GB" b="0" i="0" dirty="0">
              <a:solidFill>
                <a:srgbClr val="93C23D"/>
              </a:solidFill>
              <a:effectLst/>
            </a:endParaRPr>
          </a:p>
          <a:p>
            <a:pPr algn="just"/>
            <a:r>
              <a:rPr lang="en-GB" b="0" i="0" dirty="0">
                <a:solidFill>
                  <a:srgbClr val="333333"/>
                </a:solidFill>
                <a:effectLst/>
              </a:rPr>
              <a:t>	</a:t>
            </a:r>
            <a:r>
              <a:rPr lang="en-GB" b="0" i="0" dirty="0">
                <a:solidFill>
                  <a:srgbClr val="452771"/>
                </a:solidFill>
                <a:effectLst/>
              </a:rPr>
              <a:t>Holding others to account is a key component to sustaining performance momentum. However, when you can give your staff “ownership” in the process of defining how accountability is enforced – you inspire trust.</a:t>
            </a:r>
            <a:endParaRPr lang="en-GB" dirty="0">
              <a:solidFill>
                <a:srgbClr val="452771"/>
              </a:solidFill>
            </a:endParaRPr>
          </a:p>
        </p:txBody>
      </p:sp>
      <p:sp>
        <p:nvSpPr>
          <p:cNvPr id="4" name="Text Placeholder 3">
            <a:extLst>
              <a:ext uri="{FF2B5EF4-FFF2-40B4-BE49-F238E27FC236}">
                <a16:creationId xmlns:a16="http://schemas.microsoft.com/office/drawing/2014/main" id="{882A9759-E878-4CB8-AE80-9D5370F8CC13}"/>
              </a:ext>
            </a:extLst>
          </p:cNvPr>
          <p:cNvSpPr>
            <a:spLocks noGrp="1"/>
          </p:cNvSpPr>
          <p:nvPr>
            <p:ph type="body" sz="quarter" idx="16"/>
          </p:nvPr>
        </p:nvSpPr>
        <p:spPr>
          <a:xfrm>
            <a:off x="392853" y="262460"/>
            <a:ext cx="8489890" cy="580518"/>
          </a:xfrm>
        </p:spPr>
        <p:txBody>
          <a:bodyPr>
            <a:noAutofit/>
          </a:bodyPr>
          <a:lstStyle/>
          <a:p>
            <a:r>
              <a:rPr lang="en-GB" dirty="0">
                <a:solidFill>
                  <a:srgbClr val="93C23D"/>
                </a:solidFill>
              </a:rPr>
              <a:t>Know the Ingredients, Not Just the Recipe</a:t>
            </a:r>
            <a:endParaRPr lang="en-GB" b="0" dirty="0">
              <a:solidFill>
                <a:srgbClr val="93C23D"/>
              </a:solidFill>
            </a:endParaRPr>
          </a:p>
        </p:txBody>
      </p:sp>
      <p:pic>
        <p:nvPicPr>
          <p:cNvPr id="15" name="Picture Placeholder 14" descr="Business people giving thumbs up">
            <a:extLst>
              <a:ext uri="{FF2B5EF4-FFF2-40B4-BE49-F238E27FC236}">
                <a16:creationId xmlns:a16="http://schemas.microsoft.com/office/drawing/2014/main" id="{C05D6F3D-84F6-4242-9A6A-C113D3D6214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7359"/>
          <a:stretch/>
        </p:blipFill>
        <p:spPr>
          <a:xfrm>
            <a:off x="8755811" y="603"/>
            <a:ext cx="3436189" cy="7371050"/>
          </a:xfrm>
        </p:spPr>
      </p:pic>
    </p:spTree>
    <p:extLst>
      <p:ext uri="{BB962C8B-B14F-4D97-AF65-F5344CB8AC3E}">
        <p14:creationId xmlns:p14="http://schemas.microsoft.com/office/powerpoint/2010/main" val="1724502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5648A-4040-51BA-6F16-B1C27077A52F}"/>
              </a:ext>
            </a:extLst>
          </p:cNvPr>
          <p:cNvSpPr>
            <a:spLocks noGrp="1"/>
          </p:cNvSpPr>
          <p:nvPr>
            <p:ph type="body" sz="quarter" idx="18"/>
          </p:nvPr>
        </p:nvSpPr>
        <p:spPr>
          <a:xfrm>
            <a:off x="692393" y="1225193"/>
            <a:ext cx="6117023" cy="5073249"/>
          </a:xfrm>
        </p:spPr>
        <p:txBody>
          <a:bodyPr>
            <a:normAutofit fontScale="77500" lnSpcReduction="20000"/>
          </a:bodyPr>
          <a:lstStyle/>
          <a:p>
            <a:pPr marL="0" indent="0"/>
            <a:r>
              <a:rPr lang="en-US" sz="3300" dirty="0"/>
              <a:t>If we’re honest, many of us are just waiting to talk most of the time when we are listening to others. This can be even truer when we are having difficult conversations. </a:t>
            </a:r>
          </a:p>
          <a:p>
            <a:pPr marL="457200" indent="-457200">
              <a:buFont typeface="Wingdings" panose="05000000000000000000" pitchFamily="2" charset="2"/>
              <a:buChar char="ü"/>
            </a:pPr>
            <a:endParaRPr lang="en-US" sz="3300" dirty="0"/>
          </a:p>
          <a:p>
            <a:pPr marL="457200" indent="-457200">
              <a:buFont typeface="Wingdings" panose="05000000000000000000" pitchFamily="2" charset="2"/>
              <a:buChar char="ü"/>
            </a:pPr>
            <a:r>
              <a:rPr lang="en-US" sz="3300" dirty="0"/>
              <a:t>Slow things down</a:t>
            </a:r>
          </a:p>
          <a:p>
            <a:pPr marL="457200" indent="-457200">
              <a:buFont typeface="Wingdings" panose="05000000000000000000" pitchFamily="2" charset="2"/>
              <a:buChar char="ü"/>
            </a:pPr>
            <a:r>
              <a:rPr lang="en-US" sz="3300" dirty="0"/>
              <a:t>Ask open ended questions</a:t>
            </a:r>
          </a:p>
          <a:p>
            <a:pPr marL="457200" indent="-457200">
              <a:buFont typeface="Wingdings" panose="05000000000000000000" pitchFamily="2" charset="2"/>
              <a:buChar char="ü"/>
            </a:pPr>
            <a:r>
              <a:rPr lang="en-US" sz="3300" dirty="0"/>
              <a:t>Stay still</a:t>
            </a:r>
          </a:p>
          <a:p>
            <a:pPr marL="457200" indent="-457200">
              <a:buFont typeface="Wingdings" panose="05000000000000000000" pitchFamily="2" charset="2"/>
              <a:buChar char="ü"/>
            </a:pPr>
            <a:r>
              <a:rPr lang="en-US" sz="3300" dirty="0"/>
              <a:t>Anchor - Put tongue to the roof of your mouth </a:t>
            </a:r>
          </a:p>
          <a:p>
            <a:pPr marL="457200" indent="-457200">
              <a:buFont typeface="Wingdings" panose="05000000000000000000" pitchFamily="2" charset="2"/>
              <a:buChar char="ü"/>
            </a:pPr>
            <a:r>
              <a:rPr lang="en-US" sz="3300" dirty="0"/>
              <a:t>Repeat each word back in your own head</a:t>
            </a:r>
          </a:p>
          <a:p>
            <a:pPr marL="457200" indent="-457200">
              <a:buFont typeface="Wingdings" panose="05000000000000000000" pitchFamily="2" charset="2"/>
              <a:buChar char="ü"/>
            </a:pPr>
            <a:r>
              <a:rPr lang="en-US" sz="3300" dirty="0"/>
              <a:t>Use silence </a:t>
            </a:r>
          </a:p>
          <a:p>
            <a:endParaRPr lang="en-US" dirty="0"/>
          </a:p>
        </p:txBody>
      </p:sp>
      <p:sp>
        <p:nvSpPr>
          <p:cNvPr id="3" name="Text Placeholder 2">
            <a:extLst>
              <a:ext uri="{FF2B5EF4-FFF2-40B4-BE49-F238E27FC236}">
                <a16:creationId xmlns:a16="http://schemas.microsoft.com/office/drawing/2014/main" id="{BF790457-BF61-372E-E20E-EE01BE7CE79B}"/>
              </a:ext>
            </a:extLst>
          </p:cNvPr>
          <p:cNvSpPr>
            <a:spLocks noGrp="1"/>
          </p:cNvSpPr>
          <p:nvPr>
            <p:ph type="body" sz="quarter" idx="16"/>
          </p:nvPr>
        </p:nvSpPr>
        <p:spPr>
          <a:xfrm>
            <a:off x="734714" y="642972"/>
            <a:ext cx="7093442" cy="582221"/>
          </a:xfrm>
        </p:spPr>
        <p:txBody>
          <a:bodyPr>
            <a:normAutofit fontScale="92500"/>
          </a:bodyPr>
          <a:lstStyle/>
          <a:p>
            <a:r>
              <a:rPr lang="hr-BA" dirty="0"/>
              <a:t>Listening is prevention and the solution</a:t>
            </a:r>
            <a:endParaRPr lang="en-US" dirty="0"/>
          </a:p>
        </p:txBody>
      </p:sp>
      <p:pic>
        <p:nvPicPr>
          <p:cNvPr id="6" name="Picture Placeholder 5" descr="A close-up of some leaves&#10;&#10;Description automatically generated with medium confidence">
            <a:extLst>
              <a:ext uri="{FF2B5EF4-FFF2-40B4-BE49-F238E27FC236}">
                <a16:creationId xmlns:a16="http://schemas.microsoft.com/office/drawing/2014/main" id="{B4E3930D-0006-5165-B335-8CDCDFE9A4C2}"/>
              </a:ext>
            </a:extLst>
          </p:cNvPr>
          <p:cNvPicPr>
            <a:picLocks noGrp="1" noChangeAspect="1"/>
          </p:cNvPicPr>
          <p:nvPr>
            <p:ph type="pic" sz="quarter" idx="19"/>
          </p:nvPr>
        </p:nvPicPr>
        <p:blipFill>
          <a:blip r:embed="rId2"/>
          <a:srcRect l="21534" r="21534"/>
          <a:stretch>
            <a:fillRect/>
          </a:stretch>
        </p:blipFill>
        <p:spPr/>
      </p:pic>
      <p:sp>
        <p:nvSpPr>
          <p:cNvPr id="7" name="TextBox 6">
            <a:extLst>
              <a:ext uri="{FF2B5EF4-FFF2-40B4-BE49-F238E27FC236}">
                <a16:creationId xmlns:a16="http://schemas.microsoft.com/office/drawing/2014/main" id="{2CF6D984-863D-C004-DA53-DBE669AAB9E2}"/>
              </a:ext>
            </a:extLst>
          </p:cNvPr>
          <p:cNvSpPr txBox="1"/>
          <p:nvPr/>
        </p:nvSpPr>
        <p:spPr>
          <a:xfrm>
            <a:off x="7364898" y="4162016"/>
            <a:ext cx="3730565" cy="3108543"/>
          </a:xfrm>
          <a:prstGeom prst="rect">
            <a:avLst/>
          </a:prstGeom>
          <a:noFill/>
        </p:spPr>
        <p:txBody>
          <a:bodyPr wrap="square" rtlCol="0">
            <a:spAutoFit/>
          </a:bodyPr>
          <a:lstStyle/>
          <a:p>
            <a:pPr marL="0" indent="0" algn="ctr" fontAlgn="base">
              <a:buFont typeface="Arial" panose="020B0604020202020204" pitchFamily="34" charset="0"/>
              <a:buNone/>
            </a:pPr>
            <a:r>
              <a:rPr lang="en-GB" sz="2800" b="1" i="1" dirty="0">
                <a:solidFill>
                  <a:srgbClr val="87AB81"/>
                </a:solidFill>
              </a:rPr>
              <a:t>"Most people do not listen with the intent to understand; they listen with the intent to reply.“</a:t>
            </a:r>
            <a:endParaRPr lang="hr-BA" sz="2800" b="1" i="1" dirty="0">
              <a:solidFill>
                <a:srgbClr val="87AB81"/>
              </a:solidFill>
            </a:endParaRPr>
          </a:p>
          <a:p>
            <a:pPr marL="0" indent="0" algn="ctr" fontAlgn="base">
              <a:buFont typeface="Arial" panose="020B0604020202020204" pitchFamily="34" charset="0"/>
              <a:buNone/>
            </a:pPr>
            <a:r>
              <a:rPr lang="en-GB" sz="2800" b="1" dirty="0">
                <a:solidFill>
                  <a:srgbClr val="87AB81"/>
                </a:solidFill>
              </a:rPr>
              <a:t>Stephen Covey</a:t>
            </a:r>
          </a:p>
          <a:p>
            <a:endParaRPr lang="en-US" sz="2800" b="1" dirty="0">
              <a:solidFill>
                <a:srgbClr val="87AB81"/>
              </a:solidFill>
            </a:endParaRPr>
          </a:p>
        </p:txBody>
      </p:sp>
    </p:spTree>
    <p:extLst>
      <p:ext uri="{BB962C8B-B14F-4D97-AF65-F5344CB8AC3E}">
        <p14:creationId xmlns:p14="http://schemas.microsoft.com/office/powerpoint/2010/main" val="41552791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5FBA-7CFB-49FD-9911-A1FDCA2A9700}"/>
              </a:ext>
            </a:extLst>
          </p:cNvPr>
          <p:cNvSpPr>
            <a:spLocks noGrp="1"/>
          </p:cNvSpPr>
          <p:nvPr>
            <p:ph type="body" sz="quarter" idx="13"/>
          </p:nvPr>
        </p:nvSpPr>
        <p:spPr/>
        <p:txBody>
          <a:bodyPr/>
          <a:lstStyle/>
          <a:p>
            <a:r>
              <a:rPr lang="en-US" dirty="0"/>
              <a:t>Go to the balcony </a:t>
            </a:r>
            <a:endParaRPr lang="en-GB" dirty="0"/>
          </a:p>
        </p:txBody>
      </p:sp>
      <p:sp>
        <p:nvSpPr>
          <p:cNvPr id="6" name="Text Placeholder 5">
            <a:extLst>
              <a:ext uri="{FF2B5EF4-FFF2-40B4-BE49-F238E27FC236}">
                <a16:creationId xmlns:a16="http://schemas.microsoft.com/office/drawing/2014/main" id="{C0E568E6-53A8-4848-AD45-2E5A18323307}"/>
              </a:ext>
            </a:extLst>
          </p:cNvPr>
          <p:cNvSpPr>
            <a:spLocks noGrp="1"/>
          </p:cNvSpPr>
          <p:nvPr>
            <p:ph type="body" sz="quarter" idx="14"/>
          </p:nvPr>
        </p:nvSpPr>
        <p:spPr>
          <a:xfrm>
            <a:off x="708652" y="2668824"/>
            <a:ext cx="5639898" cy="3245241"/>
          </a:xfrm>
        </p:spPr>
        <p:txBody>
          <a:bodyPr/>
          <a:lstStyle/>
          <a:p>
            <a:pPr algn="ctr"/>
            <a:r>
              <a:rPr lang="en-US" sz="2800" i="1" dirty="0">
                <a:latin typeface="Arial" panose="020B0604020202020204" pitchFamily="34" charset="0"/>
                <a:cs typeface="Arial" panose="020B0604020202020204" pitchFamily="34" charset="0"/>
              </a:rPr>
              <a:t>“</a:t>
            </a:r>
            <a:r>
              <a:rPr lang="en-US" sz="2800" i="1" dirty="0">
                <a:solidFill>
                  <a:srgbClr val="452771"/>
                </a:solidFill>
                <a:latin typeface="Arial" panose="020B0604020202020204" pitchFamily="34" charset="0"/>
                <a:cs typeface="Arial" panose="020B0604020202020204" pitchFamily="34" charset="0"/>
              </a:rPr>
              <a:t>Imagine you are negotiating on a stage and then imagine yourself climbing onto a balcony overlooking that state. The Balcony is a metaphor for a mental attitude of detachment.”</a:t>
            </a:r>
          </a:p>
          <a:p>
            <a:endParaRPr lang="en-US" sz="2800" dirty="0">
              <a:latin typeface="Arial" panose="020B0604020202020204" pitchFamily="34" charset="0"/>
              <a:cs typeface="Arial" panose="020B0604020202020204" pitchFamily="34" charset="0"/>
            </a:endParaRPr>
          </a:p>
          <a:p>
            <a:endParaRPr lang="en-GB" dirty="0"/>
          </a:p>
        </p:txBody>
      </p:sp>
      <p:pic>
        <p:nvPicPr>
          <p:cNvPr id="8" name="Picture 7">
            <a:extLst>
              <a:ext uri="{FF2B5EF4-FFF2-40B4-BE49-F238E27FC236}">
                <a16:creationId xmlns:a16="http://schemas.microsoft.com/office/drawing/2014/main" id="{BD131E2A-B9F7-504D-9B0E-790E576BE532}"/>
              </a:ext>
            </a:extLst>
          </p:cNvPr>
          <p:cNvPicPr>
            <a:picLocks noChangeAspect="1"/>
          </p:cNvPicPr>
          <p:nvPr/>
        </p:nvPicPr>
        <p:blipFill>
          <a:blip r:embed="rId2"/>
          <a:stretch>
            <a:fillRect/>
          </a:stretch>
        </p:blipFill>
        <p:spPr>
          <a:xfrm>
            <a:off x="6987739" y="2668824"/>
            <a:ext cx="4495610" cy="2999415"/>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C573A6EA-FBE1-1846-94A2-C395E59A4CB3}"/>
              </a:ext>
            </a:extLst>
          </p:cNvPr>
          <p:cNvSpPr/>
          <p:nvPr/>
        </p:nvSpPr>
        <p:spPr>
          <a:xfrm>
            <a:off x="285750" y="6334419"/>
            <a:ext cx="8362950" cy="276999"/>
          </a:xfrm>
          <a:prstGeom prst="rect">
            <a:avLst/>
          </a:prstGeom>
        </p:spPr>
        <p:txBody>
          <a:bodyPr wrap="square">
            <a:spAutoFit/>
          </a:bodyPr>
          <a:lstStyle/>
          <a:p>
            <a:r>
              <a:rPr lang="en-GB" sz="1200" dirty="0">
                <a:solidFill>
                  <a:srgbClr val="222222"/>
                </a:solidFill>
                <a:latin typeface="arial" panose="020B0604020202020204" pitchFamily="34" charset="0"/>
              </a:rPr>
              <a:t>Source: </a:t>
            </a:r>
            <a:r>
              <a:rPr lang="en-GB" sz="1200" dirty="0" err="1">
                <a:solidFill>
                  <a:srgbClr val="222222"/>
                </a:solidFill>
                <a:latin typeface="arial" panose="020B0604020202020204" pitchFamily="34" charset="0"/>
              </a:rPr>
              <a:t>Ury</a:t>
            </a:r>
            <a:r>
              <a:rPr lang="en-GB" sz="1200" dirty="0">
                <a:solidFill>
                  <a:srgbClr val="222222"/>
                </a:solidFill>
                <a:latin typeface="arial" panose="020B0604020202020204" pitchFamily="34" charset="0"/>
              </a:rPr>
              <a:t>, W. (1991). Getting past no, New York: Bantam Books.</a:t>
            </a:r>
            <a:endParaRPr lang="en-US" sz="1200" dirty="0"/>
          </a:p>
        </p:txBody>
      </p:sp>
    </p:spTree>
    <p:extLst>
      <p:ext uri="{BB962C8B-B14F-4D97-AF65-F5344CB8AC3E}">
        <p14:creationId xmlns:p14="http://schemas.microsoft.com/office/powerpoint/2010/main" val="3165913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228307" y="559283"/>
            <a:ext cx="4657767" cy="2561791"/>
          </a:xfrm>
        </p:spPr>
        <p:txBody>
          <a:bodyPr>
            <a:normAutofit/>
          </a:bodyPr>
          <a:lstStyle/>
          <a:p>
            <a:r>
              <a:rPr lang="en-US" sz="4400" dirty="0"/>
              <a:t>Negotiation Strategies</a:t>
            </a:r>
            <a:endParaRPr lang="en-US"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dirty="0"/>
              <a:t>05</a:t>
            </a:r>
            <a:endParaRPr lang="en-IE" b="1" dirty="0"/>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2672637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shaking hands">
            <a:extLst>
              <a:ext uri="{FF2B5EF4-FFF2-40B4-BE49-F238E27FC236}">
                <a16:creationId xmlns:a16="http://schemas.microsoft.com/office/drawing/2014/main" id="{3DC907FB-622E-DB4D-8A34-3518368B764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356A3D2-3E2C-4ACD-BC53-713261296F65}"/>
              </a:ext>
            </a:extLst>
          </p:cNvPr>
          <p:cNvSpPr>
            <a:spLocks noGrp="1"/>
          </p:cNvSpPr>
          <p:nvPr>
            <p:ph type="body" sz="quarter" idx="18"/>
          </p:nvPr>
        </p:nvSpPr>
        <p:spPr>
          <a:xfrm>
            <a:off x="724830" y="1621787"/>
            <a:ext cx="8421273" cy="3628717"/>
          </a:xfrm>
        </p:spPr>
        <p:txBody>
          <a:bodyPr numCol="2">
            <a:noAutofit/>
          </a:bodyPr>
          <a:lstStyle/>
          <a:p>
            <a:endParaRPr lang="hr-BA" i="1" dirty="0"/>
          </a:p>
          <a:p>
            <a:r>
              <a:rPr lang="en-US" sz="2800" b="1" dirty="0">
                <a:solidFill>
                  <a:srgbClr val="80318E"/>
                </a:solidFill>
              </a:rPr>
              <a:t>Some skills to reflect on:</a:t>
            </a:r>
            <a:endParaRPr lang="en-US" sz="2800" dirty="0"/>
          </a:p>
          <a:p>
            <a:pPr marL="342900" indent="-342900">
              <a:buFont typeface="Wingdings" panose="05000000000000000000" pitchFamily="2" charset="2"/>
              <a:buChar char="ü"/>
            </a:pPr>
            <a:r>
              <a:rPr lang="en-US" sz="2800" dirty="0"/>
              <a:t>Effective speaking</a:t>
            </a:r>
          </a:p>
          <a:p>
            <a:pPr marL="342900" indent="-342900">
              <a:buFont typeface="Wingdings" panose="05000000000000000000" pitchFamily="2" charset="2"/>
              <a:buChar char="ü"/>
            </a:pPr>
            <a:r>
              <a:rPr lang="en-US" sz="2800" dirty="0"/>
              <a:t>Effective/active listening</a:t>
            </a:r>
          </a:p>
          <a:p>
            <a:pPr marL="342900" indent="-342900">
              <a:buFont typeface="Wingdings" panose="05000000000000000000" pitchFamily="2" charset="2"/>
              <a:buChar char="ü"/>
            </a:pPr>
            <a:r>
              <a:rPr lang="en-US" sz="2800" dirty="0"/>
              <a:t>A sense of humour</a:t>
            </a:r>
          </a:p>
          <a:p>
            <a:pPr marL="342900" indent="-342900">
              <a:buFont typeface="Wingdings" panose="05000000000000000000" pitchFamily="2" charset="2"/>
              <a:buChar char="ü"/>
            </a:pPr>
            <a:r>
              <a:rPr lang="en-US" sz="2800" dirty="0"/>
              <a:t>A positive attitude </a:t>
            </a:r>
          </a:p>
          <a:p>
            <a:pPr marL="342900" indent="-342900">
              <a:buFont typeface="Wingdings" panose="05000000000000000000" pitchFamily="2" charset="2"/>
              <a:buChar char="ü"/>
            </a:pPr>
            <a:r>
              <a:rPr lang="en-US" sz="2800" dirty="0"/>
              <a:t>Respect </a:t>
            </a:r>
            <a:endParaRPr lang="hr-BA" sz="2800" dirty="0"/>
          </a:p>
          <a:p>
            <a:pPr marL="342900" indent="-342900">
              <a:buFont typeface="Wingdings" panose="05000000000000000000" pitchFamily="2" charset="2"/>
              <a:buChar char="ü"/>
            </a:pPr>
            <a:endParaRPr lang="hr-BA" sz="2800" dirty="0"/>
          </a:p>
          <a:p>
            <a:pPr marL="342900" indent="-342900">
              <a:buFont typeface="Wingdings" panose="05000000000000000000" pitchFamily="2" charset="2"/>
              <a:buChar char="ü"/>
            </a:pPr>
            <a:endParaRPr lang="hr-BA" sz="2800" dirty="0"/>
          </a:p>
          <a:p>
            <a:pPr marL="342900" indent="-342900">
              <a:buFont typeface="Wingdings" panose="05000000000000000000" pitchFamily="2" charset="2"/>
              <a:buChar char="ü"/>
            </a:pPr>
            <a:endParaRPr lang="hr-BA" sz="2800" dirty="0"/>
          </a:p>
          <a:p>
            <a:pPr marL="0" indent="0"/>
            <a:endParaRPr lang="hr-BA" sz="2800" dirty="0"/>
          </a:p>
          <a:p>
            <a:pPr marL="342900" indent="-342900">
              <a:buFont typeface="Wingdings" panose="05000000000000000000" pitchFamily="2" charset="2"/>
              <a:buChar char="ü"/>
            </a:pPr>
            <a:r>
              <a:rPr lang="en-US" sz="2800" dirty="0"/>
              <a:t>Self-confidence </a:t>
            </a:r>
          </a:p>
          <a:p>
            <a:pPr marL="342900" indent="-342900">
              <a:buFont typeface="Wingdings" panose="05000000000000000000" pitchFamily="2" charset="2"/>
              <a:buChar char="ü"/>
            </a:pPr>
            <a:r>
              <a:rPr lang="en-US" sz="2800" dirty="0"/>
              <a:t>Emotional intelligence </a:t>
            </a:r>
          </a:p>
          <a:p>
            <a:pPr marL="342900" indent="-342900">
              <a:buFont typeface="Wingdings" panose="05000000000000000000" pitchFamily="2" charset="2"/>
              <a:buChar char="ü"/>
            </a:pPr>
            <a:r>
              <a:rPr lang="en-US" sz="2800" dirty="0"/>
              <a:t>Persistence</a:t>
            </a:r>
          </a:p>
          <a:p>
            <a:pPr marL="342900" indent="-342900">
              <a:buFont typeface="Wingdings" panose="05000000000000000000" pitchFamily="2" charset="2"/>
              <a:buChar char="ü"/>
            </a:pPr>
            <a:r>
              <a:rPr lang="en-US" sz="2800" dirty="0"/>
              <a:t>Patience etc. </a:t>
            </a:r>
          </a:p>
          <a:p>
            <a:pPr marL="342900" indent="-342900">
              <a:buFont typeface="Wingdings" panose="05000000000000000000" pitchFamily="2" charset="2"/>
              <a:buChar char="ü"/>
            </a:pPr>
            <a:r>
              <a:rPr lang="hr-BA" sz="2800" dirty="0"/>
              <a:t>An a</a:t>
            </a:r>
            <a:r>
              <a:rPr lang="en-US" sz="2800" dirty="0" err="1"/>
              <a:t>bility</a:t>
            </a:r>
            <a:r>
              <a:rPr lang="en-US" sz="2800" dirty="0"/>
              <a:t> to influence</a:t>
            </a:r>
          </a:p>
          <a:p>
            <a:endParaRPr lang="en-GB" dirty="0"/>
          </a:p>
        </p:txBody>
      </p:sp>
      <p:sp>
        <p:nvSpPr>
          <p:cNvPr id="4" name="Text Placeholder 3">
            <a:extLst>
              <a:ext uri="{FF2B5EF4-FFF2-40B4-BE49-F238E27FC236}">
                <a16:creationId xmlns:a16="http://schemas.microsoft.com/office/drawing/2014/main" id="{62417A09-9150-42A6-A633-C8B9A5489A4D}"/>
              </a:ext>
            </a:extLst>
          </p:cNvPr>
          <p:cNvSpPr>
            <a:spLocks noGrp="1"/>
          </p:cNvSpPr>
          <p:nvPr>
            <p:ph type="body" sz="quarter" idx="16"/>
          </p:nvPr>
        </p:nvSpPr>
        <p:spPr>
          <a:xfrm>
            <a:off x="724830" y="407552"/>
            <a:ext cx="7179734" cy="965158"/>
          </a:xfrm>
        </p:spPr>
        <p:txBody>
          <a:bodyPr>
            <a:normAutofit fontScale="85000" lnSpcReduction="20000"/>
          </a:bodyPr>
          <a:lstStyle/>
          <a:p>
            <a:r>
              <a:rPr lang="en-US" dirty="0"/>
              <a:t>Negotiation Skills</a:t>
            </a:r>
            <a:endParaRPr lang="hr-BA" dirty="0"/>
          </a:p>
          <a:p>
            <a:r>
              <a:rPr lang="en-US" sz="3600" b="0" dirty="0"/>
              <a:t>What skills does a great negotiator need? </a:t>
            </a:r>
          </a:p>
          <a:p>
            <a:endParaRPr lang="en-GB" dirty="0"/>
          </a:p>
        </p:txBody>
      </p:sp>
    </p:spTree>
    <p:extLst>
      <p:ext uri="{BB962C8B-B14F-4D97-AF65-F5344CB8AC3E}">
        <p14:creationId xmlns:p14="http://schemas.microsoft.com/office/powerpoint/2010/main" val="323543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4E8DA-6BA2-4FDC-92BC-554EE1E68A08}"/>
              </a:ext>
            </a:extLst>
          </p:cNvPr>
          <p:cNvSpPr>
            <a:spLocks noGrp="1"/>
          </p:cNvSpPr>
          <p:nvPr>
            <p:ph type="body" sz="quarter" idx="18"/>
          </p:nvPr>
        </p:nvSpPr>
        <p:spPr>
          <a:xfrm>
            <a:off x="64028" y="810821"/>
            <a:ext cx="4983180" cy="3867704"/>
          </a:xfrm>
        </p:spPr>
        <p:txBody>
          <a:bodyPr/>
          <a:lstStyle/>
          <a:p>
            <a:r>
              <a:rPr lang="en-US" sz="2400" dirty="0"/>
              <a:t>    Click to read </a:t>
            </a:r>
            <a:r>
              <a:rPr lang="en-US" sz="2400" dirty="0">
                <a:solidFill>
                  <a:srgbClr val="853693"/>
                </a:solidFill>
                <a:hlinkClick r:id="rId2">
                  <a:extLst>
                    <a:ext uri="{A12FA001-AC4F-418D-AE19-62706E023703}">
                      <ahyp:hlinkClr xmlns:ahyp="http://schemas.microsoft.com/office/drawing/2018/hyperlinkcolor" val="tx"/>
                    </a:ext>
                  </a:extLst>
                </a:hlinkClick>
              </a:rPr>
              <a:t>“Good Leaders Are Good Mediators” by Maria Simpson</a:t>
            </a:r>
            <a:endParaRPr lang="en-US" sz="2400" dirty="0">
              <a:solidFill>
                <a:srgbClr val="853693"/>
              </a:solidFill>
            </a:endParaRPr>
          </a:p>
          <a:p>
            <a:endParaRPr lang="en-US" dirty="0"/>
          </a:p>
        </p:txBody>
      </p:sp>
      <p:sp>
        <p:nvSpPr>
          <p:cNvPr id="3" name="Text Placeholder 2">
            <a:extLst>
              <a:ext uri="{FF2B5EF4-FFF2-40B4-BE49-F238E27FC236}">
                <a16:creationId xmlns:a16="http://schemas.microsoft.com/office/drawing/2014/main" id="{C038E5E9-70A0-486C-B308-2FCB9C578C5B}"/>
              </a:ext>
            </a:extLst>
          </p:cNvPr>
          <p:cNvSpPr>
            <a:spLocks noGrp="1"/>
          </p:cNvSpPr>
          <p:nvPr>
            <p:ph type="body" sz="quarter" idx="16"/>
          </p:nvPr>
        </p:nvSpPr>
        <p:spPr>
          <a:xfrm>
            <a:off x="446616" y="228600"/>
            <a:ext cx="5085159" cy="582221"/>
          </a:xfrm>
        </p:spPr>
        <p:txBody>
          <a:bodyPr>
            <a:normAutofit lnSpcReduction="10000"/>
          </a:bodyPr>
          <a:lstStyle/>
          <a:p>
            <a:r>
              <a:rPr lang="hr-BA" dirty="0"/>
              <a:t>Read and learn</a:t>
            </a:r>
          </a:p>
          <a:p>
            <a:endParaRPr lang="en-US" dirty="0"/>
          </a:p>
        </p:txBody>
      </p:sp>
      <p:sp>
        <p:nvSpPr>
          <p:cNvPr id="6" name="TextBox 5">
            <a:extLst>
              <a:ext uri="{FF2B5EF4-FFF2-40B4-BE49-F238E27FC236}">
                <a16:creationId xmlns:a16="http://schemas.microsoft.com/office/drawing/2014/main" id="{7152D083-8BC4-C12C-6360-E6C3ACA76038}"/>
              </a:ext>
            </a:extLst>
          </p:cNvPr>
          <p:cNvSpPr txBox="1"/>
          <p:nvPr/>
        </p:nvSpPr>
        <p:spPr>
          <a:xfrm>
            <a:off x="351414" y="1775304"/>
            <a:ext cx="6041449" cy="4154984"/>
          </a:xfrm>
          <a:prstGeom prst="rect">
            <a:avLst/>
          </a:prstGeom>
          <a:noFill/>
        </p:spPr>
        <p:txBody>
          <a:bodyPr wrap="square" rtlCol="0">
            <a:spAutoFit/>
          </a:bodyPr>
          <a:lstStyle/>
          <a:p>
            <a:r>
              <a:rPr lang="en-US" sz="2400" dirty="0">
                <a:solidFill>
                  <a:schemeClr val="bg1"/>
                </a:solidFill>
              </a:rPr>
              <a:t>Maria has taught in the graduate program on Negotiation, Conflict Resolution and Peacebuilding at California State University Dominguez Hills for over ten years and was a mediator for the Los Angeles County Superior court for over 15 years. She has also taught communications and leadership at Antioch University Santa Barbara and conflict resolution in the mediation certification program at the University of California Santa Barbara. </a:t>
            </a:r>
            <a:endParaRPr lang="en-GB" sz="2400" dirty="0">
              <a:solidFill>
                <a:schemeClr val="bg1"/>
              </a:solidFill>
            </a:endParaRPr>
          </a:p>
        </p:txBody>
      </p:sp>
      <p:pic>
        <p:nvPicPr>
          <p:cNvPr id="7" name="Picture Placeholder 7" descr="A group of people sitting around a table with food on it&#10;&#10;Description automatically generated with medium confidence">
            <a:hlinkClick r:id="rId3"/>
            <a:extLst>
              <a:ext uri="{FF2B5EF4-FFF2-40B4-BE49-F238E27FC236}">
                <a16:creationId xmlns:a16="http://schemas.microsoft.com/office/drawing/2014/main" id="{0A61D205-56E6-F005-CF6E-73362A9C62C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6392863" y="228600"/>
            <a:ext cx="5564187" cy="5448300"/>
          </a:xfrm>
        </p:spPr>
      </p:pic>
    </p:spTree>
    <p:extLst>
      <p:ext uri="{BB962C8B-B14F-4D97-AF65-F5344CB8AC3E}">
        <p14:creationId xmlns:p14="http://schemas.microsoft.com/office/powerpoint/2010/main" val="479092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7A9C45-1D9C-4FBB-A724-797B542050B8}"/>
              </a:ext>
            </a:extLst>
          </p:cNvPr>
          <p:cNvSpPr>
            <a:spLocks noGrp="1"/>
          </p:cNvSpPr>
          <p:nvPr>
            <p:ph type="body" sz="quarter" idx="13"/>
          </p:nvPr>
        </p:nvSpPr>
        <p:spPr/>
        <p:txBody>
          <a:bodyPr/>
          <a:lstStyle/>
          <a:p>
            <a:r>
              <a:rPr lang="en-US" dirty="0"/>
              <a:t>Two types of negotiations </a:t>
            </a:r>
            <a:endParaRPr lang="en-GB" dirty="0"/>
          </a:p>
        </p:txBody>
      </p:sp>
      <p:graphicFrame>
        <p:nvGraphicFramePr>
          <p:cNvPr id="6" name="Content Placeholder 4">
            <a:extLst>
              <a:ext uri="{FF2B5EF4-FFF2-40B4-BE49-F238E27FC236}">
                <a16:creationId xmlns:a16="http://schemas.microsoft.com/office/drawing/2014/main" id="{554E8E31-FAD6-7246-AAA7-4F9BE82E2602}"/>
              </a:ext>
            </a:extLst>
          </p:cNvPr>
          <p:cNvGraphicFramePr>
            <a:graphicFrameLocks/>
          </p:cNvGraphicFramePr>
          <p:nvPr>
            <p:extLst>
              <p:ext uri="{D42A27DB-BD31-4B8C-83A1-F6EECF244321}">
                <p14:modId xmlns:p14="http://schemas.microsoft.com/office/powerpoint/2010/main" val="994319113"/>
              </p:ext>
            </p:extLst>
          </p:nvPr>
        </p:nvGraphicFramePr>
        <p:xfrm>
          <a:off x="655320" y="2262064"/>
          <a:ext cx="10167168" cy="4225692"/>
        </p:xfrm>
        <a:graphic>
          <a:graphicData uri="http://schemas.openxmlformats.org/drawingml/2006/table">
            <a:tbl>
              <a:tblPr firstRow="1" bandRow="1">
                <a:tableStyleId>{1FECB4D8-DB02-4DC6-A0A2-4F2EBAE1DC90}</a:tableStyleId>
              </a:tblPr>
              <a:tblGrid>
                <a:gridCol w="3304355">
                  <a:extLst>
                    <a:ext uri="{9D8B030D-6E8A-4147-A177-3AD203B41FA5}">
                      <a16:colId xmlns:a16="http://schemas.microsoft.com/office/drawing/2014/main" val="20000"/>
                    </a:ext>
                  </a:extLst>
                </a:gridCol>
                <a:gridCol w="3473756">
                  <a:extLst>
                    <a:ext uri="{9D8B030D-6E8A-4147-A177-3AD203B41FA5}">
                      <a16:colId xmlns:a16="http://schemas.microsoft.com/office/drawing/2014/main" val="20001"/>
                    </a:ext>
                  </a:extLst>
                </a:gridCol>
                <a:gridCol w="3389057">
                  <a:extLst>
                    <a:ext uri="{9D8B030D-6E8A-4147-A177-3AD203B41FA5}">
                      <a16:colId xmlns:a16="http://schemas.microsoft.com/office/drawing/2014/main" val="20002"/>
                    </a:ext>
                  </a:extLst>
                </a:gridCol>
              </a:tblGrid>
              <a:tr h="583983">
                <a:tc>
                  <a:txBody>
                    <a:bodyPr/>
                    <a:lstStyle/>
                    <a:p>
                      <a:r>
                        <a:rPr lang="en-US" dirty="0"/>
                        <a:t>Characteristic</a:t>
                      </a:r>
                      <a:r>
                        <a:rPr lang="en-US" baseline="0" dirty="0"/>
                        <a:t> </a:t>
                      </a:r>
                      <a:endParaRPr lang="en-US" dirty="0"/>
                    </a:p>
                  </a:txBody>
                  <a:tcPr/>
                </a:tc>
                <a:tc>
                  <a:txBody>
                    <a:bodyPr/>
                    <a:lstStyle/>
                    <a:p>
                      <a:r>
                        <a:rPr lang="en-US" dirty="0"/>
                        <a:t>Distributive</a:t>
                      </a:r>
                    </a:p>
                  </a:txBody>
                  <a:tcPr/>
                </a:tc>
                <a:tc>
                  <a:txBody>
                    <a:bodyPr/>
                    <a:lstStyle/>
                    <a:p>
                      <a:r>
                        <a:rPr lang="en-US" dirty="0"/>
                        <a:t>Integrative</a:t>
                      </a:r>
                    </a:p>
                  </a:txBody>
                  <a:tcPr/>
                </a:tc>
                <a:extLst>
                  <a:ext uri="{0D108BD9-81ED-4DB2-BD59-A6C34878D82A}">
                    <a16:rowId xmlns:a16="http://schemas.microsoft.com/office/drawing/2014/main" val="10000"/>
                  </a:ext>
                </a:extLst>
              </a:tr>
              <a:tr h="650495">
                <a:tc>
                  <a:txBody>
                    <a:bodyPr/>
                    <a:lstStyle/>
                    <a:p>
                      <a:r>
                        <a:rPr lang="en-US" sz="2800" dirty="0"/>
                        <a:t>Goal</a:t>
                      </a:r>
                      <a:endParaRPr lang="en-US" sz="2800" b="1" dirty="0"/>
                    </a:p>
                  </a:txBody>
                  <a:tcPr/>
                </a:tc>
                <a:tc>
                  <a:txBody>
                    <a:bodyPr/>
                    <a:lstStyle/>
                    <a:p>
                      <a:r>
                        <a:rPr lang="en-US" sz="2800" dirty="0"/>
                        <a:t>Get all the pie</a:t>
                      </a:r>
                      <a:r>
                        <a:rPr lang="en-US" sz="2800" baseline="0" dirty="0"/>
                        <a:t> you can get</a:t>
                      </a:r>
                      <a:endParaRPr lang="en-US" sz="2800" dirty="0"/>
                    </a:p>
                  </a:txBody>
                  <a:tcPr/>
                </a:tc>
                <a:tc>
                  <a:txBody>
                    <a:bodyPr/>
                    <a:lstStyle/>
                    <a:p>
                      <a:r>
                        <a:rPr lang="en-US" sz="2800" dirty="0"/>
                        <a:t>Expand the pie</a:t>
                      </a:r>
                    </a:p>
                  </a:txBody>
                  <a:tcPr/>
                </a:tc>
                <a:extLst>
                  <a:ext uri="{0D108BD9-81ED-4DB2-BD59-A6C34878D82A}">
                    <a16:rowId xmlns:a16="http://schemas.microsoft.com/office/drawing/2014/main" val="10001"/>
                  </a:ext>
                </a:extLst>
              </a:tr>
              <a:tr h="583983">
                <a:tc>
                  <a:txBody>
                    <a:bodyPr/>
                    <a:lstStyle/>
                    <a:p>
                      <a:r>
                        <a:rPr lang="en-US" sz="2800" dirty="0"/>
                        <a:t>Motivation</a:t>
                      </a:r>
                      <a:endParaRPr lang="en-US" sz="2800" b="1" dirty="0"/>
                    </a:p>
                  </a:txBody>
                  <a:tcPr/>
                </a:tc>
                <a:tc>
                  <a:txBody>
                    <a:bodyPr/>
                    <a:lstStyle/>
                    <a:p>
                      <a:r>
                        <a:rPr lang="en-US" sz="2800" dirty="0"/>
                        <a:t>Win-Lose</a:t>
                      </a:r>
                    </a:p>
                  </a:txBody>
                  <a:tcPr/>
                </a:tc>
                <a:tc>
                  <a:txBody>
                    <a:bodyPr/>
                    <a:lstStyle/>
                    <a:p>
                      <a:r>
                        <a:rPr lang="en-US" sz="2800" dirty="0"/>
                        <a:t>Win-Win</a:t>
                      </a:r>
                    </a:p>
                  </a:txBody>
                  <a:tcPr/>
                </a:tc>
                <a:extLst>
                  <a:ext uri="{0D108BD9-81ED-4DB2-BD59-A6C34878D82A}">
                    <a16:rowId xmlns:a16="http://schemas.microsoft.com/office/drawing/2014/main" val="10002"/>
                  </a:ext>
                </a:extLst>
              </a:tr>
              <a:tr h="583983">
                <a:tc>
                  <a:txBody>
                    <a:bodyPr/>
                    <a:lstStyle/>
                    <a:p>
                      <a:r>
                        <a:rPr lang="en-US" sz="2800" dirty="0"/>
                        <a:t>Focus</a:t>
                      </a:r>
                      <a:endParaRPr lang="en-US" sz="2800" b="1" dirty="0"/>
                    </a:p>
                  </a:txBody>
                  <a:tcPr/>
                </a:tc>
                <a:tc>
                  <a:txBody>
                    <a:bodyPr/>
                    <a:lstStyle/>
                    <a:p>
                      <a:r>
                        <a:rPr lang="en-US" sz="2800" dirty="0"/>
                        <a:t>Positions</a:t>
                      </a:r>
                    </a:p>
                  </a:txBody>
                  <a:tcPr/>
                </a:tc>
                <a:tc>
                  <a:txBody>
                    <a:bodyPr/>
                    <a:lstStyle/>
                    <a:p>
                      <a:r>
                        <a:rPr lang="en-US" sz="2800" dirty="0"/>
                        <a:t>Interests</a:t>
                      </a:r>
                    </a:p>
                  </a:txBody>
                  <a:tcPr/>
                </a:tc>
                <a:extLst>
                  <a:ext uri="{0D108BD9-81ED-4DB2-BD59-A6C34878D82A}">
                    <a16:rowId xmlns:a16="http://schemas.microsoft.com/office/drawing/2014/main" val="10003"/>
                  </a:ext>
                </a:extLst>
              </a:tr>
              <a:tr h="583983">
                <a:tc>
                  <a:txBody>
                    <a:bodyPr/>
                    <a:lstStyle/>
                    <a:p>
                      <a:r>
                        <a:rPr lang="en-US" sz="2800" dirty="0"/>
                        <a:t>Information Sharing</a:t>
                      </a:r>
                      <a:endParaRPr lang="en-US" sz="2800" b="1" dirty="0"/>
                    </a:p>
                  </a:txBody>
                  <a:tcPr/>
                </a:tc>
                <a:tc>
                  <a:txBody>
                    <a:bodyPr/>
                    <a:lstStyle/>
                    <a:p>
                      <a:r>
                        <a:rPr lang="en-US" sz="2800" dirty="0"/>
                        <a:t>Low</a:t>
                      </a:r>
                    </a:p>
                  </a:txBody>
                  <a:tcPr/>
                </a:tc>
                <a:tc>
                  <a:txBody>
                    <a:bodyPr/>
                    <a:lstStyle/>
                    <a:p>
                      <a:r>
                        <a:rPr lang="en-US" sz="2800" dirty="0"/>
                        <a:t>High</a:t>
                      </a:r>
                    </a:p>
                  </a:txBody>
                  <a:tcPr/>
                </a:tc>
                <a:extLst>
                  <a:ext uri="{0D108BD9-81ED-4DB2-BD59-A6C34878D82A}">
                    <a16:rowId xmlns:a16="http://schemas.microsoft.com/office/drawing/2014/main" val="10004"/>
                  </a:ext>
                </a:extLst>
              </a:tr>
              <a:tr h="665574">
                <a:tc>
                  <a:txBody>
                    <a:bodyPr/>
                    <a:lstStyle/>
                    <a:p>
                      <a:r>
                        <a:rPr lang="en-US" sz="2800" dirty="0"/>
                        <a:t>Duration</a:t>
                      </a:r>
                      <a:r>
                        <a:rPr lang="en-US" sz="2800" baseline="0" dirty="0"/>
                        <a:t> of Relationship </a:t>
                      </a:r>
                      <a:endParaRPr lang="en-US" sz="2800" b="1" dirty="0"/>
                    </a:p>
                  </a:txBody>
                  <a:tcPr/>
                </a:tc>
                <a:tc>
                  <a:txBody>
                    <a:bodyPr/>
                    <a:lstStyle/>
                    <a:p>
                      <a:r>
                        <a:rPr lang="en-US" sz="2800" dirty="0"/>
                        <a:t>Short-Term</a:t>
                      </a:r>
                    </a:p>
                  </a:txBody>
                  <a:tcPr/>
                </a:tc>
                <a:tc>
                  <a:txBody>
                    <a:bodyPr/>
                    <a:lstStyle/>
                    <a:p>
                      <a:r>
                        <a:rPr lang="en-US" sz="2800" dirty="0"/>
                        <a:t>Long-Term</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0665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F4157-1860-42B9-B11B-D136BC764732}"/>
              </a:ext>
            </a:extLst>
          </p:cNvPr>
          <p:cNvSpPr>
            <a:spLocks noGrp="1"/>
          </p:cNvSpPr>
          <p:nvPr>
            <p:ph type="body" sz="quarter" idx="15"/>
          </p:nvPr>
        </p:nvSpPr>
        <p:spPr/>
        <p:txBody>
          <a:bodyPr/>
          <a:lstStyle/>
          <a:p>
            <a:r>
              <a:rPr lang="hr-BA" dirty="0"/>
              <a:t>1</a:t>
            </a:r>
            <a:endParaRPr lang="en-GB" dirty="0"/>
          </a:p>
        </p:txBody>
      </p:sp>
      <p:sp>
        <p:nvSpPr>
          <p:cNvPr id="3" name="Text Placeholder 2">
            <a:extLst>
              <a:ext uri="{FF2B5EF4-FFF2-40B4-BE49-F238E27FC236}">
                <a16:creationId xmlns:a16="http://schemas.microsoft.com/office/drawing/2014/main" id="{528525FA-44A0-48BA-AA16-4257ACA4E969}"/>
              </a:ext>
            </a:extLst>
          </p:cNvPr>
          <p:cNvSpPr>
            <a:spLocks noGrp="1"/>
          </p:cNvSpPr>
          <p:nvPr>
            <p:ph type="body" sz="quarter" idx="18"/>
          </p:nvPr>
        </p:nvSpPr>
        <p:spPr>
          <a:xfrm>
            <a:off x="427329" y="1470462"/>
            <a:ext cx="3846905" cy="4591442"/>
          </a:xfrm>
        </p:spPr>
        <p:txBody>
          <a:bodyPr>
            <a:normAutofit/>
          </a:bodyPr>
          <a:lstStyle/>
          <a:p>
            <a:r>
              <a:rPr lang="en-US" sz="3200" dirty="0"/>
              <a:t>  Preparation is key when negotiating to ensure your best outcome. </a:t>
            </a:r>
          </a:p>
          <a:p>
            <a:endParaRPr lang="en-US" sz="3200" dirty="0"/>
          </a:p>
          <a:p>
            <a:r>
              <a:rPr lang="en-US" sz="3200" dirty="0"/>
              <a:t>  How do you prepare for a negotiation?</a:t>
            </a:r>
            <a:endParaRPr lang="en-GB" sz="3200" dirty="0"/>
          </a:p>
        </p:txBody>
      </p:sp>
      <p:sp>
        <p:nvSpPr>
          <p:cNvPr id="4" name="Text Placeholder 3">
            <a:extLst>
              <a:ext uri="{FF2B5EF4-FFF2-40B4-BE49-F238E27FC236}">
                <a16:creationId xmlns:a16="http://schemas.microsoft.com/office/drawing/2014/main" id="{FF512051-2B3B-4C0B-8F6B-28F6C2A295A3}"/>
              </a:ext>
            </a:extLst>
          </p:cNvPr>
          <p:cNvSpPr>
            <a:spLocks noGrp="1"/>
          </p:cNvSpPr>
          <p:nvPr>
            <p:ph type="body" sz="quarter" idx="16"/>
          </p:nvPr>
        </p:nvSpPr>
        <p:spPr/>
        <p:txBody>
          <a:bodyPr>
            <a:normAutofit fontScale="77500" lnSpcReduction="20000"/>
          </a:bodyPr>
          <a:lstStyle/>
          <a:p>
            <a:r>
              <a:rPr lang="en-US" dirty="0"/>
              <a:t>Negotiating? Be Prepared!</a:t>
            </a:r>
            <a:endParaRPr lang="en-GB" dirty="0"/>
          </a:p>
        </p:txBody>
      </p:sp>
      <p:sp>
        <p:nvSpPr>
          <p:cNvPr id="5" name="Text Placeholder 4">
            <a:extLst>
              <a:ext uri="{FF2B5EF4-FFF2-40B4-BE49-F238E27FC236}">
                <a16:creationId xmlns:a16="http://schemas.microsoft.com/office/drawing/2014/main" id="{73063D5B-0A7F-4B80-A88C-C8AD8474F976}"/>
              </a:ext>
            </a:extLst>
          </p:cNvPr>
          <p:cNvSpPr>
            <a:spLocks noGrp="1"/>
          </p:cNvSpPr>
          <p:nvPr>
            <p:ph type="body" sz="quarter" idx="14"/>
          </p:nvPr>
        </p:nvSpPr>
        <p:spPr/>
        <p:txBody>
          <a:bodyPr/>
          <a:lstStyle/>
          <a:p>
            <a:r>
              <a:rPr lang="en-US" sz="2800" dirty="0"/>
              <a:t>Think about your perceptions of the other person or party</a:t>
            </a:r>
            <a:endParaRPr lang="en-GB" sz="2800" dirty="0"/>
          </a:p>
        </p:txBody>
      </p:sp>
      <p:sp>
        <p:nvSpPr>
          <p:cNvPr id="6" name="Text Placeholder 5">
            <a:extLst>
              <a:ext uri="{FF2B5EF4-FFF2-40B4-BE49-F238E27FC236}">
                <a16:creationId xmlns:a16="http://schemas.microsoft.com/office/drawing/2014/main" id="{02E51458-EA5C-45D3-BCA2-A0885617B9EB}"/>
              </a:ext>
            </a:extLst>
          </p:cNvPr>
          <p:cNvSpPr>
            <a:spLocks noGrp="1"/>
          </p:cNvSpPr>
          <p:nvPr>
            <p:ph type="body" sz="quarter" idx="19"/>
          </p:nvPr>
        </p:nvSpPr>
        <p:spPr/>
        <p:txBody>
          <a:bodyPr/>
          <a:lstStyle/>
          <a:p>
            <a:r>
              <a:rPr lang="hr-BA" dirty="0"/>
              <a:t>2</a:t>
            </a:r>
            <a:endParaRPr lang="en-GB" dirty="0"/>
          </a:p>
        </p:txBody>
      </p:sp>
      <p:sp>
        <p:nvSpPr>
          <p:cNvPr id="7" name="Text Placeholder 6">
            <a:extLst>
              <a:ext uri="{FF2B5EF4-FFF2-40B4-BE49-F238E27FC236}">
                <a16:creationId xmlns:a16="http://schemas.microsoft.com/office/drawing/2014/main" id="{4F5B8925-CB8D-4CBC-B21D-798A372F1874}"/>
              </a:ext>
            </a:extLst>
          </p:cNvPr>
          <p:cNvSpPr>
            <a:spLocks noGrp="1"/>
          </p:cNvSpPr>
          <p:nvPr>
            <p:ph type="body" sz="quarter" idx="20"/>
          </p:nvPr>
        </p:nvSpPr>
        <p:spPr/>
        <p:txBody>
          <a:bodyPr/>
          <a:lstStyle/>
          <a:p>
            <a:r>
              <a:rPr lang="en-US" sz="2800" dirty="0"/>
              <a:t>Clarify your aims</a:t>
            </a:r>
            <a:endParaRPr lang="en-GB" sz="2800" dirty="0"/>
          </a:p>
        </p:txBody>
      </p:sp>
      <p:sp>
        <p:nvSpPr>
          <p:cNvPr id="8" name="Text Placeholder 7">
            <a:extLst>
              <a:ext uri="{FF2B5EF4-FFF2-40B4-BE49-F238E27FC236}">
                <a16:creationId xmlns:a16="http://schemas.microsoft.com/office/drawing/2014/main" id="{AEEB276E-5B7A-475F-9F98-BB35CD094E48}"/>
              </a:ext>
            </a:extLst>
          </p:cNvPr>
          <p:cNvSpPr>
            <a:spLocks noGrp="1"/>
          </p:cNvSpPr>
          <p:nvPr>
            <p:ph type="body" sz="quarter" idx="21"/>
          </p:nvPr>
        </p:nvSpPr>
        <p:spPr/>
        <p:txBody>
          <a:bodyPr/>
          <a:lstStyle/>
          <a:p>
            <a:r>
              <a:rPr lang="hr-BA" dirty="0"/>
              <a:t>3</a:t>
            </a:r>
            <a:endParaRPr lang="en-GB" dirty="0"/>
          </a:p>
        </p:txBody>
      </p:sp>
      <p:sp>
        <p:nvSpPr>
          <p:cNvPr id="9" name="Text Placeholder 8">
            <a:extLst>
              <a:ext uri="{FF2B5EF4-FFF2-40B4-BE49-F238E27FC236}">
                <a16:creationId xmlns:a16="http://schemas.microsoft.com/office/drawing/2014/main" id="{4915D000-B149-4DDF-B8E8-389B4152CFB4}"/>
              </a:ext>
            </a:extLst>
          </p:cNvPr>
          <p:cNvSpPr>
            <a:spLocks noGrp="1"/>
          </p:cNvSpPr>
          <p:nvPr>
            <p:ph type="body" sz="quarter" idx="22"/>
          </p:nvPr>
        </p:nvSpPr>
        <p:spPr/>
        <p:txBody>
          <a:bodyPr/>
          <a:lstStyle/>
          <a:p>
            <a:r>
              <a:rPr lang="en-US" sz="2800" dirty="0"/>
              <a:t>Gather information – do your homework</a:t>
            </a:r>
            <a:endParaRPr lang="en-GB" sz="2800" dirty="0"/>
          </a:p>
        </p:txBody>
      </p:sp>
      <p:sp>
        <p:nvSpPr>
          <p:cNvPr id="10" name="Text Placeholder 9">
            <a:extLst>
              <a:ext uri="{FF2B5EF4-FFF2-40B4-BE49-F238E27FC236}">
                <a16:creationId xmlns:a16="http://schemas.microsoft.com/office/drawing/2014/main" id="{C2995DCF-E2AC-4D4F-B596-89802A0E1037}"/>
              </a:ext>
            </a:extLst>
          </p:cNvPr>
          <p:cNvSpPr>
            <a:spLocks noGrp="1"/>
          </p:cNvSpPr>
          <p:nvPr>
            <p:ph type="body" sz="quarter" idx="23"/>
          </p:nvPr>
        </p:nvSpPr>
        <p:spPr/>
        <p:txBody>
          <a:bodyPr/>
          <a:lstStyle/>
          <a:p>
            <a:r>
              <a:rPr lang="hr-BA" dirty="0"/>
              <a:t>4</a:t>
            </a:r>
            <a:endParaRPr lang="en-GB" dirty="0"/>
          </a:p>
        </p:txBody>
      </p:sp>
      <p:sp>
        <p:nvSpPr>
          <p:cNvPr id="11" name="Text Placeholder 10">
            <a:extLst>
              <a:ext uri="{FF2B5EF4-FFF2-40B4-BE49-F238E27FC236}">
                <a16:creationId xmlns:a16="http://schemas.microsoft.com/office/drawing/2014/main" id="{58BBC94C-E0E4-4A6E-AFA1-2280AC6A1FF1}"/>
              </a:ext>
            </a:extLst>
          </p:cNvPr>
          <p:cNvSpPr>
            <a:spLocks noGrp="1"/>
          </p:cNvSpPr>
          <p:nvPr>
            <p:ph type="body" sz="quarter" idx="24"/>
          </p:nvPr>
        </p:nvSpPr>
        <p:spPr/>
        <p:txBody>
          <a:bodyPr/>
          <a:lstStyle/>
          <a:p>
            <a:r>
              <a:rPr lang="en-US" sz="2800" dirty="0"/>
              <a:t>Negotiate internally with your own side first</a:t>
            </a:r>
            <a:endParaRPr lang="en-GB" sz="2800" dirty="0"/>
          </a:p>
        </p:txBody>
      </p:sp>
      <p:sp>
        <p:nvSpPr>
          <p:cNvPr id="12" name="Text Placeholder 11">
            <a:extLst>
              <a:ext uri="{FF2B5EF4-FFF2-40B4-BE49-F238E27FC236}">
                <a16:creationId xmlns:a16="http://schemas.microsoft.com/office/drawing/2014/main" id="{80D1E067-A943-4121-9C4E-6C793B35CE40}"/>
              </a:ext>
            </a:extLst>
          </p:cNvPr>
          <p:cNvSpPr>
            <a:spLocks noGrp="1"/>
          </p:cNvSpPr>
          <p:nvPr>
            <p:ph type="body" sz="quarter" idx="25"/>
          </p:nvPr>
        </p:nvSpPr>
        <p:spPr/>
        <p:txBody>
          <a:bodyPr/>
          <a:lstStyle/>
          <a:p>
            <a:r>
              <a:rPr lang="hr-BA" dirty="0"/>
              <a:t>5</a:t>
            </a:r>
            <a:endParaRPr lang="en-GB" dirty="0"/>
          </a:p>
        </p:txBody>
      </p:sp>
      <p:sp>
        <p:nvSpPr>
          <p:cNvPr id="13" name="Text Placeholder 12">
            <a:extLst>
              <a:ext uri="{FF2B5EF4-FFF2-40B4-BE49-F238E27FC236}">
                <a16:creationId xmlns:a16="http://schemas.microsoft.com/office/drawing/2014/main" id="{065E1068-AC11-43EA-901D-EA049721E690}"/>
              </a:ext>
            </a:extLst>
          </p:cNvPr>
          <p:cNvSpPr>
            <a:spLocks noGrp="1"/>
          </p:cNvSpPr>
          <p:nvPr>
            <p:ph type="body" sz="quarter" idx="26"/>
          </p:nvPr>
        </p:nvSpPr>
        <p:spPr/>
        <p:txBody>
          <a:bodyPr/>
          <a:lstStyle/>
          <a:p>
            <a:r>
              <a:rPr lang="en-US" sz="2800" dirty="0"/>
              <a:t>Prepare the setting</a:t>
            </a:r>
            <a:endParaRPr lang="en-GB" sz="2800" dirty="0"/>
          </a:p>
        </p:txBody>
      </p:sp>
      <p:sp>
        <p:nvSpPr>
          <p:cNvPr id="14" name="Text Placeholder 13">
            <a:extLst>
              <a:ext uri="{FF2B5EF4-FFF2-40B4-BE49-F238E27FC236}">
                <a16:creationId xmlns:a16="http://schemas.microsoft.com/office/drawing/2014/main" id="{DADAA89F-D40A-48ED-8CA1-1EA673779BFA}"/>
              </a:ext>
            </a:extLst>
          </p:cNvPr>
          <p:cNvSpPr>
            <a:spLocks noGrp="1"/>
          </p:cNvSpPr>
          <p:nvPr>
            <p:ph type="body" sz="quarter" idx="27"/>
          </p:nvPr>
        </p:nvSpPr>
        <p:spPr/>
        <p:txBody>
          <a:bodyPr/>
          <a:lstStyle/>
          <a:p>
            <a:r>
              <a:rPr lang="hr-BA" dirty="0"/>
              <a:t>6</a:t>
            </a:r>
            <a:endParaRPr lang="en-GB" dirty="0"/>
          </a:p>
        </p:txBody>
      </p:sp>
      <p:sp>
        <p:nvSpPr>
          <p:cNvPr id="15" name="Text Placeholder 14">
            <a:extLst>
              <a:ext uri="{FF2B5EF4-FFF2-40B4-BE49-F238E27FC236}">
                <a16:creationId xmlns:a16="http://schemas.microsoft.com/office/drawing/2014/main" id="{A21E199F-F6F5-4C6C-AED6-C6AC6C1D84A9}"/>
              </a:ext>
            </a:extLst>
          </p:cNvPr>
          <p:cNvSpPr>
            <a:spLocks noGrp="1"/>
          </p:cNvSpPr>
          <p:nvPr>
            <p:ph type="body" sz="quarter" idx="28"/>
          </p:nvPr>
        </p:nvSpPr>
        <p:spPr/>
        <p:txBody>
          <a:bodyPr/>
          <a:lstStyle/>
          <a:p>
            <a:r>
              <a:rPr lang="en-US" sz="2800" dirty="0"/>
              <a:t>Prepare yourself mentally and decide who goes first.</a:t>
            </a:r>
            <a:endParaRPr lang="en-GB" sz="2800" dirty="0"/>
          </a:p>
        </p:txBody>
      </p:sp>
    </p:spTree>
    <p:extLst>
      <p:ext uri="{BB962C8B-B14F-4D97-AF65-F5344CB8AC3E}">
        <p14:creationId xmlns:p14="http://schemas.microsoft.com/office/powerpoint/2010/main" val="2485800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7A9C45-1D9C-4FBB-A724-797B542050B8}"/>
              </a:ext>
            </a:extLst>
          </p:cNvPr>
          <p:cNvSpPr>
            <a:spLocks noGrp="1"/>
          </p:cNvSpPr>
          <p:nvPr>
            <p:ph type="body" sz="quarter" idx="13"/>
          </p:nvPr>
        </p:nvSpPr>
        <p:spPr/>
        <p:txBody>
          <a:bodyPr/>
          <a:lstStyle/>
          <a:p>
            <a:r>
              <a:rPr lang="en-US" dirty="0"/>
              <a:t>Common Negotiation Mistakes</a:t>
            </a:r>
            <a:endParaRPr lang="en-GB" dirty="0"/>
          </a:p>
        </p:txBody>
      </p:sp>
      <p:sp>
        <p:nvSpPr>
          <p:cNvPr id="3" name="Text Placeholder 2">
            <a:extLst>
              <a:ext uri="{FF2B5EF4-FFF2-40B4-BE49-F238E27FC236}">
                <a16:creationId xmlns:a16="http://schemas.microsoft.com/office/drawing/2014/main" id="{5753887D-0184-49FA-A376-6369E77DB48B}"/>
              </a:ext>
            </a:extLst>
          </p:cNvPr>
          <p:cNvSpPr>
            <a:spLocks noGrp="1"/>
          </p:cNvSpPr>
          <p:nvPr>
            <p:ph type="body" sz="quarter" idx="14"/>
          </p:nvPr>
        </p:nvSpPr>
        <p:spPr>
          <a:xfrm>
            <a:off x="306649" y="2301083"/>
            <a:ext cx="11516751" cy="4586761"/>
          </a:xfrm>
        </p:spPr>
        <p:txBody>
          <a:bodyPr/>
          <a:lstStyle/>
          <a:p>
            <a:pPr marL="342900" indent="-342900">
              <a:buFont typeface="Wingdings" panose="05000000000000000000" pitchFamily="2" charset="2"/>
              <a:buChar char="ü"/>
            </a:pPr>
            <a:r>
              <a:rPr lang="en-US" dirty="0">
                <a:solidFill>
                  <a:srgbClr val="452771"/>
                </a:solidFill>
              </a:rPr>
              <a:t>Being </a:t>
            </a:r>
            <a:r>
              <a:rPr lang="hr-BA" dirty="0">
                <a:solidFill>
                  <a:srgbClr val="452771"/>
                </a:solidFill>
              </a:rPr>
              <a:t>underprepared</a:t>
            </a:r>
            <a:endParaRPr lang="en-US" dirty="0">
              <a:solidFill>
                <a:srgbClr val="452771"/>
              </a:solidFill>
            </a:endParaRPr>
          </a:p>
          <a:p>
            <a:pPr marL="342900" indent="-342900">
              <a:buFont typeface="Wingdings" panose="05000000000000000000" pitchFamily="2" charset="2"/>
              <a:buChar char="ü"/>
            </a:pPr>
            <a:r>
              <a:rPr lang="en-US" dirty="0">
                <a:solidFill>
                  <a:srgbClr val="452771"/>
                </a:solidFill>
              </a:rPr>
              <a:t>Assuming that everything is ok</a:t>
            </a:r>
          </a:p>
          <a:p>
            <a:pPr marL="342900" indent="-342900">
              <a:buFont typeface="Wingdings" panose="05000000000000000000" pitchFamily="2" charset="2"/>
              <a:buChar char="ü"/>
            </a:pPr>
            <a:r>
              <a:rPr lang="en-US" dirty="0">
                <a:solidFill>
                  <a:srgbClr val="452771"/>
                </a:solidFill>
              </a:rPr>
              <a:t>Giving in too quickly</a:t>
            </a:r>
          </a:p>
          <a:p>
            <a:pPr marL="342900" indent="-342900">
              <a:buFont typeface="Wingdings" panose="05000000000000000000" pitchFamily="2" charset="2"/>
              <a:buChar char="ü"/>
            </a:pPr>
            <a:r>
              <a:rPr lang="en-US" dirty="0">
                <a:solidFill>
                  <a:srgbClr val="452771"/>
                </a:solidFill>
              </a:rPr>
              <a:t>Let</a:t>
            </a:r>
            <a:r>
              <a:rPr lang="hr-BA" dirty="0">
                <a:solidFill>
                  <a:srgbClr val="452771"/>
                </a:solidFill>
              </a:rPr>
              <a:t>ting</a:t>
            </a:r>
            <a:r>
              <a:rPr lang="en-US" dirty="0">
                <a:solidFill>
                  <a:srgbClr val="452771"/>
                </a:solidFill>
              </a:rPr>
              <a:t> emotions get the better of us</a:t>
            </a:r>
          </a:p>
          <a:p>
            <a:pPr marL="342900" indent="-342900">
              <a:buFont typeface="Wingdings" panose="05000000000000000000" pitchFamily="2" charset="2"/>
              <a:buChar char="ü"/>
            </a:pPr>
            <a:r>
              <a:rPr lang="en-US" dirty="0">
                <a:solidFill>
                  <a:srgbClr val="452771"/>
                </a:solidFill>
              </a:rPr>
              <a:t>Overconfidence </a:t>
            </a:r>
          </a:p>
          <a:p>
            <a:pPr marL="342900" indent="-342900">
              <a:buFont typeface="Wingdings" panose="05000000000000000000" pitchFamily="2" charset="2"/>
              <a:buChar char="ü"/>
            </a:pPr>
            <a:r>
              <a:rPr lang="en-US" dirty="0">
                <a:solidFill>
                  <a:srgbClr val="452771"/>
                </a:solidFill>
              </a:rPr>
              <a:t>Being too fixed in your approach</a:t>
            </a:r>
          </a:p>
          <a:p>
            <a:pPr marL="342900" indent="-342900">
              <a:buFont typeface="Wingdings" panose="05000000000000000000" pitchFamily="2" charset="2"/>
              <a:buChar char="ü"/>
            </a:pPr>
            <a:r>
              <a:rPr lang="en-US" dirty="0">
                <a:solidFill>
                  <a:srgbClr val="452771"/>
                </a:solidFill>
              </a:rPr>
              <a:t>Not asking targeted questions (</a:t>
            </a:r>
            <a:r>
              <a:rPr lang="hr-BA" dirty="0">
                <a:solidFill>
                  <a:srgbClr val="452771"/>
                </a:solidFill>
              </a:rPr>
              <a:t>5Ws:</a:t>
            </a:r>
            <a:r>
              <a:rPr lang="en-US" dirty="0">
                <a:solidFill>
                  <a:srgbClr val="452771"/>
                </a:solidFill>
              </a:rPr>
              <a:t> Who? What</a:t>
            </a:r>
            <a:r>
              <a:rPr lang="hr-BA" dirty="0">
                <a:solidFill>
                  <a:srgbClr val="452771"/>
                </a:solidFill>
              </a:rPr>
              <a:t>?</a:t>
            </a:r>
            <a:r>
              <a:rPr lang="en-US" dirty="0">
                <a:solidFill>
                  <a:srgbClr val="452771"/>
                </a:solidFill>
              </a:rPr>
              <a:t> Where? When</a:t>
            </a:r>
            <a:r>
              <a:rPr lang="hr-BA" dirty="0">
                <a:solidFill>
                  <a:srgbClr val="452771"/>
                </a:solidFill>
              </a:rPr>
              <a:t>?</a:t>
            </a:r>
            <a:r>
              <a:rPr lang="en-US" dirty="0">
                <a:solidFill>
                  <a:srgbClr val="452771"/>
                </a:solidFill>
              </a:rPr>
              <a:t> and Why?)</a:t>
            </a:r>
          </a:p>
          <a:p>
            <a:pPr marL="342900" indent="-342900">
              <a:buFont typeface="Wingdings" panose="05000000000000000000" pitchFamily="2" charset="2"/>
              <a:buChar char="ü"/>
            </a:pPr>
            <a:r>
              <a:rPr lang="en-GB" dirty="0">
                <a:solidFill>
                  <a:srgbClr val="452771"/>
                </a:solidFill>
              </a:rPr>
              <a:t>Assuming that cross-cultural negotiations are like “local" negotiations</a:t>
            </a:r>
          </a:p>
          <a:p>
            <a:pPr marL="342900" indent="-342900">
              <a:buFont typeface="Wingdings" panose="05000000000000000000" pitchFamily="2" charset="2"/>
              <a:buChar char="ü"/>
            </a:pPr>
            <a:r>
              <a:rPr lang="en-GB" dirty="0">
                <a:solidFill>
                  <a:srgbClr val="452771"/>
                </a:solidFill>
              </a:rPr>
              <a:t>Relying on past performance ‘it worked last time’</a:t>
            </a:r>
          </a:p>
          <a:p>
            <a:endParaRPr lang="en-GB" dirty="0">
              <a:solidFill>
                <a:srgbClr val="452771"/>
              </a:solidFill>
            </a:endParaRPr>
          </a:p>
          <a:p>
            <a:endParaRPr lang="en-GB" sz="2000" dirty="0"/>
          </a:p>
        </p:txBody>
      </p:sp>
    </p:spTree>
    <p:extLst>
      <p:ext uri="{BB962C8B-B14F-4D97-AF65-F5344CB8AC3E}">
        <p14:creationId xmlns:p14="http://schemas.microsoft.com/office/powerpoint/2010/main" val="872832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183DD2-D81F-4F13-A1DF-0CD5C13BB989}"/>
              </a:ext>
            </a:extLst>
          </p:cNvPr>
          <p:cNvSpPr>
            <a:spLocks noGrp="1"/>
          </p:cNvSpPr>
          <p:nvPr>
            <p:ph type="body" sz="quarter" idx="13"/>
          </p:nvPr>
        </p:nvSpPr>
        <p:spPr>
          <a:xfrm>
            <a:off x="708651" y="621859"/>
            <a:ext cx="10563696" cy="1087498"/>
          </a:xfrm>
        </p:spPr>
        <p:txBody>
          <a:bodyPr>
            <a:normAutofit fontScale="92500"/>
          </a:bodyPr>
          <a:lstStyle/>
          <a:p>
            <a:r>
              <a:rPr lang="hr-BA" dirty="0"/>
              <a:t>Understand </a:t>
            </a:r>
            <a:r>
              <a:rPr lang="en-US" dirty="0"/>
              <a:t>tactic</a:t>
            </a:r>
            <a:r>
              <a:rPr lang="hr-BA" dirty="0"/>
              <a:t>s</a:t>
            </a:r>
            <a:r>
              <a:rPr lang="en-US" dirty="0"/>
              <a:t> used by others</a:t>
            </a:r>
            <a:r>
              <a:rPr lang="hr-BA" dirty="0"/>
              <a:t>, we do not recommend you use them, but here is the list so you can recognise them</a:t>
            </a:r>
            <a:endParaRPr lang="en-GB" dirty="0"/>
          </a:p>
        </p:txBody>
      </p:sp>
      <p:sp>
        <p:nvSpPr>
          <p:cNvPr id="3" name="Text Placeholder 2">
            <a:extLst>
              <a:ext uri="{FF2B5EF4-FFF2-40B4-BE49-F238E27FC236}">
                <a16:creationId xmlns:a16="http://schemas.microsoft.com/office/drawing/2014/main" id="{C1D8E756-7BFD-4198-9560-D5BD816A6D86}"/>
              </a:ext>
            </a:extLst>
          </p:cNvPr>
          <p:cNvSpPr>
            <a:spLocks noGrp="1"/>
          </p:cNvSpPr>
          <p:nvPr>
            <p:ph type="body" sz="quarter" idx="14"/>
          </p:nvPr>
        </p:nvSpPr>
        <p:spPr>
          <a:xfrm>
            <a:off x="464127" y="2271787"/>
            <a:ext cx="11185078" cy="3245241"/>
          </a:xfrm>
        </p:spPr>
        <p:txBody>
          <a:bodyPr/>
          <a:lstStyle/>
          <a:p>
            <a:pPr marL="342900" indent="-342900">
              <a:buClr>
                <a:schemeClr val="tx1"/>
              </a:buClr>
              <a:buFont typeface="Wingdings" panose="05000000000000000000" pitchFamily="2" charset="2"/>
              <a:buChar char="ü"/>
            </a:pPr>
            <a:r>
              <a:rPr lang="en-US" sz="2800" dirty="0">
                <a:solidFill>
                  <a:srgbClr val="452771"/>
                </a:solidFill>
              </a:rPr>
              <a:t>Flinching </a:t>
            </a:r>
          </a:p>
          <a:p>
            <a:pPr marL="342900" indent="-342900">
              <a:buClr>
                <a:schemeClr val="tx1"/>
              </a:buClr>
              <a:buFont typeface="Wingdings" panose="05000000000000000000" pitchFamily="2" charset="2"/>
              <a:buChar char="ü"/>
            </a:pPr>
            <a:r>
              <a:rPr lang="en-US" sz="2800" dirty="0">
                <a:solidFill>
                  <a:srgbClr val="452771"/>
                </a:solidFill>
              </a:rPr>
              <a:t>The better offer</a:t>
            </a:r>
          </a:p>
          <a:p>
            <a:pPr marL="342900" indent="-342900">
              <a:buClr>
                <a:schemeClr val="tx1"/>
              </a:buClr>
              <a:buFont typeface="Wingdings" panose="05000000000000000000" pitchFamily="2" charset="2"/>
              <a:buChar char="ü"/>
            </a:pPr>
            <a:r>
              <a:rPr lang="en-US" sz="2800" dirty="0">
                <a:solidFill>
                  <a:srgbClr val="452771"/>
                </a:solidFill>
              </a:rPr>
              <a:t>Referring to a high authority</a:t>
            </a:r>
          </a:p>
          <a:p>
            <a:pPr marL="342900" indent="-342900">
              <a:buClr>
                <a:schemeClr val="tx1"/>
              </a:buClr>
              <a:buFont typeface="Wingdings" panose="05000000000000000000" pitchFamily="2" charset="2"/>
              <a:buChar char="ü"/>
            </a:pPr>
            <a:r>
              <a:rPr lang="en-US" sz="2800" dirty="0">
                <a:solidFill>
                  <a:srgbClr val="452771"/>
                </a:solidFill>
              </a:rPr>
              <a:t>Good cop/Bad cop routine </a:t>
            </a:r>
          </a:p>
          <a:p>
            <a:pPr marL="342900" indent="-342900">
              <a:buClr>
                <a:schemeClr val="tx1"/>
              </a:buClr>
              <a:buFont typeface="Wingdings" panose="05000000000000000000" pitchFamily="2" charset="2"/>
              <a:buChar char="ü"/>
            </a:pPr>
            <a:r>
              <a:rPr lang="en-US" sz="2800" dirty="0">
                <a:solidFill>
                  <a:srgbClr val="452771"/>
                </a:solidFill>
              </a:rPr>
              <a:t>Using silence </a:t>
            </a:r>
          </a:p>
          <a:p>
            <a:pPr marL="342900" indent="-342900">
              <a:buClr>
                <a:schemeClr val="tx1"/>
              </a:buClr>
              <a:buFont typeface="Wingdings" panose="05000000000000000000" pitchFamily="2" charset="2"/>
              <a:buChar char="ü"/>
            </a:pPr>
            <a:r>
              <a:rPr lang="en-US" sz="2800" dirty="0">
                <a:solidFill>
                  <a:srgbClr val="452771"/>
                </a:solidFill>
              </a:rPr>
              <a:t>“The Columbo” – one more thing…</a:t>
            </a:r>
          </a:p>
          <a:p>
            <a:pPr marL="342900" indent="-342900">
              <a:buClr>
                <a:schemeClr val="tx1"/>
              </a:buClr>
              <a:buFont typeface="Wingdings" panose="05000000000000000000" pitchFamily="2" charset="2"/>
              <a:buChar char="ü"/>
            </a:pPr>
            <a:r>
              <a:rPr lang="fr-FR" sz="2800" dirty="0" err="1">
                <a:solidFill>
                  <a:srgbClr val="452771"/>
                </a:solidFill>
              </a:rPr>
              <a:t>Being</a:t>
            </a:r>
            <a:r>
              <a:rPr lang="fr-FR" sz="2800" dirty="0">
                <a:solidFill>
                  <a:srgbClr val="452771"/>
                </a:solidFill>
              </a:rPr>
              <a:t> belligerent/ </a:t>
            </a:r>
            <a:r>
              <a:rPr lang="fr-FR" sz="2800" dirty="0" err="1">
                <a:solidFill>
                  <a:srgbClr val="452771"/>
                </a:solidFill>
              </a:rPr>
              <a:t>Stonewalling</a:t>
            </a:r>
            <a:r>
              <a:rPr lang="fr-FR" sz="2800" dirty="0">
                <a:solidFill>
                  <a:srgbClr val="452771"/>
                </a:solidFill>
              </a:rPr>
              <a:t>  </a:t>
            </a:r>
          </a:p>
          <a:p>
            <a:pPr marL="342900" indent="-342900">
              <a:buClr>
                <a:schemeClr val="tx1"/>
              </a:buClr>
              <a:buFont typeface="Wingdings" panose="05000000000000000000" pitchFamily="2" charset="2"/>
              <a:buChar char="ü"/>
            </a:pPr>
            <a:r>
              <a:rPr lang="fr-FR" sz="2800" dirty="0">
                <a:solidFill>
                  <a:srgbClr val="452771"/>
                </a:solidFill>
              </a:rPr>
              <a:t>Urgency ‘But I </a:t>
            </a:r>
            <a:r>
              <a:rPr lang="fr-FR" sz="2800" dirty="0" err="1">
                <a:solidFill>
                  <a:srgbClr val="452771"/>
                </a:solidFill>
              </a:rPr>
              <a:t>need</a:t>
            </a:r>
            <a:r>
              <a:rPr lang="fr-FR" sz="2800" dirty="0">
                <a:solidFill>
                  <a:srgbClr val="452771"/>
                </a:solidFill>
              </a:rPr>
              <a:t> </a:t>
            </a:r>
            <a:r>
              <a:rPr lang="fr-FR" sz="2800" dirty="0" err="1">
                <a:solidFill>
                  <a:srgbClr val="452771"/>
                </a:solidFill>
              </a:rPr>
              <a:t>it</a:t>
            </a:r>
            <a:r>
              <a:rPr lang="fr-FR" sz="2800" dirty="0">
                <a:solidFill>
                  <a:srgbClr val="452771"/>
                </a:solidFill>
              </a:rPr>
              <a:t> </a:t>
            </a:r>
            <a:r>
              <a:rPr lang="fr-FR" sz="2800" dirty="0" err="1">
                <a:solidFill>
                  <a:srgbClr val="452771"/>
                </a:solidFill>
              </a:rPr>
              <a:t>now</a:t>
            </a:r>
            <a:r>
              <a:rPr lang="fr-FR" sz="2800" dirty="0">
                <a:solidFill>
                  <a:srgbClr val="452771"/>
                </a:solidFill>
              </a:rPr>
              <a:t>!’</a:t>
            </a:r>
          </a:p>
          <a:p>
            <a:endParaRPr lang="en-GB" dirty="0"/>
          </a:p>
        </p:txBody>
      </p:sp>
      <p:pic>
        <p:nvPicPr>
          <p:cNvPr id="1026" name="Picture 2" descr="Tactic Images – Browse 109,423 Stock Photos, Vectors, and Video | Adobe  Stock">
            <a:extLst>
              <a:ext uri="{FF2B5EF4-FFF2-40B4-BE49-F238E27FC236}">
                <a16:creationId xmlns:a16="http://schemas.microsoft.com/office/drawing/2014/main" id="{DE70440F-7F84-2D47-8FE9-F9152C695A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7006" y="2447151"/>
            <a:ext cx="5125343" cy="366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800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FB3DF-D18C-4547-8CD0-53FB436E6053}"/>
              </a:ext>
            </a:extLst>
          </p:cNvPr>
          <p:cNvSpPr>
            <a:spLocks noGrp="1"/>
          </p:cNvSpPr>
          <p:nvPr>
            <p:ph type="body" sz="quarter" idx="18"/>
          </p:nvPr>
        </p:nvSpPr>
        <p:spPr>
          <a:xfrm>
            <a:off x="939097" y="301572"/>
            <a:ext cx="11152819" cy="933011"/>
          </a:xfrm>
        </p:spPr>
        <p:txBody>
          <a:bodyPr>
            <a:normAutofit/>
          </a:bodyPr>
          <a:lstStyle/>
          <a:p>
            <a:r>
              <a:rPr lang="en-US" dirty="0"/>
              <a:t>	</a:t>
            </a:r>
            <a:r>
              <a:rPr lang="en-US" sz="3200" dirty="0"/>
              <a:t>5 simple tactics which will</a:t>
            </a:r>
            <a:r>
              <a:rPr lang="hr-BA" sz="3200" dirty="0"/>
              <a:t> help</a:t>
            </a:r>
            <a:r>
              <a:rPr lang="en-US" sz="3200" dirty="0"/>
              <a:t> you</a:t>
            </a:r>
            <a:r>
              <a:rPr lang="hr-BA" sz="3200" dirty="0"/>
              <a:t> to</a:t>
            </a:r>
            <a:r>
              <a:rPr lang="en-US" sz="3200" dirty="0"/>
              <a:t> be more effective</a:t>
            </a:r>
            <a:endParaRPr lang="en-GB" sz="2400" dirty="0"/>
          </a:p>
        </p:txBody>
      </p:sp>
      <p:sp>
        <p:nvSpPr>
          <p:cNvPr id="4" name="Text Placeholder 3">
            <a:extLst>
              <a:ext uri="{FF2B5EF4-FFF2-40B4-BE49-F238E27FC236}">
                <a16:creationId xmlns:a16="http://schemas.microsoft.com/office/drawing/2014/main" id="{2EAD1C94-6F8E-4867-906B-0A1346BC05D7}"/>
              </a:ext>
            </a:extLst>
          </p:cNvPr>
          <p:cNvSpPr>
            <a:spLocks noGrp="1"/>
          </p:cNvSpPr>
          <p:nvPr>
            <p:ph type="body" sz="quarter" idx="21"/>
          </p:nvPr>
        </p:nvSpPr>
        <p:spPr/>
        <p:txBody>
          <a:bodyPr>
            <a:normAutofit lnSpcReduction="10000"/>
          </a:bodyPr>
          <a:lstStyle/>
          <a:p>
            <a:r>
              <a:rPr lang="en-US"/>
              <a:t>Keep your cool</a:t>
            </a:r>
            <a:endParaRPr lang="en-GB" dirty="0"/>
          </a:p>
        </p:txBody>
      </p:sp>
      <p:sp>
        <p:nvSpPr>
          <p:cNvPr id="5" name="Text Placeholder 4">
            <a:extLst>
              <a:ext uri="{FF2B5EF4-FFF2-40B4-BE49-F238E27FC236}">
                <a16:creationId xmlns:a16="http://schemas.microsoft.com/office/drawing/2014/main" id="{A8D9D614-1C3B-4859-8E37-6B8972A492E6}"/>
              </a:ext>
            </a:extLst>
          </p:cNvPr>
          <p:cNvSpPr>
            <a:spLocks noGrp="1"/>
          </p:cNvSpPr>
          <p:nvPr>
            <p:ph type="body" sz="quarter" idx="26"/>
          </p:nvPr>
        </p:nvSpPr>
        <p:spPr/>
        <p:txBody>
          <a:bodyPr/>
          <a:lstStyle/>
          <a:p>
            <a:r>
              <a:rPr lang="en-US"/>
              <a:t>Show empathy</a:t>
            </a:r>
            <a:endParaRPr lang="en-GB" dirty="0"/>
          </a:p>
        </p:txBody>
      </p:sp>
      <p:sp>
        <p:nvSpPr>
          <p:cNvPr id="6" name="Text Placeholder 5">
            <a:extLst>
              <a:ext uri="{FF2B5EF4-FFF2-40B4-BE49-F238E27FC236}">
                <a16:creationId xmlns:a16="http://schemas.microsoft.com/office/drawing/2014/main" id="{7A0CCD68-474B-4C83-B636-597DEC08BD37}"/>
              </a:ext>
            </a:extLst>
          </p:cNvPr>
          <p:cNvSpPr>
            <a:spLocks noGrp="1"/>
          </p:cNvSpPr>
          <p:nvPr>
            <p:ph type="body" sz="quarter" idx="28"/>
          </p:nvPr>
        </p:nvSpPr>
        <p:spPr/>
        <p:txBody>
          <a:bodyPr/>
          <a:lstStyle/>
          <a:p>
            <a:r>
              <a:rPr lang="en-US" dirty="0"/>
              <a:t>Listen more</a:t>
            </a:r>
            <a:endParaRPr lang="en-GB" dirty="0"/>
          </a:p>
        </p:txBody>
      </p:sp>
      <p:sp>
        <p:nvSpPr>
          <p:cNvPr id="7" name="Text Placeholder 6">
            <a:extLst>
              <a:ext uri="{FF2B5EF4-FFF2-40B4-BE49-F238E27FC236}">
                <a16:creationId xmlns:a16="http://schemas.microsoft.com/office/drawing/2014/main" id="{0B479F42-DF0F-4F41-BFC8-FDE1FEFDBFB0}"/>
              </a:ext>
            </a:extLst>
          </p:cNvPr>
          <p:cNvSpPr>
            <a:spLocks noGrp="1"/>
          </p:cNvSpPr>
          <p:nvPr>
            <p:ph type="body" sz="quarter" idx="30"/>
          </p:nvPr>
        </p:nvSpPr>
        <p:spPr/>
        <p:txBody>
          <a:bodyPr/>
          <a:lstStyle/>
          <a:p>
            <a:r>
              <a:rPr lang="en-US" dirty="0"/>
              <a:t>Be patient and show it</a:t>
            </a:r>
            <a:endParaRPr lang="en-GB" dirty="0"/>
          </a:p>
        </p:txBody>
      </p:sp>
      <p:sp>
        <p:nvSpPr>
          <p:cNvPr id="8" name="Text Placeholder 7">
            <a:extLst>
              <a:ext uri="{FF2B5EF4-FFF2-40B4-BE49-F238E27FC236}">
                <a16:creationId xmlns:a16="http://schemas.microsoft.com/office/drawing/2014/main" id="{2D8E8A2D-7875-457D-A9A4-B11C1F173864}"/>
              </a:ext>
            </a:extLst>
          </p:cNvPr>
          <p:cNvSpPr>
            <a:spLocks noGrp="1"/>
          </p:cNvSpPr>
          <p:nvPr>
            <p:ph type="body" sz="quarter" idx="32"/>
          </p:nvPr>
        </p:nvSpPr>
        <p:spPr/>
        <p:txBody>
          <a:bodyPr/>
          <a:lstStyle/>
          <a:p>
            <a:r>
              <a:rPr lang="en-US" dirty="0"/>
              <a:t>Talk less</a:t>
            </a:r>
            <a:endParaRPr lang="en-GB" dirty="0"/>
          </a:p>
        </p:txBody>
      </p:sp>
      <p:sp>
        <p:nvSpPr>
          <p:cNvPr id="9" name="Text Placeholder 8">
            <a:extLst>
              <a:ext uri="{FF2B5EF4-FFF2-40B4-BE49-F238E27FC236}">
                <a16:creationId xmlns:a16="http://schemas.microsoft.com/office/drawing/2014/main" id="{FB6DCE87-9007-4A18-A9FD-77B627AEC1D0}"/>
              </a:ext>
            </a:extLst>
          </p:cNvPr>
          <p:cNvSpPr>
            <a:spLocks noGrp="1"/>
          </p:cNvSpPr>
          <p:nvPr>
            <p:ph type="body" sz="quarter" idx="34"/>
          </p:nvPr>
        </p:nvSpPr>
        <p:spPr/>
        <p:txBody>
          <a:bodyPr/>
          <a:lstStyle/>
          <a:p>
            <a:r>
              <a:rPr lang="hr-BA" dirty="0"/>
              <a:t>1</a:t>
            </a:r>
            <a:endParaRPr lang="en-GB" dirty="0"/>
          </a:p>
        </p:txBody>
      </p:sp>
      <p:sp>
        <p:nvSpPr>
          <p:cNvPr id="10" name="Text Placeholder 9">
            <a:extLst>
              <a:ext uri="{FF2B5EF4-FFF2-40B4-BE49-F238E27FC236}">
                <a16:creationId xmlns:a16="http://schemas.microsoft.com/office/drawing/2014/main" id="{260561BE-083D-400C-BC02-2505B52584E7}"/>
              </a:ext>
            </a:extLst>
          </p:cNvPr>
          <p:cNvSpPr>
            <a:spLocks noGrp="1"/>
          </p:cNvSpPr>
          <p:nvPr>
            <p:ph type="body" sz="quarter" idx="38"/>
          </p:nvPr>
        </p:nvSpPr>
        <p:spPr/>
        <p:txBody>
          <a:bodyPr/>
          <a:lstStyle/>
          <a:p>
            <a:r>
              <a:rPr lang="hr-BA" dirty="0"/>
              <a:t>5</a:t>
            </a:r>
            <a:endParaRPr lang="en-GB" dirty="0"/>
          </a:p>
        </p:txBody>
      </p:sp>
      <p:sp>
        <p:nvSpPr>
          <p:cNvPr id="11" name="Text Placeholder 10">
            <a:extLst>
              <a:ext uri="{FF2B5EF4-FFF2-40B4-BE49-F238E27FC236}">
                <a16:creationId xmlns:a16="http://schemas.microsoft.com/office/drawing/2014/main" id="{5F60C00E-92B7-496D-9A05-822ABB4D65D5}"/>
              </a:ext>
            </a:extLst>
          </p:cNvPr>
          <p:cNvSpPr>
            <a:spLocks noGrp="1"/>
          </p:cNvSpPr>
          <p:nvPr>
            <p:ph type="body" sz="quarter" idx="35"/>
          </p:nvPr>
        </p:nvSpPr>
        <p:spPr/>
        <p:txBody>
          <a:bodyPr/>
          <a:lstStyle/>
          <a:p>
            <a:r>
              <a:rPr lang="hr-BA" dirty="0"/>
              <a:t>2</a:t>
            </a:r>
            <a:endParaRPr lang="en-GB" dirty="0"/>
          </a:p>
        </p:txBody>
      </p:sp>
      <p:sp>
        <p:nvSpPr>
          <p:cNvPr id="12" name="Text Placeholder 11">
            <a:extLst>
              <a:ext uri="{FF2B5EF4-FFF2-40B4-BE49-F238E27FC236}">
                <a16:creationId xmlns:a16="http://schemas.microsoft.com/office/drawing/2014/main" id="{8D4AB6B8-7D92-4773-A3B6-ABFEE4B3A406}"/>
              </a:ext>
            </a:extLst>
          </p:cNvPr>
          <p:cNvSpPr>
            <a:spLocks noGrp="1"/>
          </p:cNvSpPr>
          <p:nvPr>
            <p:ph type="body" sz="quarter" idx="36"/>
          </p:nvPr>
        </p:nvSpPr>
        <p:spPr/>
        <p:txBody>
          <a:bodyPr/>
          <a:lstStyle/>
          <a:p>
            <a:r>
              <a:rPr lang="hr-BA" dirty="0"/>
              <a:t>3</a:t>
            </a:r>
            <a:endParaRPr lang="en-GB" dirty="0"/>
          </a:p>
        </p:txBody>
      </p:sp>
      <p:sp>
        <p:nvSpPr>
          <p:cNvPr id="13" name="Text Placeholder 12">
            <a:extLst>
              <a:ext uri="{FF2B5EF4-FFF2-40B4-BE49-F238E27FC236}">
                <a16:creationId xmlns:a16="http://schemas.microsoft.com/office/drawing/2014/main" id="{16BB7710-5175-4C83-B49D-345A88E644AB}"/>
              </a:ext>
            </a:extLst>
          </p:cNvPr>
          <p:cNvSpPr>
            <a:spLocks noGrp="1"/>
          </p:cNvSpPr>
          <p:nvPr>
            <p:ph type="body" sz="quarter" idx="39"/>
          </p:nvPr>
        </p:nvSpPr>
        <p:spPr/>
        <p:txBody>
          <a:bodyPr/>
          <a:lstStyle/>
          <a:p>
            <a:r>
              <a:rPr lang="hr-BA" dirty="0"/>
              <a:t>4</a:t>
            </a:r>
            <a:endParaRPr lang="en-GB" dirty="0"/>
          </a:p>
        </p:txBody>
      </p:sp>
    </p:spTree>
    <p:extLst>
      <p:ext uri="{BB962C8B-B14F-4D97-AF65-F5344CB8AC3E}">
        <p14:creationId xmlns:p14="http://schemas.microsoft.com/office/powerpoint/2010/main" val="992920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8BD518-BFC1-4D10-8A0E-EBCC39C44C75}"/>
              </a:ext>
            </a:extLst>
          </p:cNvPr>
          <p:cNvSpPr>
            <a:spLocks noGrp="1"/>
          </p:cNvSpPr>
          <p:nvPr>
            <p:ph type="body" sz="quarter" idx="18"/>
          </p:nvPr>
        </p:nvSpPr>
        <p:spPr>
          <a:xfrm>
            <a:off x="519545" y="1115736"/>
            <a:ext cx="8042564" cy="4586170"/>
          </a:xfrm>
        </p:spPr>
        <p:txBody>
          <a:bodyPr>
            <a:normAutofit/>
          </a:bodyPr>
          <a:lstStyle/>
          <a:p>
            <a:pPr algn="l"/>
            <a:r>
              <a:rPr lang="en-GB" b="1" i="0" dirty="0">
                <a:solidFill>
                  <a:srgbClr val="93C23D"/>
                </a:solidFill>
                <a:effectLst/>
              </a:rPr>
              <a:t>Encourage Unity</a:t>
            </a:r>
            <a:endParaRPr lang="en-GB" b="0" i="0" dirty="0">
              <a:solidFill>
                <a:srgbClr val="93C23D"/>
              </a:solidFill>
              <a:effectLst/>
            </a:endParaRPr>
          </a:p>
          <a:p>
            <a:pPr algn="just"/>
            <a:r>
              <a:rPr lang="en-GB" b="0" i="0" dirty="0">
                <a:solidFill>
                  <a:srgbClr val="93C23D"/>
                </a:solidFill>
                <a:effectLst/>
              </a:rPr>
              <a:t>	</a:t>
            </a:r>
            <a:r>
              <a:rPr lang="en-GB" b="0" i="0" dirty="0">
                <a:solidFill>
                  <a:srgbClr val="452771"/>
                </a:solidFill>
                <a:effectLst/>
              </a:rPr>
              <a:t>Collaboration is an essential ingredient to an engaged and thriving team. Inspirational leaders know the strengths and weaknesses of their team.</a:t>
            </a:r>
          </a:p>
          <a:p>
            <a:pPr algn="l"/>
            <a:r>
              <a:rPr lang="en-GB" b="1" i="0" dirty="0">
                <a:solidFill>
                  <a:srgbClr val="93C23D"/>
                </a:solidFill>
                <a:effectLst/>
              </a:rPr>
              <a:t>Approachable And Inclusive</a:t>
            </a:r>
            <a:endParaRPr lang="en-GB" b="0" i="0" dirty="0">
              <a:solidFill>
                <a:srgbClr val="93C23D"/>
              </a:solidFill>
              <a:effectLst/>
            </a:endParaRPr>
          </a:p>
          <a:p>
            <a:pPr algn="just"/>
            <a:r>
              <a:rPr lang="en-GB" b="0" i="0" dirty="0">
                <a:solidFill>
                  <a:srgbClr val="93C23D"/>
                </a:solidFill>
                <a:effectLst/>
              </a:rPr>
              <a:t>	</a:t>
            </a:r>
            <a:r>
              <a:rPr lang="en-GB" b="0" i="0" dirty="0">
                <a:solidFill>
                  <a:srgbClr val="452771"/>
                </a:solidFill>
                <a:effectLst/>
              </a:rPr>
              <a:t>Approachable and inclusive leaders listen more than they speak, value diversity, welcome mistakes, reward originality and appreciate the unique differences of others. </a:t>
            </a:r>
          </a:p>
          <a:p>
            <a:pPr algn="just"/>
            <a:r>
              <a:rPr lang="en-GB" b="0" i="0" dirty="0">
                <a:solidFill>
                  <a:srgbClr val="452771"/>
                </a:solidFill>
                <a:effectLst/>
              </a:rPr>
              <a:t>	Inspirational leaders know how vital it is to ensure each individual is treated fairly and respectfully, feels a sense of belonging and is psychologically safe. Therefore, creating a strong and inclusive team culture.</a:t>
            </a:r>
          </a:p>
          <a:p>
            <a:pPr algn="l"/>
            <a:endParaRPr lang="en-GB" dirty="0"/>
          </a:p>
        </p:txBody>
      </p:sp>
      <p:sp>
        <p:nvSpPr>
          <p:cNvPr id="4" name="Text Placeholder 3">
            <a:extLst>
              <a:ext uri="{FF2B5EF4-FFF2-40B4-BE49-F238E27FC236}">
                <a16:creationId xmlns:a16="http://schemas.microsoft.com/office/drawing/2014/main" id="{882A9759-E878-4CB8-AE80-9D5370F8CC13}"/>
              </a:ext>
            </a:extLst>
          </p:cNvPr>
          <p:cNvSpPr>
            <a:spLocks noGrp="1"/>
          </p:cNvSpPr>
          <p:nvPr>
            <p:ph type="body" sz="quarter" idx="16"/>
          </p:nvPr>
        </p:nvSpPr>
        <p:spPr>
          <a:xfrm>
            <a:off x="405258" y="262460"/>
            <a:ext cx="8350553" cy="580518"/>
          </a:xfrm>
        </p:spPr>
        <p:txBody>
          <a:bodyPr>
            <a:noAutofit/>
          </a:bodyPr>
          <a:lstStyle/>
          <a:p>
            <a:r>
              <a:rPr lang="en-GB" dirty="0">
                <a:solidFill>
                  <a:srgbClr val="93C23D"/>
                </a:solidFill>
              </a:rPr>
              <a:t>Know the Ingredients, Not Just the Recipe</a:t>
            </a:r>
            <a:endParaRPr lang="en-GB" b="0" dirty="0">
              <a:solidFill>
                <a:srgbClr val="93C23D"/>
              </a:solidFill>
            </a:endParaRPr>
          </a:p>
        </p:txBody>
      </p:sp>
      <p:pic>
        <p:nvPicPr>
          <p:cNvPr id="15" name="Picture Placeholder 14" descr="Business people giving thumbs up">
            <a:extLst>
              <a:ext uri="{FF2B5EF4-FFF2-40B4-BE49-F238E27FC236}">
                <a16:creationId xmlns:a16="http://schemas.microsoft.com/office/drawing/2014/main" id="{C05D6F3D-84F6-4242-9A6A-C113D3D6214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7359"/>
          <a:stretch/>
        </p:blipFill>
        <p:spPr>
          <a:xfrm>
            <a:off x="8755811" y="603"/>
            <a:ext cx="3436189" cy="7371050"/>
          </a:xfrm>
        </p:spPr>
      </p:pic>
    </p:spTree>
    <p:extLst>
      <p:ext uri="{BB962C8B-B14F-4D97-AF65-F5344CB8AC3E}">
        <p14:creationId xmlns:p14="http://schemas.microsoft.com/office/powerpoint/2010/main" val="20713395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85F312-CE7A-4190-8C21-7F3A23BCD59C}"/>
              </a:ext>
            </a:extLst>
          </p:cNvPr>
          <p:cNvSpPr>
            <a:spLocks noGrp="1"/>
          </p:cNvSpPr>
          <p:nvPr>
            <p:ph type="body" sz="quarter" idx="18"/>
          </p:nvPr>
        </p:nvSpPr>
        <p:spPr/>
        <p:txBody>
          <a:bodyPr>
            <a:normAutofit lnSpcReduction="10000"/>
          </a:bodyPr>
          <a:lstStyle/>
          <a:p>
            <a:r>
              <a:rPr lang="en-US" sz="2800" dirty="0">
                <a:solidFill>
                  <a:srgbClr val="452771"/>
                </a:solidFill>
              </a:rPr>
              <a:t>Power in negotiations is important because. </a:t>
            </a:r>
          </a:p>
          <a:p>
            <a:endParaRPr lang="en-US" sz="2800" dirty="0">
              <a:solidFill>
                <a:srgbClr val="452771"/>
              </a:solidFill>
            </a:endParaRPr>
          </a:p>
          <a:p>
            <a:pPr marL="457200" indent="-457200">
              <a:buClr>
                <a:schemeClr val="tx1"/>
              </a:buClr>
              <a:buFont typeface="Arial" panose="020B0604020202020204" pitchFamily="34" charset="0"/>
              <a:buChar char="•"/>
            </a:pPr>
            <a:r>
              <a:rPr lang="en-GB" sz="2800" dirty="0">
                <a:solidFill>
                  <a:srgbClr val="452771"/>
                </a:solidFill>
              </a:rPr>
              <a:t>People believe it is important – and perception is important</a:t>
            </a:r>
          </a:p>
          <a:p>
            <a:pPr marL="457200" indent="-457200">
              <a:buClr>
                <a:schemeClr val="tx1"/>
              </a:buClr>
              <a:buFont typeface="Arial" panose="020B0604020202020204" pitchFamily="34" charset="0"/>
              <a:buChar char="•"/>
            </a:pPr>
            <a:r>
              <a:rPr lang="en-GB" sz="2800" dirty="0">
                <a:solidFill>
                  <a:srgbClr val="452771"/>
                </a:solidFill>
              </a:rPr>
              <a:t>It can affect the ability of the negotiators to make decisions</a:t>
            </a:r>
          </a:p>
          <a:p>
            <a:pPr marL="457200" indent="-457200">
              <a:buClr>
                <a:schemeClr val="tx1"/>
              </a:buClr>
              <a:buFont typeface="Arial" panose="020B0604020202020204" pitchFamily="34" charset="0"/>
              <a:buChar char="•"/>
            </a:pPr>
            <a:r>
              <a:rPr lang="en-GB" sz="2800" dirty="0">
                <a:solidFill>
                  <a:srgbClr val="452771"/>
                </a:solidFill>
              </a:rPr>
              <a:t>Usually,  the side with the most power (whether perceived or actual) is likely to achieve more of what they want</a:t>
            </a:r>
          </a:p>
          <a:p>
            <a:endParaRPr lang="en-GB" sz="2800" dirty="0"/>
          </a:p>
        </p:txBody>
      </p:sp>
      <p:sp>
        <p:nvSpPr>
          <p:cNvPr id="4" name="Text Placeholder 3">
            <a:extLst>
              <a:ext uri="{FF2B5EF4-FFF2-40B4-BE49-F238E27FC236}">
                <a16:creationId xmlns:a16="http://schemas.microsoft.com/office/drawing/2014/main" id="{A4A087BC-245F-4A73-BCF7-A58F09B83BD2}"/>
              </a:ext>
            </a:extLst>
          </p:cNvPr>
          <p:cNvSpPr>
            <a:spLocks noGrp="1"/>
          </p:cNvSpPr>
          <p:nvPr>
            <p:ph type="body" sz="quarter" idx="16"/>
          </p:nvPr>
        </p:nvSpPr>
        <p:spPr>
          <a:xfrm>
            <a:off x="880533" y="675130"/>
            <a:ext cx="7179734" cy="580518"/>
          </a:xfrm>
        </p:spPr>
        <p:txBody>
          <a:bodyPr>
            <a:noAutofit/>
          </a:bodyPr>
          <a:lstStyle/>
          <a:p>
            <a:r>
              <a:rPr lang="en-US" sz="4800" dirty="0">
                <a:solidFill>
                  <a:srgbClr val="452771"/>
                </a:solidFill>
              </a:rPr>
              <a:t>Power in Negotiations? </a:t>
            </a:r>
            <a:endParaRPr lang="en-GB" sz="4800" dirty="0">
              <a:solidFill>
                <a:srgbClr val="452771"/>
              </a:solidFill>
            </a:endParaRPr>
          </a:p>
        </p:txBody>
      </p:sp>
      <p:pic>
        <p:nvPicPr>
          <p:cNvPr id="8" name="Picture Placeholder 7" descr="People holding hands">
            <a:extLst>
              <a:ext uri="{FF2B5EF4-FFF2-40B4-BE49-F238E27FC236}">
                <a16:creationId xmlns:a16="http://schemas.microsoft.com/office/drawing/2014/main" id="{D562782F-5BAC-6042-B59A-698E856C160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8060267" y="0"/>
            <a:ext cx="4131733" cy="6872292"/>
          </a:xfrm>
        </p:spPr>
      </p:pic>
    </p:spTree>
    <p:extLst>
      <p:ext uri="{BB962C8B-B14F-4D97-AF65-F5344CB8AC3E}">
        <p14:creationId xmlns:p14="http://schemas.microsoft.com/office/powerpoint/2010/main" val="845423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49DA4-A1A7-4ED2-B63B-2081BF94A7B3}"/>
              </a:ext>
            </a:extLst>
          </p:cNvPr>
          <p:cNvSpPr>
            <a:spLocks noGrp="1"/>
          </p:cNvSpPr>
          <p:nvPr>
            <p:ph type="body" sz="quarter" idx="13"/>
          </p:nvPr>
        </p:nvSpPr>
        <p:spPr>
          <a:xfrm>
            <a:off x="814152" y="769764"/>
            <a:ext cx="10563696" cy="1024202"/>
          </a:xfrm>
        </p:spPr>
        <p:txBody>
          <a:bodyPr>
            <a:normAutofit lnSpcReduction="10000"/>
          </a:bodyPr>
          <a:lstStyle/>
          <a:p>
            <a:r>
              <a:rPr lang="en-GB" dirty="0"/>
              <a:t>Knowing and maintaining your sources of negotiation power</a:t>
            </a:r>
            <a:endParaRPr lang="en-US" dirty="0"/>
          </a:p>
          <a:p>
            <a:endParaRPr lang="en-US" dirty="0"/>
          </a:p>
        </p:txBody>
      </p:sp>
      <p:sp>
        <p:nvSpPr>
          <p:cNvPr id="3" name="Text Placeholder 2">
            <a:extLst>
              <a:ext uri="{FF2B5EF4-FFF2-40B4-BE49-F238E27FC236}">
                <a16:creationId xmlns:a16="http://schemas.microsoft.com/office/drawing/2014/main" id="{ADA0DDA8-B8FE-4BAB-A62D-F7AE8080A744}"/>
              </a:ext>
            </a:extLst>
          </p:cNvPr>
          <p:cNvSpPr>
            <a:spLocks noGrp="1"/>
          </p:cNvSpPr>
          <p:nvPr>
            <p:ph type="body" sz="quarter" idx="14"/>
          </p:nvPr>
        </p:nvSpPr>
        <p:spPr>
          <a:xfrm>
            <a:off x="708651" y="2488715"/>
            <a:ext cx="10804476" cy="3884376"/>
          </a:xfrm>
        </p:spPr>
        <p:txBody>
          <a:bodyPr/>
          <a:lstStyle/>
          <a:p>
            <a:pPr marL="0" indent="0" algn="just">
              <a:buNone/>
            </a:pPr>
            <a:r>
              <a:rPr lang="en-US" sz="2800" dirty="0">
                <a:solidFill>
                  <a:srgbClr val="93C23D"/>
                </a:solidFill>
              </a:rPr>
              <a:t>Negotiating power generally comes from one of three sources:</a:t>
            </a:r>
            <a:r>
              <a:rPr lang="en-GB" sz="2800" dirty="0">
                <a:solidFill>
                  <a:schemeClr val="tx1"/>
                </a:solidFill>
              </a:rPr>
              <a:t> </a:t>
            </a:r>
          </a:p>
          <a:p>
            <a:pPr marL="457200" indent="-457200" algn="just">
              <a:buClr>
                <a:schemeClr val="tx1"/>
              </a:buClr>
              <a:buFont typeface="Wingdings" panose="05000000000000000000" pitchFamily="2" charset="2"/>
              <a:buChar char="Ø"/>
            </a:pPr>
            <a:r>
              <a:rPr lang="en-US" sz="2800" b="1" dirty="0">
                <a:solidFill>
                  <a:srgbClr val="452771"/>
                </a:solidFill>
              </a:rPr>
              <a:t>Having clearly defined aims and a desired outcome from the outset</a:t>
            </a:r>
            <a:endParaRPr lang="en-US" sz="2800" dirty="0">
              <a:solidFill>
                <a:srgbClr val="452771"/>
              </a:solidFill>
            </a:endParaRPr>
          </a:p>
          <a:p>
            <a:pPr marL="457200" indent="-457200" algn="just">
              <a:buClr>
                <a:schemeClr val="tx1"/>
              </a:buClr>
              <a:buFont typeface="Wingdings" panose="05000000000000000000" pitchFamily="2" charset="2"/>
              <a:buChar char="Ø"/>
            </a:pPr>
            <a:r>
              <a:rPr lang="en-US" sz="2800" b="1" dirty="0">
                <a:solidFill>
                  <a:srgbClr val="452771"/>
                </a:solidFill>
              </a:rPr>
              <a:t>Role power</a:t>
            </a:r>
            <a:r>
              <a:rPr lang="en-US" sz="2800" dirty="0">
                <a:solidFill>
                  <a:srgbClr val="452771"/>
                </a:solidFill>
              </a:rPr>
              <a:t> </a:t>
            </a:r>
          </a:p>
          <a:p>
            <a:pPr marL="457200" indent="-457200" algn="just">
              <a:buClr>
                <a:schemeClr val="tx1"/>
              </a:buClr>
              <a:buFont typeface="Wingdings" panose="05000000000000000000" pitchFamily="2" charset="2"/>
              <a:buChar char="Ø"/>
            </a:pPr>
            <a:r>
              <a:rPr lang="en-US" sz="2800" b="1" dirty="0">
                <a:solidFill>
                  <a:srgbClr val="452771"/>
                </a:solidFill>
              </a:rPr>
              <a:t>Psychological power</a:t>
            </a:r>
            <a:r>
              <a:rPr lang="en-US" sz="2800" dirty="0">
                <a:solidFill>
                  <a:srgbClr val="452771"/>
                </a:solidFill>
              </a:rPr>
              <a:t> </a:t>
            </a:r>
          </a:p>
          <a:p>
            <a:pPr marL="0" indent="0" algn="just">
              <a:buNone/>
            </a:pPr>
            <a:r>
              <a:rPr lang="en-US" sz="2800" dirty="0">
                <a:solidFill>
                  <a:srgbClr val="93C23D"/>
                </a:solidFill>
              </a:rPr>
              <a:t>When preparing for a negotiation with a powerful counterpart, try to increase your own sense of power on as many of these levels as possible</a:t>
            </a:r>
            <a:r>
              <a:rPr lang="en-GB" sz="2800" dirty="0">
                <a:solidFill>
                  <a:srgbClr val="93C23D"/>
                </a:solidFill>
              </a:rPr>
              <a:t>. </a:t>
            </a:r>
          </a:p>
          <a:p>
            <a:pPr marL="0" indent="0" algn="just">
              <a:buNone/>
            </a:pPr>
            <a:r>
              <a:rPr lang="en-GB" sz="2800" b="1" dirty="0">
                <a:solidFill>
                  <a:srgbClr val="452771"/>
                </a:solidFill>
              </a:rPr>
              <a:t>Above all believe in yourself.</a:t>
            </a:r>
          </a:p>
          <a:p>
            <a:endParaRPr lang="en-US" sz="2800" dirty="0"/>
          </a:p>
        </p:txBody>
      </p:sp>
    </p:spTree>
    <p:extLst>
      <p:ext uri="{BB962C8B-B14F-4D97-AF65-F5344CB8AC3E}">
        <p14:creationId xmlns:p14="http://schemas.microsoft.com/office/powerpoint/2010/main" val="34970132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0DC466-73CC-402B-98AA-3C1B108E9447}"/>
              </a:ext>
            </a:extLst>
          </p:cNvPr>
          <p:cNvSpPr>
            <a:spLocks noGrp="1"/>
          </p:cNvSpPr>
          <p:nvPr>
            <p:ph type="body" sz="quarter" idx="13"/>
          </p:nvPr>
        </p:nvSpPr>
        <p:spPr/>
        <p:txBody>
          <a:bodyPr/>
          <a:lstStyle/>
          <a:p>
            <a:r>
              <a:rPr lang="en-US" dirty="0"/>
              <a:t>Negotiation Strategies</a:t>
            </a:r>
            <a:endParaRPr lang="en-GB" dirty="0"/>
          </a:p>
        </p:txBody>
      </p:sp>
      <p:sp>
        <p:nvSpPr>
          <p:cNvPr id="3" name="Text Placeholder 2">
            <a:extLst>
              <a:ext uri="{FF2B5EF4-FFF2-40B4-BE49-F238E27FC236}">
                <a16:creationId xmlns:a16="http://schemas.microsoft.com/office/drawing/2014/main" id="{F4EBC938-2CF0-4EA7-B024-DBA054C549A1}"/>
              </a:ext>
            </a:extLst>
          </p:cNvPr>
          <p:cNvSpPr>
            <a:spLocks noGrp="1"/>
          </p:cNvSpPr>
          <p:nvPr>
            <p:ph type="body" sz="quarter" idx="14"/>
          </p:nvPr>
        </p:nvSpPr>
        <p:spPr>
          <a:xfrm>
            <a:off x="664184" y="2321918"/>
            <a:ext cx="11022599" cy="4286158"/>
          </a:xfrm>
        </p:spPr>
        <p:txBody>
          <a:bodyPr/>
          <a:lstStyle/>
          <a:p>
            <a:pPr marL="0" indent="0" algn="just">
              <a:buNone/>
            </a:pPr>
            <a:r>
              <a:rPr lang="en-GB" sz="2800" b="1" dirty="0">
                <a:solidFill>
                  <a:srgbClr val="93C23D"/>
                </a:solidFill>
              </a:rPr>
              <a:t>Be objective!</a:t>
            </a:r>
          </a:p>
          <a:p>
            <a:pPr marL="0" indent="0" algn="just">
              <a:buNone/>
            </a:pPr>
            <a:r>
              <a:rPr lang="en-GB" sz="2800" b="1" dirty="0">
                <a:solidFill>
                  <a:srgbClr val="93C23D"/>
                </a:solidFill>
              </a:rPr>
              <a:t>Focus on using objective criteria and facts in your negotiations.</a:t>
            </a:r>
          </a:p>
          <a:p>
            <a:pPr marL="0" indent="0" algn="just">
              <a:buNone/>
            </a:pPr>
            <a:r>
              <a:rPr lang="en-GB" sz="2800" dirty="0">
                <a:solidFill>
                  <a:srgbClr val="452771"/>
                </a:solidFill>
              </a:rPr>
              <a:t>These will be actual pieces of information, independent of the parties in the negotiation, that are relevant to what should or should not be agreed to in that negotiation. </a:t>
            </a:r>
          </a:p>
          <a:p>
            <a:pPr marL="0" indent="0" algn="just">
              <a:buNone/>
            </a:pPr>
            <a:r>
              <a:rPr lang="en-GB" sz="2800" dirty="0">
                <a:solidFill>
                  <a:srgbClr val="452771"/>
                </a:solidFill>
              </a:rPr>
              <a:t>Try to avoid </a:t>
            </a:r>
            <a:r>
              <a:rPr lang="en-GB" sz="2800" b="1" dirty="0">
                <a:solidFill>
                  <a:srgbClr val="93C23D"/>
                </a:solidFill>
              </a:rPr>
              <a:t>subjective criteria</a:t>
            </a:r>
            <a:r>
              <a:rPr lang="en-GB" sz="2800" b="1" dirty="0">
                <a:solidFill>
                  <a:srgbClr val="452771"/>
                </a:solidFill>
              </a:rPr>
              <a:t>, </a:t>
            </a:r>
            <a:r>
              <a:rPr lang="en-GB" sz="2800" dirty="0">
                <a:solidFill>
                  <a:srgbClr val="452771"/>
                </a:solidFill>
              </a:rPr>
              <a:t>which draw on emotional elements such as</a:t>
            </a:r>
            <a:r>
              <a:rPr lang="en-GB" sz="2800" b="1" dirty="0">
                <a:solidFill>
                  <a:srgbClr val="452771"/>
                </a:solidFill>
              </a:rPr>
              <a:t> </a:t>
            </a:r>
            <a:r>
              <a:rPr lang="en-GB" sz="2800" dirty="0">
                <a:solidFill>
                  <a:srgbClr val="452771"/>
                </a:solidFill>
              </a:rPr>
              <a:t>views, feelings, and judgments.</a:t>
            </a:r>
          </a:p>
          <a:p>
            <a:pPr marL="0" indent="0" algn="just">
              <a:buNone/>
            </a:pPr>
            <a:r>
              <a:rPr lang="en-GB" sz="2800" dirty="0">
                <a:solidFill>
                  <a:srgbClr val="452771"/>
                </a:solidFill>
              </a:rPr>
              <a:t>Objective criteria are: Independent of either side’s position; applicable to both sides; practical and credible.</a:t>
            </a:r>
          </a:p>
          <a:p>
            <a:pPr marL="0" indent="0" algn="just">
              <a:buNone/>
            </a:pPr>
            <a:endParaRPr lang="en-GB" sz="2400" dirty="0"/>
          </a:p>
          <a:p>
            <a:pPr marL="0" indent="0" algn="just">
              <a:buNone/>
            </a:pPr>
            <a:endParaRPr lang="en-US" sz="2400" dirty="0"/>
          </a:p>
          <a:p>
            <a:endParaRPr lang="en-GB" dirty="0"/>
          </a:p>
        </p:txBody>
      </p:sp>
    </p:spTree>
    <p:extLst>
      <p:ext uri="{BB962C8B-B14F-4D97-AF65-F5344CB8AC3E}">
        <p14:creationId xmlns:p14="http://schemas.microsoft.com/office/powerpoint/2010/main" val="2438335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CB5A0-63FF-4FC2-92CA-D0526DFDBCC2}"/>
              </a:ext>
            </a:extLst>
          </p:cNvPr>
          <p:cNvSpPr>
            <a:spLocks noGrp="1"/>
          </p:cNvSpPr>
          <p:nvPr>
            <p:ph type="body" sz="quarter" idx="17"/>
          </p:nvPr>
        </p:nvSpPr>
        <p:spPr>
          <a:xfrm>
            <a:off x="2088607" y="702109"/>
            <a:ext cx="3791493" cy="1200328"/>
          </a:xfrm>
        </p:spPr>
        <p:txBody>
          <a:bodyPr>
            <a:normAutofit/>
          </a:bodyPr>
          <a:lstStyle/>
          <a:p>
            <a:r>
              <a:rPr lang="en-US" sz="3600" dirty="0"/>
              <a:t>Negotiation Techniques</a:t>
            </a:r>
            <a:endParaRPr lang="en-GB" sz="3600" dirty="0"/>
          </a:p>
        </p:txBody>
      </p:sp>
      <p:pic>
        <p:nvPicPr>
          <p:cNvPr id="7" name="Picture Placeholder 6" descr="Two people sitting at a table looking at a book&#10;&#10;Description automatically generated with medium confidence">
            <a:extLst>
              <a:ext uri="{FF2B5EF4-FFF2-40B4-BE49-F238E27FC236}">
                <a16:creationId xmlns:a16="http://schemas.microsoft.com/office/drawing/2014/main" id="{15F83D8F-ABC1-448B-9AC4-1D95F6DEC47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6FDA6932-18D6-4FCF-A8B8-49252B48D3D9}"/>
              </a:ext>
            </a:extLst>
          </p:cNvPr>
          <p:cNvSpPr txBox="1"/>
          <p:nvPr/>
        </p:nvSpPr>
        <p:spPr>
          <a:xfrm>
            <a:off x="2088607" y="2179187"/>
            <a:ext cx="4475031" cy="1815882"/>
          </a:xfrm>
          <a:prstGeom prst="rect">
            <a:avLst/>
          </a:prstGeom>
          <a:noFill/>
        </p:spPr>
        <p:txBody>
          <a:bodyPr wrap="square" rtlCol="0">
            <a:spAutoFit/>
          </a:bodyPr>
          <a:lstStyle/>
          <a:p>
            <a:r>
              <a:rPr lang="en-US" sz="2800" dirty="0">
                <a:solidFill>
                  <a:schemeClr val="bg1"/>
                </a:solidFill>
              </a:rPr>
              <a:t>Four simple practical steps can help to boost your</a:t>
            </a:r>
            <a:r>
              <a:rPr lang="hr-BA" sz="2800" dirty="0">
                <a:solidFill>
                  <a:schemeClr val="bg1"/>
                </a:solidFill>
              </a:rPr>
              <a:t> </a:t>
            </a:r>
            <a:r>
              <a:rPr lang="en-US" sz="2800" dirty="0">
                <a:solidFill>
                  <a:schemeClr val="bg1"/>
                </a:solidFill>
              </a:rPr>
              <a:t>mindset and  improve</a:t>
            </a:r>
            <a:r>
              <a:rPr lang="hr-BA" sz="2800" dirty="0">
                <a:solidFill>
                  <a:schemeClr val="bg1"/>
                </a:solidFill>
              </a:rPr>
              <a:t> </a:t>
            </a:r>
            <a:r>
              <a:rPr lang="en-US" sz="2800" dirty="0">
                <a:solidFill>
                  <a:schemeClr val="bg1"/>
                </a:solidFill>
              </a:rPr>
              <a:t>your outcomes when negotiating</a:t>
            </a:r>
            <a:endParaRPr lang="en-GB" sz="2800" dirty="0">
              <a:solidFill>
                <a:schemeClr val="bg1"/>
              </a:solidFill>
            </a:endParaRPr>
          </a:p>
        </p:txBody>
      </p:sp>
      <p:sp>
        <p:nvSpPr>
          <p:cNvPr id="6" name="TextBox 5">
            <a:extLst>
              <a:ext uri="{FF2B5EF4-FFF2-40B4-BE49-F238E27FC236}">
                <a16:creationId xmlns:a16="http://schemas.microsoft.com/office/drawing/2014/main" id="{CC58E16F-A114-4E1E-8ABD-61CD8E46E131}"/>
              </a:ext>
            </a:extLst>
          </p:cNvPr>
          <p:cNvSpPr txBox="1"/>
          <p:nvPr/>
        </p:nvSpPr>
        <p:spPr>
          <a:xfrm>
            <a:off x="1371600" y="5749636"/>
            <a:ext cx="4724400" cy="800219"/>
          </a:xfrm>
          <a:prstGeom prst="rect">
            <a:avLst/>
          </a:prstGeom>
          <a:noFill/>
        </p:spPr>
        <p:txBody>
          <a:bodyPr wrap="square" rtlCol="0">
            <a:spAutoFit/>
          </a:bodyPr>
          <a:lstStyle/>
          <a:p>
            <a:r>
              <a:rPr lang="en-US" sz="1400" dirty="0"/>
              <a:t>Source: </a:t>
            </a:r>
            <a:r>
              <a:rPr lang="en-US" sz="1400" dirty="0">
                <a:hlinkClick r:id="rId3">
                  <a:extLst>
                    <a:ext uri="{A12FA001-AC4F-418D-AE19-62706E023703}">
                      <ahyp:hlinkClr xmlns:ahyp="http://schemas.microsoft.com/office/drawing/2018/hyperlinkcolor" val="tx"/>
                    </a:ext>
                  </a:extLst>
                </a:hlinkClick>
              </a:rPr>
              <a:t>Katie </a:t>
            </a:r>
            <a:r>
              <a:rPr lang="en-US" sz="1400" dirty="0" err="1">
                <a:hlinkClick r:id="rId3">
                  <a:extLst>
                    <a:ext uri="{A12FA001-AC4F-418D-AE19-62706E023703}">
                      <ahyp:hlinkClr xmlns:ahyp="http://schemas.microsoft.com/office/drawing/2018/hyperlinkcolor" val="tx"/>
                    </a:ext>
                  </a:extLst>
                </a:hlinkClick>
              </a:rPr>
              <a:t>Shonk</a:t>
            </a:r>
            <a:r>
              <a:rPr lang="en-US" sz="1400" dirty="0">
                <a:hlinkClick r:id="rId3">
                  <a:extLst>
                    <a:ext uri="{A12FA001-AC4F-418D-AE19-62706E023703}">
                      <ahyp:hlinkClr xmlns:ahyp="http://schemas.microsoft.com/office/drawing/2018/hyperlinkcolor" val="tx"/>
                    </a:ext>
                  </a:extLst>
                </a:hlinkClick>
              </a:rPr>
              <a:t> Harvard Law School</a:t>
            </a:r>
            <a:r>
              <a:rPr lang="en-US" sz="1400" dirty="0"/>
              <a:t> 5 Good Negotiation Techniques 5.11.20 </a:t>
            </a:r>
            <a:endParaRPr lang="en-GB" sz="1400" dirty="0"/>
          </a:p>
          <a:p>
            <a:endParaRPr lang="en-GB" dirty="0"/>
          </a:p>
        </p:txBody>
      </p:sp>
    </p:spTree>
    <p:extLst>
      <p:ext uri="{BB962C8B-B14F-4D97-AF65-F5344CB8AC3E}">
        <p14:creationId xmlns:p14="http://schemas.microsoft.com/office/powerpoint/2010/main" val="34076064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nvPr>
        </p:nvSpPr>
        <p:spPr>
          <a:xfrm>
            <a:off x="6149367" y="1843607"/>
            <a:ext cx="5132263" cy="3722513"/>
          </a:xfrm>
        </p:spPr>
        <p:txBody>
          <a:bodyPr/>
          <a:lstStyle/>
          <a:p>
            <a:pPr marL="342900" indent="-342900" algn="just">
              <a:buClr>
                <a:srgbClr val="93C23D"/>
              </a:buClr>
              <a:buFont typeface="Wingdings" panose="05000000000000000000" pitchFamily="2" charset="2"/>
              <a:buChar char="ü"/>
            </a:pPr>
            <a:r>
              <a:rPr lang="en-US" sz="2800" dirty="0">
                <a:solidFill>
                  <a:srgbClr val="452771"/>
                </a:solidFill>
              </a:rPr>
              <a:t>Feeling daunted or worried at the prospect of a meeting to discuss or negotiate?</a:t>
            </a:r>
          </a:p>
          <a:p>
            <a:pPr marL="342900" indent="-342900" algn="just">
              <a:buClr>
                <a:srgbClr val="93C23D"/>
              </a:buClr>
              <a:buFont typeface="Wingdings" panose="05000000000000000000" pitchFamily="2" charset="2"/>
              <a:buChar char="ü"/>
            </a:pPr>
            <a:r>
              <a:rPr lang="en-US" sz="2800" dirty="0">
                <a:solidFill>
                  <a:srgbClr val="452771"/>
                </a:solidFill>
              </a:rPr>
              <a:t>Reframe this as excitement. </a:t>
            </a:r>
          </a:p>
          <a:p>
            <a:pPr marL="342900" indent="-342900" algn="just">
              <a:buClr>
                <a:srgbClr val="93C23D"/>
              </a:buClr>
              <a:buFont typeface="Wingdings" panose="05000000000000000000" pitchFamily="2" charset="2"/>
              <a:buChar char="ü"/>
            </a:pPr>
            <a:r>
              <a:rPr lang="en-US" sz="2800" dirty="0">
                <a:solidFill>
                  <a:srgbClr val="452771"/>
                </a:solidFill>
              </a:rPr>
              <a:t>This simple positive mindset shift switches anxiety into a forward-thinking state, boosting your outlook and confidence.</a:t>
            </a:r>
            <a:endParaRPr lang="en-GB" sz="2800" dirty="0">
              <a:solidFill>
                <a:srgbClr val="452771"/>
              </a:solidFill>
            </a:endParaRPr>
          </a:p>
          <a:p>
            <a:endParaRPr lang="en-GB" dirty="0"/>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nvPr>
        </p:nvSpPr>
        <p:spPr/>
        <p:txBody>
          <a:bodyPr>
            <a:normAutofit/>
          </a:bodyPr>
          <a:lstStyle/>
          <a:p>
            <a:r>
              <a:rPr lang="en-US" sz="4800" dirty="0"/>
              <a:t>Reframe </a:t>
            </a:r>
            <a:endParaRPr lang="en-GB" sz="4800" dirty="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nvPr>
        </p:nvSpPr>
        <p:spPr/>
        <p:txBody>
          <a:bodyPr/>
          <a:lstStyle/>
          <a:p>
            <a:r>
              <a:rPr lang="hr-BA" dirty="0"/>
              <a:t>1</a:t>
            </a:r>
            <a:endParaRPr lang="en-GB" dirty="0"/>
          </a:p>
        </p:txBody>
      </p:sp>
      <p:sp>
        <p:nvSpPr>
          <p:cNvPr id="6" name="TextBox 5">
            <a:extLst>
              <a:ext uri="{FF2B5EF4-FFF2-40B4-BE49-F238E27FC236}">
                <a16:creationId xmlns:a16="http://schemas.microsoft.com/office/drawing/2014/main" id="{265CAE71-828A-4027-B287-32E9B172CC3E}"/>
              </a:ext>
            </a:extLst>
          </p:cNvPr>
          <p:cNvSpPr txBox="1"/>
          <p:nvPr/>
        </p:nvSpPr>
        <p:spPr>
          <a:xfrm>
            <a:off x="6353299" y="5844475"/>
            <a:ext cx="4724400" cy="800219"/>
          </a:xfrm>
          <a:prstGeom prst="rect">
            <a:avLst/>
          </a:prstGeom>
          <a:noFill/>
        </p:spPr>
        <p:txBody>
          <a:bodyPr wrap="square" rtlCol="0">
            <a:spAutoFit/>
          </a:bodyPr>
          <a:lstStyle/>
          <a:p>
            <a:r>
              <a:rPr lang="en-US" sz="1400" dirty="0"/>
              <a:t>Source: </a:t>
            </a:r>
            <a:r>
              <a:rPr lang="en-US" sz="1400" dirty="0">
                <a:hlinkClick r:id="rId2">
                  <a:extLst>
                    <a:ext uri="{A12FA001-AC4F-418D-AE19-62706E023703}">
                      <ahyp:hlinkClr xmlns:ahyp="http://schemas.microsoft.com/office/drawing/2018/hyperlinkcolor" val="tx"/>
                    </a:ext>
                  </a:extLst>
                </a:hlinkClick>
              </a:rPr>
              <a:t>Katie </a:t>
            </a:r>
            <a:r>
              <a:rPr lang="en-US" sz="1400" dirty="0" err="1">
                <a:hlinkClick r:id="rId2">
                  <a:extLst>
                    <a:ext uri="{A12FA001-AC4F-418D-AE19-62706E023703}">
                      <ahyp:hlinkClr xmlns:ahyp="http://schemas.microsoft.com/office/drawing/2018/hyperlinkcolor" val="tx"/>
                    </a:ext>
                  </a:extLst>
                </a:hlinkClick>
              </a:rPr>
              <a:t>Shonk</a:t>
            </a:r>
            <a:r>
              <a:rPr lang="en-US" sz="1400" dirty="0">
                <a:hlinkClick r:id="rId2">
                  <a:extLst>
                    <a:ext uri="{A12FA001-AC4F-418D-AE19-62706E023703}">
                      <ahyp:hlinkClr xmlns:ahyp="http://schemas.microsoft.com/office/drawing/2018/hyperlinkcolor" val="tx"/>
                    </a:ext>
                  </a:extLst>
                </a:hlinkClick>
              </a:rPr>
              <a:t> Harvard Law School</a:t>
            </a:r>
            <a:r>
              <a:rPr lang="en-US" sz="1400" dirty="0"/>
              <a:t> 5 Good Negotiation Techniques 5.11.20 </a:t>
            </a:r>
            <a:endParaRPr lang="en-GB" sz="1400" dirty="0"/>
          </a:p>
          <a:p>
            <a:endParaRPr lang="en-GB" dirty="0"/>
          </a:p>
        </p:txBody>
      </p:sp>
      <p:pic>
        <p:nvPicPr>
          <p:cNvPr id="10" name="Picture 9" descr="Two women, one in glasses and blazer, talking in business office">
            <a:extLst>
              <a:ext uri="{FF2B5EF4-FFF2-40B4-BE49-F238E27FC236}">
                <a16:creationId xmlns:a16="http://schemas.microsoft.com/office/drawing/2014/main" id="{9896FAA5-757F-47EC-958F-9D7C1C43B6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099" y="1649498"/>
            <a:ext cx="3801296" cy="3559003"/>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63826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nvPr>
        </p:nvSpPr>
        <p:spPr/>
        <p:txBody>
          <a:bodyPr/>
          <a:lstStyle/>
          <a:p>
            <a:pPr marL="342900" indent="-342900" algn="just">
              <a:buClr>
                <a:srgbClr val="93C23D"/>
              </a:buClr>
              <a:buFont typeface="Wingdings" panose="05000000000000000000" pitchFamily="2" charset="2"/>
              <a:buChar char="ü"/>
            </a:pPr>
            <a:r>
              <a:rPr lang="en-US" sz="2800" dirty="0"/>
              <a:t>Studies by </a:t>
            </a:r>
            <a:r>
              <a:rPr lang="hr-BA" sz="2800" dirty="0"/>
              <a:t>psychologists</a:t>
            </a:r>
            <a:r>
              <a:rPr lang="en-US" sz="2800" dirty="0"/>
              <a:t> Amos Tversky and Daniel Kahneman show the negotiator making the first offer is likely to have the greatest leverage in a debate. </a:t>
            </a:r>
          </a:p>
          <a:p>
            <a:pPr marL="342900" indent="-342900" algn="just">
              <a:buClr>
                <a:srgbClr val="93C23D"/>
              </a:buClr>
              <a:buFont typeface="Wingdings" panose="05000000000000000000" pitchFamily="2" charset="2"/>
              <a:buChar char="ü"/>
            </a:pPr>
            <a:r>
              <a:rPr lang="en-US" sz="2800" dirty="0"/>
              <a:t>Consider making the first offer to get the negotiation moving and back this up with the relevant document trail.</a:t>
            </a:r>
            <a:endParaRPr lang="en-GB" sz="2800" dirty="0"/>
          </a:p>
          <a:p>
            <a:r>
              <a:rPr lang="en-US" sz="2800" dirty="0"/>
              <a:t> </a:t>
            </a:r>
            <a:endParaRPr lang="en-GB" sz="2800" dirty="0"/>
          </a:p>
          <a:p>
            <a:endParaRPr lang="en-GB" dirty="0"/>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nvPr>
        </p:nvSpPr>
        <p:spPr>
          <a:xfrm>
            <a:off x="6326940" y="555694"/>
            <a:ext cx="5158622" cy="857158"/>
          </a:xfrm>
        </p:spPr>
        <p:txBody>
          <a:bodyPr>
            <a:noAutofit/>
          </a:bodyPr>
          <a:lstStyle/>
          <a:p>
            <a:r>
              <a:rPr lang="en-US" sz="4800" dirty="0"/>
              <a:t>Anchor - Try that first offer</a:t>
            </a:r>
            <a:endParaRPr lang="en-GB" sz="4800" dirty="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nvPr>
        </p:nvSpPr>
        <p:spPr/>
        <p:txBody>
          <a:bodyPr/>
          <a:lstStyle/>
          <a:p>
            <a:r>
              <a:rPr lang="en-US" dirty="0"/>
              <a:t>2</a:t>
            </a:r>
            <a:endParaRPr lang="en-GB" dirty="0"/>
          </a:p>
        </p:txBody>
      </p:sp>
      <p:pic>
        <p:nvPicPr>
          <p:cNvPr id="7" name="Picture 6" descr="Businesswomen listening in a meeting">
            <a:extLst>
              <a:ext uri="{FF2B5EF4-FFF2-40B4-BE49-F238E27FC236}">
                <a16:creationId xmlns:a16="http://schemas.microsoft.com/office/drawing/2014/main" id="{32D9F9CD-31FC-4E9B-B72F-D9D55D5BD3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0792" y="1905759"/>
            <a:ext cx="3317757" cy="3240000"/>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278265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nvPr>
        </p:nvSpPr>
        <p:spPr>
          <a:xfrm>
            <a:off x="5451425" y="2597427"/>
            <a:ext cx="6360619" cy="3722513"/>
          </a:xfrm>
        </p:spPr>
        <p:txBody>
          <a:bodyPr/>
          <a:lstStyle/>
          <a:p>
            <a:pPr marL="342900" indent="-342900" algn="just">
              <a:buClr>
                <a:srgbClr val="93C23D"/>
              </a:buClr>
              <a:buFont typeface="Wingdings" panose="05000000000000000000" pitchFamily="2" charset="2"/>
              <a:buChar char="ü"/>
            </a:pPr>
            <a:r>
              <a:rPr lang="en-GB" dirty="0"/>
              <a:t>In negotiation, as in any discussion, we tend to rush in to fill any uncomfortable silences</a:t>
            </a:r>
          </a:p>
          <a:p>
            <a:pPr marL="342900" indent="-342900" algn="just">
              <a:buClr>
                <a:srgbClr val="93C23D"/>
              </a:buClr>
              <a:buFont typeface="Wingdings" panose="05000000000000000000" pitchFamily="2" charset="2"/>
              <a:buChar char="ü"/>
            </a:pPr>
            <a:r>
              <a:rPr lang="en-GB" dirty="0"/>
              <a:t>After your counterpart speaks, allowing a few moments of silence to settle can give you time to fully absorb what </a:t>
            </a:r>
            <a:r>
              <a:rPr lang="hr-BA" dirty="0"/>
              <a:t>they</a:t>
            </a:r>
            <a:r>
              <a:rPr lang="en-GB" dirty="0"/>
              <a:t> just said. “Silence </a:t>
            </a:r>
            <a:r>
              <a:rPr lang="hr-BA" dirty="0"/>
              <a:t>gives</a:t>
            </a:r>
            <a:r>
              <a:rPr lang="en-GB" dirty="0"/>
              <a:t> you the ability to dampen your instincts for self-advocacy and amplify your instinct to listen,” according to Harvard Business School and Harvard Law School professor </a:t>
            </a:r>
            <a:r>
              <a:rPr lang="en-GB" dirty="0" err="1"/>
              <a:t>Guhan</a:t>
            </a:r>
            <a:r>
              <a:rPr lang="en-GB" dirty="0"/>
              <a:t> Subramanian</a:t>
            </a:r>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nvPr>
        </p:nvSpPr>
        <p:spPr>
          <a:xfrm>
            <a:off x="6340119" y="423614"/>
            <a:ext cx="5158622" cy="857158"/>
          </a:xfrm>
        </p:spPr>
        <p:txBody>
          <a:bodyPr>
            <a:noAutofit/>
          </a:bodyPr>
          <a:lstStyle/>
          <a:p>
            <a:r>
              <a:rPr lang="en-US" sz="4800" dirty="0"/>
              <a:t>Apply the power of silence</a:t>
            </a:r>
            <a:endParaRPr lang="en-GB" sz="4800" dirty="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nvPr>
        </p:nvSpPr>
        <p:spPr/>
        <p:txBody>
          <a:bodyPr/>
          <a:lstStyle/>
          <a:p>
            <a:r>
              <a:rPr lang="en-US" dirty="0"/>
              <a:t>3</a:t>
            </a:r>
            <a:endParaRPr lang="en-GB" dirty="0"/>
          </a:p>
        </p:txBody>
      </p:sp>
      <p:pic>
        <p:nvPicPr>
          <p:cNvPr id="6" name="Picture 5" descr="Woman with finger on lips">
            <a:extLst>
              <a:ext uri="{FF2B5EF4-FFF2-40B4-BE49-F238E27FC236}">
                <a16:creationId xmlns:a16="http://schemas.microsoft.com/office/drawing/2014/main" id="{1FE4C055-8258-45CF-80EE-CDC22F80E7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70792" y="1905759"/>
            <a:ext cx="3317757" cy="3240000"/>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6039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nvPr>
        </p:nvSpPr>
        <p:spPr>
          <a:xfrm>
            <a:off x="5878991" y="1664502"/>
            <a:ext cx="5708171" cy="3722513"/>
          </a:xfrm>
        </p:spPr>
        <p:txBody>
          <a:bodyPr/>
          <a:lstStyle/>
          <a:p>
            <a:pPr marL="342900" indent="-342900" algn="just">
              <a:buClr>
                <a:srgbClr val="93C23D"/>
              </a:buClr>
              <a:buFont typeface="Wingdings" panose="05000000000000000000" pitchFamily="2" charset="2"/>
              <a:buChar char="ü"/>
            </a:pPr>
            <a:r>
              <a:rPr lang="en-GB" dirty="0"/>
              <a:t>In a recent study </a:t>
            </a:r>
            <a:r>
              <a:rPr lang="en-GB" sz="2000" dirty="0"/>
              <a:t>(Brooks Wharton School Professor Maurice Schweitzer, and Harvard Business School Professor Francesca Gino), </a:t>
            </a:r>
            <a:r>
              <a:rPr lang="en-GB" dirty="0"/>
              <a:t>participants rated partners who asked them for advice to be more competent than partners who didn’t ask for advice/ </a:t>
            </a:r>
          </a:p>
          <a:p>
            <a:pPr marL="342900" indent="-342900" algn="just">
              <a:buClr>
                <a:srgbClr val="93C23D"/>
              </a:buClr>
              <a:buFont typeface="Wingdings" panose="05000000000000000000" pitchFamily="2" charset="2"/>
              <a:buChar char="ü"/>
            </a:pPr>
            <a:r>
              <a:rPr lang="en-GB" dirty="0"/>
              <a:t>When we ask for advice, we flatter the </a:t>
            </a:r>
            <a:r>
              <a:rPr lang="en-GB" dirty="0" err="1"/>
              <a:t>advis</a:t>
            </a:r>
            <a:r>
              <a:rPr lang="hr-BA"/>
              <a:t>o</a:t>
            </a:r>
            <a:r>
              <a:rPr lang="en-GB"/>
              <a:t>r </a:t>
            </a:r>
            <a:r>
              <a:rPr lang="en-GB" dirty="0"/>
              <a:t>and boost her self-confidence, the researchers discovered. So, consider taking opportunities to ask your counterpart for advice when you truly need it. </a:t>
            </a:r>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nvPr>
        </p:nvSpPr>
        <p:spPr>
          <a:xfrm>
            <a:off x="6428540" y="413454"/>
            <a:ext cx="5158622" cy="857158"/>
          </a:xfrm>
        </p:spPr>
        <p:txBody>
          <a:bodyPr>
            <a:normAutofit/>
          </a:bodyPr>
          <a:lstStyle/>
          <a:p>
            <a:r>
              <a:rPr lang="en-US" sz="4800" dirty="0"/>
              <a:t>Ask for Advice</a:t>
            </a:r>
            <a:endParaRPr lang="en-GB" sz="4800" dirty="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nvPr>
        </p:nvSpPr>
        <p:spPr/>
        <p:txBody>
          <a:bodyPr/>
          <a:lstStyle/>
          <a:p>
            <a:r>
              <a:rPr lang="en-US" dirty="0"/>
              <a:t>4</a:t>
            </a:r>
            <a:endParaRPr lang="en-GB" dirty="0"/>
          </a:p>
        </p:txBody>
      </p:sp>
      <p:pic>
        <p:nvPicPr>
          <p:cNvPr id="6" name="Picture 5" descr="Person with idea concept">
            <a:extLst>
              <a:ext uri="{FF2B5EF4-FFF2-40B4-BE49-F238E27FC236}">
                <a16:creationId xmlns:a16="http://schemas.microsoft.com/office/drawing/2014/main" id="{33827359-608B-44CF-935E-6FD0BDEA028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0792" y="1905759"/>
            <a:ext cx="3317757" cy="3240000"/>
          </a:xfrm>
          <a:prstGeom prst="ellipse">
            <a:avLst/>
          </a:prstGeom>
          <a:ln w="63500" cap="rnd">
            <a:solidFill>
              <a:srgbClr val="85369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228497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shaking hands">
            <a:extLst>
              <a:ext uri="{FF2B5EF4-FFF2-40B4-BE49-F238E27FC236}">
                <a16:creationId xmlns:a16="http://schemas.microsoft.com/office/drawing/2014/main" id="{6DF15AC0-F1B5-2741-B55E-F2D3ED4996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421293E-2FAF-4E35-BC95-BBE018E35E0D}"/>
              </a:ext>
            </a:extLst>
          </p:cNvPr>
          <p:cNvSpPr>
            <a:spLocks noGrp="1"/>
          </p:cNvSpPr>
          <p:nvPr>
            <p:ph type="body" sz="quarter" idx="18"/>
          </p:nvPr>
        </p:nvSpPr>
        <p:spPr>
          <a:xfrm>
            <a:off x="484897" y="1845515"/>
            <a:ext cx="7831667" cy="4416739"/>
          </a:xfrm>
        </p:spPr>
        <p:txBody>
          <a:bodyPr>
            <a:normAutofit/>
          </a:bodyPr>
          <a:lstStyle/>
          <a:p>
            <a:pPr marL="346075" indent="-346075" algn="just">
              <a:buFont typeface="Wingdings" panose="05000000000000000000" pitchFamily="2" charset="2"/>
              <a:buChar char="Ø"/>
            </a:pPr>
            <a:r>
              <a:rPr lang="en-GB" sz="2800" dirty="0">
                <a:solidFill>
                  <a:srgbClr val="853693"/>
                </a:solidFill>
              </a:rPr>
              <a:t>Imagine yourself at the end of a successful negotiation.</a:t>
            </a:r>
          </a:p>
          <a:p>
            <a:pPr marL="346075" indent="-346075" algn="just">
              <a:buFont typeface="Wingdings" panose="05000000000000000000" pitchFamily="2" charset="2"/>
              <a:buChar char="Ø"/>
            </a:pPr>
            <a:r>
              <a:rPr lang="en-GB" sz="2800" dirty="0"/>
              <a:t>What will the other side’s victory speech to their constituents need to address? What will they have to have in order to claim their victory? </a:t>
            </a:r>
          </a:p>
          <a:p>
            <a:pPr marL="346075" indent="-346075" algn="just">
              <a:buFont typeface="Wingdings" panose="05000000000000000000" pitchFamily="2" charset="2"/>
              <a:buChar char="Ø"/>
            </a:pPr>
            <a:r>
              <a:rPr lang="en-GB" sz="2800" dirty="0">
                <a:solidFill>
                  <a:srgbClr val="853693"/>
                </a:solidFill>
              </a:rPr>
              <a:t>Now think about a negotiation you have coming up, how will you approach this? </a:t>
            </a:r>
          </a:p>
          <a:p>
            <a:pPr marL="346075" indent="-346075" algn="just">
              <a:buFont typeface="Wingdings" panose="05000000000000000000" pitchFamily="2" charset="2"/>
              <a:buChar char="Ø"/>
            </a:pPr>
            <a:r>
              <a:rPr lang="en-GB" sz="2800" i="1" dirty="0"/>
              <a:t>Take 15 minutes and quickly list  the key outcomes you wish to achieve, the possible objections and your plan to overcome these to be successful.</a:t>
            </a:r>
            <a:endParaRPr lang="en-US" sz="2800" i="1" dirty="0"/>
          </a:p>
          <a:p>
            <a:endParaRPr lang="en-GB" dirty="0"/>
          </a:p>
        </p:txBody>
      </p:sp>
      <p:sp>
        <p:nvSpPr>
          <p:cNvPr id="4" name="Text Placeholder 3">
            <a:extLst>
              <a:ext uri="{FF2B5EF4-FFF2-40B4-BE49-F238E27FC236}">
                <a16:creationId xmlns:a16="http://schemas.microsoft.com/office/drawing/2014/main" id="{B19043AD-EC8D-4806-8F7D-674648F10A7C}"/>
              </a:ext>
            </a:extLst>
          </p:cNvPr>
          <p:cNvSpPr>
            <a:spLocks noGrp="1"/>
          </p:cNvSpPr>
          <p:nvPr>
            <p:ph type="body" sz="quarter" idx="16"/>
          </p:nvPr>
        </p:nvSpPr>
        <p:spPr/>
        <p:txBody>
          <a:bodyPr>
            <a:noAutofit/>
          </a:bodyPr>
          <a:lstStyle/>
          <a:p>
            <a:r>
              <a:rPr lang="en-US" sz="4800" dirty="0">
                <a:solidFill>
                  <a:srgbClr val="853693"/>
                </a:solidFill>
              </a:rPr>
              <a:t>Exercise</a:t>
            </a:r>
            <a:endParaRPr lang="en-GB" sz="4800" dirty="0">
              <a:solidFill>
                <a:srgbClr val="853693"/>
              </a:solidFill>
            </a:endParaRPr>
          </a:p>
        </p:txBody>
      </p:sp>
    </p:spTree>
    <p:extLst>
      <p:ext uri="{BB962C8B-B14F-4D97-AF65-F5344CB8AC3E}">
        <p14:creationId xmlns:p14="http://schemas.microsoft.com/office/powerpoint/2010/main" val="2129942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3185212"/>
          </a:xfrm>
        </p:spPr>
        <p:txBody>
          <a:bodyPr>
            <a:normAutofit/>
          </a:bodyPr>
          <a:lstStyle/>
          <a:p>
            <a:r>
              <a:rPr lang="en-US" dirty="0"/>
              <a:t>Letting Everyone Be Themselves, Whilst Striving to a Mutual Vision</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a:xfrm>
            <a:off x="387021" y="587809"/>
            <a:ext cx="1255590" cy="845970"/>
          </a:xfrm>
        </p:spPr>
        <p:txBody>
          <a:bodyPr/>
          <a:lstStyle/>
          <a:p>
            <a:r>
              <a:rPr lang="en-US" b="1" dirty="0"/>
              <a:t>06</a:t>
            </a:r>
            <a:endParaRPr lang="en-IE" b="1" dirty="0"/>
          </a:p>
        </p:txBody>
      </p:sp>
      <p:pic>
        <p:nvPicPr>
          <p:cNvPr id="11" name="Picture Placeholder 10" descr="Woman with purple hair">
            <a:extLst>
              <a:ext uri="{FF2B5EF4-FFF2-40B4-BE49-F238E27FC236}">
                <a16:creationId xmlns:a16="http://schemas.microsoft.com/office/drawing/2014/main" id="{70FABE12-76BB-4602-9F26-0626805961E3}"/>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285789847"/>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613686A32D2649993B6EC1A973B9F0" ma:contentTypeVersion="14" ma:contentTypeDescription="Create a new document." ma:contentTypeScope="" ma:versionID="0752101c356ad908dd47c290336dab5b">
  <xsd:schema xmlns:xsd="http://www.w3.org/2001/XMLSchema" xmlns:xs="http://www.w3.org/2001/XMLSchema" xmlns:p="http://schemas.microsoft.com/office/2006/metadata/properties" xmlns:ns3="5f974684-fd2b-4d1f-a5a5-4945d0ae2ff3" xmlns:ns4="1ad5e78b-3eea-4e5f-8493-7b278b925505" targetNamespace="http://schemas.microsoft.com/office/2006/metadata/properties" ma:root="true" ma:fieldsID="e8d054419a14bea7a04b165ecc191b76" ns3:_="" ns4:_="">
    <xsd:import namespace="5f974684-fd2b-4d1f-a5a5-4945d0ae2ff3"/>
    <xsd:import namespace="1ad5e78b-3eea-4e5f-8493-7b278b92550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974684-fd2b-4d1f-a5a5-4945d0ae2f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d5e78b-3eea-4e5f-8493-7b278b92550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46EA53-E9D3-4C7D-983A-6694D61BE926}">
  <ds:schemaRefs>
    <ds:schemaRef ds:uri="http://schemas.microsoft.com/office/2006/documentManagement/types"/>
    <ds:schemaRef ds:uri="http://schemas.microsoft.com/office/2006/metadata/properties"/>
    <ds:schemaRef ds:uri="5f974684-fd2b-4d1f-a5a5-4945d0ae2ff3"/>
    <ds:schemaRef ds:uri="http://purl.org/dc/terms/"/>
    <ds:schemaRef ds:uri="http://purl.org/dc/elements/1.1/"/>
    <ds:schemaRef ds:uri="1ad5e78b-3eea-4e5f-8493-7b278b925505"/>
    <ds:schemaRef ds:uri="http://purl.org/dc/dcmitype/"/>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0F55DBB-918F-434C-9E3D-951B19F104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974684-fd2b-4d1f-a5a5-4945d0ae2ff3"/>
    <ds:schemaRef ds:uri="1ad5e78b-3eea-4e5f-8493-7b278b925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314474-182A-435C-996A-5E5761C39C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1336</TotalTime>
  <Words>6029</Words>
  <Application>Microsoft Office PowerPoint</Application>
  <PresentationFormat>Widescreen</PresentationFormat>
  <Paragraphs>651</Paragraphs>
  <Slides>106</Slides>
  <Notes>26</Notes>
  <HiddenSlides>0</HiddenSlides>
  <MMClips>4</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106</vt:i4>
      </vt:variant>
    </vt:vector>
  </HeadingPairs>
  <TitlesOfParts>
    <vt:vector size="129" baseType="lpstr">
      <vt:lpstr>Arial</vt:lpstr>
      <vt:lpstr>Arial</vt:lpstr>
      <vt:lpstr>Arimo</vt:lpstr>
      <vt:lpstr>Avenir Roman</vt:lpstr>
      <vt:lpstr>Calibri</vt:lpstr>
      <vt:lpstr>Calibri Light</vt:lpstr>
      <vt:lpstr>CentraNo1</vt:lpstr>
      <vt:lpstr>Georgia</vt:lpstr>
      <vt:lpstr>Helvetica</vt:lpstr>
      <vt:lpstr>Lato Regular</vt:lpstr>
      <vt:lpstr>Montserrat</vt:lpstr>
      <vt:lpstr>Montserrat Light</vt:lpstr>
      <vt:lpstr>Montserrat Medium</vt:lpstr>
      <vt:lpstr>proxima_nova_regular</vt:lpstr>
      <vt:lpstr>Tahoma</vt:lpstr>
      <vt:lpstr>Times New Roman</vt:lpstr>
      <vt:lpstr>Wingdings</vt:lpstr>
      <vt:lpstr>Work Sans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resilience look like?</vt:lpstr>
      <vt:lpstr>PowerPoint Presentation</vt:lpstr>
      <vt:lpstr>What is a Resilient 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your bookshelf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Sanja Ivandic</cp:lastModifiedBy>
  <cp:revision>639</cp:revision>
  <cp:lastPrinted>2022-03-11T06:15:29Z</cp:lastPrinted>
  <dcterms:created xsi:type="dcterms:W3CDTF">2020-10-14T13:32:04Z</dcterms:created>
  <dcterms:modified xsi:type="dcterms:W3CDTF">2022-08-04T07:11:49Z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0x0101005F613686A32D2649993B6EC1A973B9F0</vt:lpwstr>
  </property>
</Properties>
</file>