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4286" r:id="rId2"/>
    <p:sldId id="4333" r:id="rId3"/>
    <p:sldId id="4360" r:id="rId4"/>
    <p:sldId id="4356" r:id="rId5"/>
    <p:sldId id="4368" r:id="rId6"/>
    <p:sldId id="4370" r:id="rId7"/>
    <p:sldId id="4371" r:id="rId8"/>
    <p:sldId id="4373" r:id="rId9"/>
    <p:sldId id="4374" r:id="rId10"/>
    <p:sldId id="4375" r:id="rId11"/>
    <p:sldId id="4377" r:id="rId12"/>
    <p:sldId id="4376" r:id="rId13"/>
    <p:sldId id="4379" r:id="rId14"/>
    <p:sldId id="4378" r:id="rId15"/>
    <p:sldId id="4380" r:id="rId16"/>
    <p:sldId id="4381" r:id="rId17"/>
    <p:sldId id="4382" r:id="rId18"/>
    <p:sldId id="4383" r:id="rId19"/>
    <p:sldId id="4384" r:id="rId20"/>
    <p:sldId id="4357" r:id="rId21"/>
    <p:sldId id="4386" r:id="rId22"/>
    <p:sldId id="4387" r:id="rId23"/>
    <p:sldId id="4389" r:id="rId24"/>
    <p:sldId id="4390" r:id="rId25"/>
    <p:sldId id="4391" r:id="rId26"/>
    <p:sldId id="4392" r:id="rId27"/>
    <p:sldId id="4393" r:id="rId28"/>
    <p:sldId id="4358" r:id="rId29"/>
    <p:sldId id="4362" r:id="rId30"/>
    <p:sldId id="4361" r:id="rId31"/>
    <p:sldId id="4363" r:id="rId32"/>
    <p:sldId id="4365" r:id="rId33"/>
    <p:sldId id="4364" r:id="rId34"/>
    <p:sldId id="4366" r:id="rId35"/>
    <p:sldId id="4367" r:id="rId36"/>
    <p:sldId id="351" r:id="rId37"/>
    <p:sldId id="4395" r:id="rId38"/>
    <p:sldId id="4359" r:id="rId39"/>
    <p:sldId id="4385" r:id="rId40"/>
    <p:sldId id="4352" r:id="rId41"/>
    <p:sldId id="4317" r:id="rId42"/>
    <p:sldId id="4294" r:id="rId43"/>
    <p:sldId id="4318" r:id="rId44"/>
    <p:sldId id="4319" r:id="rId45"/>
    <p:sldId id="4309" r:id="rId46"/>
    <p:sldId id="4394" r:id="rId47"/>
    <p:sldId id="4320" r:id="rId48"/>
    <p:sldId id="4353" r:id="rId49"/>
    <p:sldId id="4321" r:id="rId50"/>
    <p:sldId id="4322" r:id="rId51"/>
    <p:sldId id="4355" r:id="rId52"/>
    <p:sldId id="4325" r:id="rId53"/>
    <p:sldId id="4330" r:id="rId54"/>
    <p:sldId id="4351" r:id="rId55"/>
    <p:sldId id="4327" r:id="rId56"/>
    <p:sldId id="4328" r:id="rId57"/>
    <p:sldId id="4329" r:id="rId58"/>
    <p:sldId id="4354" r:id="rId59"/>
    <p:sldId id="4263" r:id="rId60"/>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2F"/>
    <a:srgbClr val="7F308C"/>
    <a:srgbClr val="09446A"/>
    <a:srgbClr val="452771"/>
    <a:srgbClr val="76C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2" d="100"/>
          <a:sy n="62" d="100"/>
        </p:scale>
        <p:origin x="828" y="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tags" Target="tags/tag190.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heme" Target="theme/theme1.xml" /><Relationship Id="rId65" Type="http://schemas.openxmlformats.org/officeDocument/2006/relationships/tableStyles" Target="tableStyles.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403D4B1F-409A-4FF3-9C0A-CCC0319CD23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E09450CF-3CF9-4515-93AA-853C118F04C0}" type="parTrans" cxnId="{FCD9D7F2-BC34-40B1-AD73-404E6919BB57}">
      <dgm:prSet/>
      <dgm:spPr/>
      <dgm:t>
        <a:bodyPr/>
        <a:lstStyle/>
        <a:p>
          <a:endParaRPr lang="en-US"/>
        </a:p>
      </dgm:t>
    </dgm:pt>
    <dgm:pt modelId="{4C14CF61-5B47-48F6-B2A0-934862AA5027}">
      <dgm:prSet phldrT="[Text]" custT="1"/>
      <dgm:spPr/>
      <dgm:t>
        <a:bodyPr/>
        <a:lstStyle/>
        <a:p>
          <a:endParaRPr lang="en-US" sz="1400">
            <a:solidFill>
              <a:srgbClr val="38622F"/>
            </a:solidFill>
          </a:endParaRPr>
        </a:p>
      </dgm:t>
    </dgm:pt>
    <dgm:pt modelId="{FE3D4D8A-725B-4C2A-84E0-7CA6E6DA359D}" type="sibTrans" cxnId="{FCD9D7F2-BC34-40B1-AD73-404E6919BB57}">
      <dgm:prSet/>
      <dgm:spPr/>
      <dgm:t>
        <a:bodyPr/>
        <a:lstStyle/>
        <a:p>
          <a:endParaRPr lang="en-US"/>
        </a:p>
      </dgm:t>
    </dgm:pt>
    <dgm:pt modelId="{9382996E-7814-4338-B0B5-42BB68DC3E5A}" type="parTrans" cxnId="{EAD56F6C-CABC-4895-9FB1-8BAE46E59A7F}">
      <dgm:prSet/>
      <dgm:spPr/>
      <dgm:t>
        <a:bodyPr/>
        <a:lstStyle/>
        <a:p>
          <a:endParaRPr lang="en-US"/>
        </a:p>
      </dgm:t>
    </dgm:pt>
    <dgm:pt modelId="{4D74399A-B805-459E-9717-1727731E98B3}">
      <dgm:prSet phldrT="[Text]" custT="1"/>
      <dgm:spPr/>
      <dgm:t>
        <a:bodyPr/>
        <a:lstStyle/>
        <a:p>
          <a:r>
            <a:rPr lang="en-US" sz="1600" b="1" i="0">
              <a:solidFill>
                <a:srgbClr val="38622F"/>
              </a:solidFill>
            </a:rPr>
            <a:t>CHIEDI A UN AMICO</a:t>
          </a:r>
          <a:endParaRPr lang="en-US" sz="1600">
            <a:solidFill>
              <a:srgbClr val="38622F"/>
            </a:solidFill>
          </a:endParaRPr>
        </a:p>
      </dgm:t>
    </dgm:pt>
    <dgm:pt modelId="{8E6E77AD-5AD1-4973-9F1E-474356A944BA}" type="sibTrans" cxnId="{EAD56F6C-CABC-4895-9FB1-8BAE46E59A7F}">
      <dgm:prSet/>
      <dgm:spPr/>
      <dgm:t>
        <a:bodyPr/>
        <a:lstStyle/>
        <a:p>
          <a:endParaRPr lang="en-US"/>
        </a:p>
      </dgm:t>
    </dgm:pt>
    <dgm:pt modelId="{52E915A2-523B-4C48-AF80-7A54A4C78A7D}" type="parTrans" cxnId="{1B3F7DDD-D9B3-41FF-A10A-FC11CC54BE89}">
      <dgm:prSet/>
      <dgm:spPr/>
      <dgm:t>
        <a:bodyPr/>
        <a:lstStyle/>
        <a:p>
          <a:endParaRPr lang="en-US"/>
        </a:p>
      </dgm:t>
    </dgm:pt>
    <dgm:pt modelId="{3BAC60BC-DE1B-4FE4-A8B8-D4447BBF0738}">
      <dgm:prSet phldrT="[Text]" custT="1"/>
      <dgm:spPr/>
      <dgm:t>
        <a:bodyPr/>
        <a:lstStyle/>
        <a:p>
          <a:pPr algn="ctr"/>
          <a:endParaRPr lang="en-US" sz="1400" b="1">
            <a:solidFill>
              <a:srgbClr val="38622F"/>
            </a:solidFill>
          </a:endParaRPr>
        </a:p>
      </dgm:t>
    </dgm:pt>
    <dgm:pt modelId="{C243589C-8A5E-450E-887D-D3F57D63762E}" type="sibTrans" cxnId="{1B3F7DDD-D9B3-41FF-A10A-FC11CC54BE89}">
      <dgm:prSet/>
      <dgm:spPr/>
      <dgm:t>
        <a:bodyPr/>
        <a:lstStyle/>
        <a:p>
          <a:endParaRPr lang="en-US"/>
        </a:p>
      </dgm:t>
    </dgm:pt>
    <dgm:pt modelId="{613FCFD2-84E4-4C6A-BAC6-14D4F0B0DC86}" type="parTrans" cxnId="{9F860644-9BAB-4FF6-8563-DF604953B97F}">
      <dgm:prSet/>
      <dgm:spPr/>
      <dgm:t>
        <a:bodyPr/>
        <a:lstStyle/>
        <a:p>
          <a:endParaRPr lang="en-IE"/>
        </a:p>
      </dgm:t>
    </dgm:pt>
    <dgm:pt modelId="{3319AC31-6977-4C1E-9FFF-F50684DB8A93}">
      <dgm:prSet phldrT="[Text]" custT="1"/>
      <dgm:spPr/>
      <dgm:t>
        <a:bodyPr/>
        <a:lstStyle/>
        <a:p>
          <a:r>
            <a:rPr lang="en-US" sz="1600" b="1" i="0" err="1">
              <a:solidFill>
                <a:srgbClr val="38622F"/>
              </a:solidFill>
            </a:rPr>
            <a:t>ANALIZZAtE I VOSTRI SUCCESSI</a:t>
          </a:r>
          <a:endParaRPr lang="en-US" sz="1600">
            <a:solidFill>
              <a:srgbClr val="38622F"/>
            </a:solidFill>
          </a:endParaRPr>
        </a:p>
      </dgm:t>
    </dgm:pt>
    <dgm:pt modelId="{1B204A7F-9B72-49F4-9F5E-A1A29223DCB1}" type="sibTrans" cxnId="{9F860644-9BAB-4FF6-8563-DF604953B97F}">
      <dgm:prSet/>
      <dgm:spPr/>
      <dgm:t>
        <a:bodyPr/>
        <a:lstStyle/>
        <a:p>
          <a:endParaRPr lang="en-IE"/>
        </a:p>
      </dgm:t>
    </dgm:pt>
    <dgm:pt modelId="{8A9B1D84-6FCF-4F0E-A8A3-CB0C28DB7245}" type="parTrans" cxnId="{F596F528-BABD-4DDE-92E6-70EA7A416071}">
      <dgm:prSet/>
      <dgm:spPr/>
      <dgm:t>
        <a:bodyPr/>
        <a:lstStyle/>
        <a:p>
          <a:endParaRPr lang="en-US"/>
        </a:p>
      </dgm:t>
    </dgm:pt>
    <dgm:pt modelId="{C3A7E6F5-2890-4F99-8BE6-A9A317AF6164}">
      <dgm:prSet phldrT="[Text]" custT="1"/>
      <dgm:spPr/>
      <dgm:t>
        <a:bodyPr/>
        <a:lstStyle/>
        <a:p>
          <a:r>
            <a:rPr lang="en-US" sz="1400" b="1" i="0">
              <a:solidFill>
                <a:srgbClr val="38622F"/>
              </a:solidFill>
            </a:rPr>
            <a:t>MANTENERE UN CONTROLLO SULLA VOSTRA IDENTITÀ</a:t>
          </a:r>
          <a:endParaRPr lang="en-US" sz="1400">
            <a:solidFill>
              <a:srgbClr val="38622F"/>
            </a:solidFill>
          </a:endParaRPr>
        </a:p>
      </dgm:t>
    </dgm:pt>
    <dgm:pt modelId="{4D1C1546-2221-4842-8C33-CA78205601E7}" type="sibTrans" cxnId="{F596F528-BABD-4DDE-92E6-70EA7A416071}">
      <dgm:prSet/>
      <dgm:spPr/>
      <dgm:t>
        <a:bodyPr/>
        <a:lstStyle/>
        <a:p>
          <a:endParaRPr lang="en-US"/>
        </a:p>
      </dgm:t>
    </dgm:pt>
    <dgm:pt modelId="{3F5443E0-2E5F-48CC-BAA2-4FCFA29ADAC1}" type="parTrans" cxnId="{484FA956-FBB3-49A1-9AD4-C02CED2515D9}">
      <dgm:prSet/>
      <dgm:spPr/>
      <dgm:t>
        <a:bodyPr/>
        <a:lstStyle/>
        <a:p>
          <a:endParaRPr lang="en-US"/>
        </a:p>
      </dgm:t>
    </dgm:pt>
    <dgm:pt modelId="{0A482890-4272-4F86-B187-738BBAD5E385}">
      <dgm:prSet phldrT="[Text]" custT="1"/>
      <dgm:spPr/>
      <dgm:t>
        <a:bodyPr/>
        <a:lstStyle/>
        <a:p>
          <a:r>
            <a:rPr lang="en-US" sz="1600" b="1" i="0">
              <a:solidFill>
                <a:srgbClr val="38622F"/>
              </a:solidFill>
            </a:rPr>
            <a:t>AUTOSCOPERTA</a:t>
          </a:r>
          <a:endParaRPr lang="en-US" sz="1600">
            <a:solidFill>
              <a:srgbClr val="38622F"/>
            </a:solidFill>
          </a:endParaRPr>
        </a:p>
      </dgm:t>
    </dgm:pt>
    <dgm:pt modelId="{0445A410-18EB-4304-8FEC-62FCE1FF577B}" type="sibTrans" cxnId="{484FA956-FBB3-49A1-9AD4-C02CED2515D9}">
      <dgm:prSet/>
      <dgm:spPr/>
      <dgm:t>
        <a:bodyPr/>
        <a:lstStyle/>
        <a:p>
          <a:endParaRPr lang="en-US"/>
        </a:p>
      </dgm:t>
    </dgm:pt>
    <dgm:pt modelId="{74E4F340-2E52-4C3C-ABF2-E276C1455122}" type="pres">
      <dgm:prSet presAssocID="{403D4B1F-409A-4FF3-9C0A-CCC0319CD237}" presName="Name0">
        <dgm:presLayoutVars>
          <dgm:chMax val="11"/>
          <dgm:chPref val="11"/>
          <dgm:dir/>
          <dgm:resizeHandles/>
        </dgm:presLayoutVars>
      </dgm:prSet>
      <dgm:spPr/>
      <dgm:t>
        <a:bodyPr/>
        <a:lstStyle/>
        <a:p/>
      </dgm:t>
    </dgm:pt>
    <dgm:pt modelId="{0E5CA358-E5C0-4A77-BB89-8A187D74F360}" type="pres">
      <dgm:prSet presAssocID="{0A482890-4272-4F86-B187-738BBAD5E385}" presName="Accent6"/>
      <dgm:spPr/>
      <dgm:t>
        <a:bodyPr/>
        <a:lstStyle/>
        <a:p/>
      </dgm:t>
    </dgm:pt>
    <dgm:pt modelId="{937A0A26-1E9D-4534-BB09-EEB23EFA7A99}" type="pres">
      <dgm:prSet presAssocID="{0A482890-4272-4F86-B187-738BBAD5E385}" presName="Accent" presStyleLbl="node1" presStyleCnt="6" custLinFactX="100000" custLinFactNeighborX="129660" custLinFactNeighborY="-8808"/>
      <dgm:spPr/>
      <dgm:t>
        <a:bodyPr/>
        <a:lstStyle/>
        <a:p/>
      </dgm:t>
    </dgm:pt>
    <dgm:pt modelId="{4D563E7D-97EB-4DC1-9A03-91F7176171D3}" type="pres">
      <dgm:prSet presAssocID="{0A482890-4272-4F86-B187-738BBAD5E385}" presName="ParentBackground6"/>
      <dgm:spPr/>
      <dgm:t>
        <a:bodyPr/>
        <a:lstStyle/>
        <a:p/>
      </dgm:t>
    </dgm:pt>
    <dgm:pt modelId="{76E6CA81-BE27-4826-8C33-D7E70620FFA2}" type="pres">
      <dgm:prSet presAssocID="{0A482890-4272-4F86-B187-738BBAD5E385}" presName="ParentBackground" presStyleLbl="fgAcc1" presStyleCnt="6" custScaleX="177176" custScaleY="181624" custLinFactX="100000" custLinFactNeighborX="146042" custLinFactNeighborY="-10788"/>
      <dgm:spPr/>
      <dgm:t>
        <a:bodyPr/>
        <a:lstStyle/>
        <a:p/>
      </dgm:t>
    </dgm:pt>
    <dgm:pt modelId="{A27A1251-4EEB-44F2-9A10-EC69DC1BF8A4}" type="pres">
      <dgm:prSet presAssocID="{0A482890-4272-4F86-B187-738BBAD5E385}" presName="Parent6" presStyleLbl="revTx" presStyleCnt="6">
        <dgm:presLayoutVars>
          <dgm:chMax val="1"/>
          <dgm:chPref val="1"/>
          <dgm:bulletEnabled val="1"/>
        </dgm:presLayoutVars>
      </dgm:prSet>
      <dgm:spPr/>
      <dgm:t>
        <a:bodyPr/>
        <a:lstStyle/>
        <a:p/>
      </dgm:t>
    </dgm:pt>
    <dgm:pt modelId="{EACA6F37-B478-4B60-8E8F-64FC22DFEC85}" type="pres">
      <dgm:prSet presAssocID="{C3A7E6F5-2890-4F99-8BE6-A9A317AF6164}" presName="Accent5"/>
      <dgm:spPr/>
      <dgm:t>
        <a:bodyPr/>
        <a:lstStyle/>
        <a:p/>
      </dgm:t>
    </dgm:pt>
    <dgm:pt modelId="{7345AFE8-5E79-4DFA-97B5-651026817875}" type="pres">
      <dgm:prSet presAssocID="{C3A7E6F5-2890-4F99-8BE6-A9A317AF6164}" presName="Accent" presStyleLbl="node1" presStyleIdx="1" presStyleCnt="6" custScaleX="163492" custScaleY="157311" custLinFactNeighborX="-8938" custLinFactNeighborY="-1156"/>
      <dgm:spPr/>
      <dgm:t>
        <a:bodyPr/>
        <a:lstStyle/>
        <a:p/>
      </dgm:t>
    </dgm:pt>
    <dgm:pt modelId="{53D1D528-83CA-4613-A4E7-545A155F1E04}" type="pres">
      <dgm:prSet presAssocID="{C3A7E6F5-2890-4F99-8BE6-A9A317AF6164}" presName="ParentBackground5"/>
      <dgm:spPr/>
      <dgm:t>
        <a:bodyPr/>
        <a:lstStyle/>
        <a:p/>
      </dgm:t>
    </dgm:pt>
    <dgm:pt modelId="{7B2C1C3A-DBA7-432F-8F8F-54C77FC38078}" type="pres">
      <dgm:prSet presAssocID="{C3A7E6F5-2890-4F99-8BE6-A9A317AF6164}" presName="ParentBackground" presStyleLbl="fgAcc1" presStyleIdx="1" presStyleCnt="6" custScaleX="137563" custScaleY="130151" custLinFactNeighborX="-10755" custLinFactNeighborY="-3993"/>
      <dgm:spPr/>
      <dgm:t>
        <a:bodyPr/>
        <a:lstStyle/>
        <a:p/>
      </dgm:t>
    </dgm:pt>
    <dgm:pt modelId="{CFBE8AA2-6807-447B-8007-6E2EF35EB721}" type="pres">
      <dgm:prSet presAssocID="{C3A7E6F5-2890-4F99-8BE6-A9A317AF6164}" presName="Parent5" presStyleLbl="revTx" presStyleIdx="1" presStyleCnt="6">
        <dgm:presLayoutVars>
          <dgm:chMax val="1"/>
          <dgm:chPref val="1"/>
          <dgm:bulletEnabled val="1"/>
        </dgm:presLayoutVars>
      </dgm:prSet>
      <dgm:spPr/>
      <dgm:t>
        <a:bodyPr/>
        <a:lstStyle/>
        <a:p/>
      </dgm:t>
    </dgm:pt>
    <dgm:pt modelId="{925EBBDF-DBAC-4916-AD1A-0E9BE3335B64}" type="pres">
      <dgm:prSet presAssocID="{3319AC31-6977-4C1E-9FFF-F50684DB8A93}" presName="Accent4"/>
      <dgm:spPr/>
      <dgm:t>
        <a:bodyPr/>
        <a:lstStyle/>
        <a:p/>
      </dgm:t>
    </dgm:pt>
    <dgm:pt modelId="{EBE823A6-41D3-4C9F-AC4D-FC4741E26FE2}" type="pres">
      <dgm:prSet presAssocID="{3319AC31-6977-4C1E-9FFF-F50684DB8A93}" presName="Accent" presStyleLbl="node1" presStyleIdx="2" presStyleCnt="6" custScaleX="154289" custScaleY="155717" custLinFactNeighborX="-53091" custLinFactNeighborY="5775"/>
      <dgm:spPr/>
      <dgm:t>
        <a:bodyPr/>
        <a:lstStyle/>
        <a:p/>
      </dgm:t>
    </dgm:pt>
    <dgm:pt modelId="{FCF18D0E-B4F3-4AB9-9D0C-0A1597D1800C}" type="pres">
      <dgm:prSet presAssocID="{3319AC31-6977-4C1E-9FFF-F50684DB8A93}" presName="ParentBackground4"/>
      <dgm:spPr/>
      <dgm:t>
        <a:bodyPr/>
        <a:lstStyle/>
        <a:p/>
      </dgm:t>
    </dgm:pt>
    <dgm:pt modelId="{24F70713-B307-4796-B5DF-C89C713A4F32}" type="pres">
      <dgm:prSet presAssocID="{3319AC31-6977-4C1E-9FFF-F50684DB8A93}" presName="ParentBackground" presStyleLbl="fgAcc1" presStyleIdx="2" presStyleCnt="6" custScaleX="153669" custScaleY="125995" custLinFactNeighborX="-81490" custLinFactNeighborY="6803"/>
      <dgm:spPr/>
      <dgm:t>
        <a:bodyPr/>
        <a:lstStyle/>
        <a:p/>
      </dgm:t>
    </dgm:pt>
    <dgm:pt modelId="{39A26B15-AA76-4BB9-8CA9-4CBD8A8AECC0}" type="pres">
      <dgm:prSet presAssocID="{3319AC31-6977-4C1E-9FFF-F50684DB8A93}" presName="Parent4" presStyleLbl="revTx" presStyleIdx="2" presStyleCnt="6">
        <dgm:presLayoutVars>
          <dgm:chMax val="1"/>
          <dgm:chPref val="1"/>
          <dgm:bulletEnabled val="1"/>
        </dgm:presLayoutVars>
      </dgm:prSet>
      <dgm:spPr/>
      <dgm:t>
        <a:bodyPr/>
        <a:lstStyle/>
        <a:p/>
      </dgm:t>
    </dgm:pt>
    <dgm:pt modelId="{4391B9DE-EAA8-4230-9FE9-86FC2910BA1F}" type="pres">
      <dgm:prSet presAssocID="{3BAC60BC-DE1B-4FE4-A8B8-D4447BBF0738}" presName="Accent3"/>
      <dgm:spPr/>
      <dgm:t>
        <a:bodyPr/>
        <a:lstStyle/>
        <a:p/>
      </dgm:t>
    </dgm:pt>
    <dgm:pt modelId="{6503049C-7B11-4B27-957C-30169473D5B6}" type="pres">
      <dgm:prSet presAssocID="{3BAC60BC-DE1B-4FE4-A8B8-D4447BBF0738}" presName="Accent" presStyleLbl="node1" presStyleIdx="3" presStyleCnt="6" custScaleX="152863" custScaleY="167554" custLinFactNeighborX="-88645" custLinFactNeighborY="7070"/>
      <dgm:spPr/>
      <dgm:t>
        <a:bodyPr/>
        <a:lstStyle/>
        <a:p/>
      </dgm:t>
    </dgm:pt>
    <dgm:pt modelId="{E07A2C1D-B517-44A4-97C2-0D96860A1224}" type="pres">
      <dgm:prSet presAssocID="{3BAC60BC-DE1B-4FE4-A8B8-D4447BBF0738}" presName="ParentBackground3"/>
      <dgm:spPr/>
      <dgm:t>
        <a:bodyPr/>
        <a:lstStyle/>
        <a:p/>
      </dgm:t>
    </dgm:pt>
    <dgm:pt modelId="{72E8103B-673F-40D9-A395-84097193C726}" type="pres">
      <dgm:prSet presAssocID="{3BAC60BC-DE1B-4FE4-A8B8-D4447BBF0738}" presName="ParentBackground" presStyleLbl="fgAcc1" presStyleIdx="3" presStyleCnt="6" custScaleX="136676" custScaleY="134420" custLinFactX="-26391" custLinFactNeighborX="-100000" custLinFactNeighborY="10606"/>
      <dgm:spPr/>
      <dgm:t>
        <a:bodyPr/>
        <a:lstStyle/>
        <a:p/>
      </dgm:t>
    </dgm:pt>
    <dgm:pt modelId="{79815D86-D343-411F-BED6-B6B4DFDED218}" type="pres">
      <dgm:prSet presAssocID="{3BAC60BC-DE1B-4FE4-A8B8-D4447BBF0738}" presName="Parent3" presStyleLbl="revTx" presStyleIdx="3" presStyleCnt="6">
        <dgm:presLayoutVars>
          <dgm:chMax val="1"/>
          <dgm:chPref val="1"/>
          <dgm:bulletEnabled val="1"/>
        </dgm:presLayoutVars>
      </dgm:prSet>
      <dgm:spPr/>
      <dgm:t>
        <a:bodyPr/>
        <a:lstStyle/>
        <a:p/>
      </dgm:t>
    </dgm:pt>
    <dgm:pt modelId="{B52171C2-E095-4356-8E54-59B6D2A7D79F}" type="pres">
      <dgm:prSet presAssocID="{4D74399A-B805-459E-9717-1727731E98B3}" presName="Accent2"/>
      <dgm:spPr/>
      <dgm:t>
        <a:bodyPr/>
        <a:lstStyle/>
        <a:p/>
      </dgm:t>
    </dgm:pt>
    <dgm:pt modelId="{CF5E5180-501B-4152-9366-B69C8485E563}" type="pres">
      <dgm:prSet presAssocID="{4D74399A-B805-459E-9717-1727731E98B3}" presName="Accent" presStyleLbl="node1" presStyleIdx="4" presStyleCnt="6" custScaleX="148675" custScaleY="178988" custLinFactX="-12759" custLinFactNeighborX="-100000" custLinFactNeighborY="10303"/>
      <dgm:spPr/>
      <dgm:t>
        <a:bodyPr/>
        <a:lstStyle/>
        <a:p/>
      </dgm:t>
    </dgm:pt>
    <dgm:pt modelId="{8A89C7CF-960D-4C31-A083-5BF8327588AF}" type="pres">
      <dgm:prSet presAssocID="{4D74399A-B805-459E-9717-1727731E98B3}" presName="ParentBackground2"/>
      <dgm:spPr/>
      <dgm:t>
        <a:bodyPr/>
        <a:lstStyle/>
        <a:p/>
      </dgm:t>
    </dgm:pt>
    <dgm:pt modelId="{B7761F79-A829-43F5-B176-850DC801820E}" type="pres">
      <dgm:prSet presAssocID="{4D74399A-B805-459E-9717-1727731E98B3}" presName="ParentBackground" presStyleLbl="fgAcc1" presStyleIdx="4" presStyleCnt="6" custScaleX="124808" custScaleY="125503" custLinFactX="-70977" custLinFactNeighborX="-100000" custLinFactNeighborY="16364"/>
      <dgm:spPr/>
      <dgm:t>
        <a:bodyPr/>
        <a:lstStyle/>
        <a:p/>
      </dgm:t>
    </dgm:pt>
    <dgm:pt modelId="{AAAE1C06-03F0-4035-A27E-9CA9CD9BD0F5}" type="pres">
      <dgm:prSet presAssocID="{4D74399A-B805-459E-9717-1727731E98B3}" presName="Parent2" presStyleLbl="revTx" presStyleIdx="4" presStyleCnt="6">
        <dgm:presLayoutVars>
          <dgm:chMax val="1"/>
          <dgm:chPref val="1"/>
          <dgm:bulletEnabled val="1"/>
        </dgm:presLayoutVars>
      </dgm:prSet>
      <dgm:spPr/>
      <dgm:t>
        <a:bodyPr/>
        <a:lstStyle/>
        <a:p/>
      </dgm:t>
    </dgm:pt>
    <dgm:pt modelId="{CD68C7CA-2257-46FA-AB67-5F6FA3D78140}" type="pres">
      <dgm:prSet presAssocID="{4C14CF61-5B47-48F6-B2A0-934862AA5027}" presName="Accent1"/>
      <dgm:spPr/>
      <dgm:t>
        <a:bodyPr/>
        <a:lstStyle/>
        <a:p/>
      </dgm:t>
    </dgm:pt>
    <dgm:pt modelId="{AE4A92BF-AF27-4B1B-A589-CE91F47B46E4}" type="pres">
      <dgm:prSet presAssocID="{4C14CF61-5B47-48F6-B2A0-934862AA5027}" presName="Accent" presStyleLbl="node1" presStyleIdx="5" presStyleCnt="6" custScaleX="162532" custScaleY="150764" custLinFactX="-52615" custLinFactNeighborX="-100000" custLinFactNeighborY="-63"/>
      <dgm:spPr/>
      <dgm:t>
        <a:bodyPr/>
        <a:lstStyle/>
        <a:p/>
      </dgm:t>
    </dgm:pt>
    <dgm:pt modelId="{73069051-AD98-4D12-8DE1-E5C5777DCD8B}" type="pres">
      <dgm:prSet presAssocID="{4C14CF61-5B47-48F6-B2A0-934862AA5027}" presName="ParentBackground1"/>
      <dgm:spPr/>
      <dgm:t>
        <a:bodyPr/>
        <a:lstStyle/>
        <a:p/>
      </dgm:t>
    </dgm:pt>
    <dgm:pt modelId="{377A5EF1-A712-4401-9036-43072E5B5DDC}" type="pres">
      <dgm:prSet presAssocID="{4C14CF61-5B47-48F6-B2A0-934862AA5027}" presName="ParentBackground" presStyleLbl="fgAcc1" presStyleIdx="5" presStyleCnt="6" custScaleX="128227" custScaleY="133810" custLinFactX="-100000" custLinFactNeighborX="-127275" custLinFactNeighborY="-105"/>
      <dgm:spPr/>
      <dgm:t>
        <a:bodyPr/>
        <a:lstStyle/>
        <a:p/>
      </dgm:t>
    </dgm:pt>
    <dgm:pt modelId="{E8F327CE-FF26-4519-A1E0-A6EF7A546E79}" type="pres">
      <dgm:prSet presAssocID="{4C14CF61-5B47-48F6-B2A0-934862AA5027}" presName="Parent1" presStyleLbl="revTx" presStyleIdx="5" presStyleCnt="6">
        <dgm:presLayoutVars>
          <dgm:chMax val="1"/>
          <dgm:chPref val="1"/>
          <dgm:bulletEnabled val="1"/>
        </dgm:presLayoutVars>
      </dgm:prSet>
      <dgm:spPr/>
      <dgm:t>
        <a:bodyPr/>
        <a:lstStyle/>
        <a:p/>
      </dgm:t>
    </dgm:pt>
  </dgm:ptLst>
  <dgm:cxnLst>
    <dgm:cxn modelId="{FCD9D7F2-BC34-40B1-AD73-404E6919BB57}" srcId="{403D4B1F-409A-4FF3-9C0A-CCC0319CD237}" destId="{4C14CF61-5B47-48F6-B2A0-934862AA5027}" srcOrd="0" destOrd="0" parTransId="{E09450CF-3CF9-4515-93AA-853C118F04C0}" sibTransId="{FE3D4D8A-725B-4C2A-84E0-7CA6E6DA359D}"/>
    <dgm:cxn modelId="{EAD56F6C-CABC-4895-9FB1-8BAE46E59A7F}" srcId="{403D4B1F-409A-4FF3-9C0A-CCC0319CD237}" destId="{4D74399A-B805-459E-9717-1727731E98B3}" srcOrd="1" destOrd="0" parTransId="{9382996E-7814-4338-B0B5-42BB68DC3E5A}" sibTransId="{8E6E77AD-5AD1-4973-9F1E-474356A944BA}"/>
    <dgm:cxn modelId="{1B3F7DDD-D9B3-41FF-A10A-FC11CC54BE89}" srcId="{403D4B1F-409A-4FF3-9C0A-CCC0319CD237}" destId="{3BAC60BC-DE1B-4FE4-A8B8-D4447BBF0738}" srcOrd="2" destOrd="0" parTransId="{52E915A2-523B-4C48-AF80-7A54A4C78A7D}" sibTransId="{C243589C-8A5E-450E-887D-D3F57D63762E}"/>
    <dgm:cxn modelId="{9F860644-9BAB-4FF6-8563-DF604953B97F}" srcId="{403D4B1F-409A-4FF3-9C0A-CCC0319CD237}" destId="{3319AC31-6977-4C1E-9FFF-F50684DB8A93}" srcOrd="3" destOrd="0" parTransId="{613FCFD2-84E4-4C6A-BAC6-14D4F0B0DC86}" sibTransId="{1B204A7F-9B72-49F4-9F5E-A1A29223DCB1}"/>
    <dgm:cxn modelId="{F596F528-BABD-4DDE-92E6-70EA7A416071}" srcId="{403D4B1F-409A-4FF3-9C0A-CCC0319CD237}" destId="{C3A7E6F5-2890-4F99-8BE6-A9A317AF6164}" srcOrd="4" destOrd="0" parTransId="{8A9B1D84-6FCF-4F0E-A8A3-CB0C28DB7245}" sibTransId="{4D1C1546-2221-4842-8C33-CA78205601E7}"/>
    <dgm:cxn modelId="{484FA956-FBB3-49A1-9AD4-C02CED2515D9}" srcId="{403D4B1F-409A-4FF3-9C0A-CCC0319CD237}" destId="{0A482890-4272-4F86-B187-738BBAD5E385}" srcOrd="5" destOrd="0" parTransId="{3F5443E0-2E5F-48CC-BAA2-4FCFA29ADAC1}" sibTransId="{0445A410-18EB-4304-8FEC-62FCE1FF577B}"/>
    <dgm:cxn modelId="{6F1FA0AC-AC65-4B24-8137-0BBB6CAC393B}" type="presOf" srcId="{403D4B1F-409A-4FF3-9C0A-CCC0319CD237}" destId="{74E4F340-2E52-4C3C-ABF2-E276C1455122}" srcOrd="0" destOrd="0" presId="urn:microsoft.com/office/officeart/2011/layout/CircleProcess"/>
    <dgm:cxn modelId="{EA3DF5AE-9781-4804-A2A3-776C64751E28}" type="presParOf" srcId="{74E4F340-2E52-4C3C-ABF2-E276C1455122}" destId="{0E5CA358-E5C0-4A77-BB89-8A187D74F360}" srcOrd="0" destOrd="0" presId="urn:microsoft.com/office/officeart/2011/layout/CircleProcess"/>
    <dgm:cxn modelId="{E4703AC2-E2C9-437D-9A5D-0F0F37CC3377}" type="presParOf" srcId="{0E5CA358-E5C0-4A77-BB89-8A187D74F360}" destId="{937A0A26-1E9D-4534-BB09-EEB23EFA7A99}" srcOrd="0" destOrd="0" presId="urn:microsoft.com/office/officeart/2011/layout/CircleProcess"/>
    <dgm:cxn modelId="{1F521AAE-5E45-441C-9EB5-DD8113005435}" type="presParOf" srcId="{74E4F340-2E52-4C3C-ABF2-E276C1455122}" destId="{4D563E7D-97EB-4DC1-9A03-91F7176171D3}" srcOrd="1" destOrd="0" presId="urn:microsoft.com/office/officeart/2011/layout/CircleProcess"/>
    <dgm:cxn modelId="{C3D7D9B1-6B40-4164-B6B2-9C1ACCACECB0}" type="presParOf" srcId="{4D563E7D-97EB-4DC1-9A03-91F7176171D3}" destId="{76E6CA81-BE27-4826-8C33-D7E70620FFA2}" srcOrd="0" destOrd="0" presId="urn:microsoft.com/office/officeart/2011/layout/CircleProcess"/>
    <dgm:cxn modelId="{145A5DB5-5EE0-486F-930C-7C652DF961BF}" type="presOf" srcId="{0A482890-4272-4F86-B187-738BBAD5E385}" destId="{76E6CA81-BE27-4826-8C33-D7E70620FFA2}" srcOrd="0" destOrd="0" presId="urn:microsoft.com/office/officeart/2011/layout/CircleProcess"/>
    <dgm:cxn modelId="{2CA1F6BC-4534-4027-AB4C-EC26F776B187}" type="presParOf" srcId="{74E4F340-2E52-4C3C-ABF2-E276C1455122}" destId="{A27A1251-4EEB-44F2-9A10-EC69DC1BF8A4}" srcOrd="2" destOrd="0" presId="urn:microsoft.com/office/officeart/2011/layout/CircleProcess"/>
    <dgm:cxn modelId="{7A3A1D19-6DA9-4D51-A0E7-DCBC0337179B}" type="presOf" srcId="{0A482890-4272-4F86-B187-738BBAD5E385}" destId="{A27A1251-4EEB-44F2-9A10-EC69DC1BF8A4}" srcOrd="1" destOrd="0" presId="urn:microsoft.com/office/officeart/2011/layout/CircleProcess"/>
    <dgm:cxn modelId="{52456D90-B3DA-4576-8B79-E3FB9FC21F4E}" type="presParOf" srcId="{74E4F340-2E52-4C3C-ABF2-E276C1455122}" destId="{EACA6F37-B478-4B60-8E8F-64FC22DFEC85}" srcOrd="3" destOrd="0" presId="urn:microsoft.com/office/officeart/2011/layout/CircleProcess"/>
    <dgm:cxn modelId="{831175C7-3C08-4F48-8D30-CD159EE1AB81}" type="presParOf" srcId="{EACA6F37-B478-4B60-8E8F-64FC22DFEC85}" destId="{7345AFE8-5E79-4DFA-97B5-651026817875}" srcOrd="0" destOrd="0" presId="urn:microsoft.com/office/officeart/2011/layout/CircleProcess"/>
    <dgm:cxn modelId="{6D466EDE-2641-4959-B5B7-300DF1D376B3}" type="presParOf" srcId="{74E4F340-2E52-4C3C-ABF2-E276C1455122}" destId="{53D1D528-83CA-4613-A4E7-545A155F1E04}" srcOrd="4" destOrd="0" presId="urn:microsoft.com/office/officeart/2011/layout/CircleProcess"/>
    <dgm:cxn modelId="{AE9F045A-C6F9-4A48-9634-C95F17F84DC9}" type="presParOf" srcId="{53D1D528-83CA-4613-A4E7-545A155F1E04}" destId="{7B2C1C3A-DBA7-432F-8F8F-54C77FC38078}" srcOrd="0" destOrd="0" presId="urn:microsoft.com/office/officeart/2011/layout/CircleProcess"/>
    <dgm:cxn modelId="{115396C2-9E63-44BD-9E45-AB72BE2514EF}" type="presOf" srcId="{C3A7E6F5-2890-4F99-8BE6-A9A317AF6164}" destId="{7B2C1C3A-DBA7-432F-8F8F-54C77FC38078}" srcOrd="0" destOrd="0" presId="urn:microsoft.com/office/officeart/2011/layout/CircleProcess"/>
    <dgm:cxn modelId="{0B908CE1-233D-472E-86F2-63E16104E10A}" type="presParOf" srcId="{74E4F340-2E52-4C3C-ABF2-E276C1455122}" destId="{CFBE8AA2-6807-447B-8007-6E2EF35EB721}" srcOrd="5" destOrd="0" presId="urn:microsoft.com/office/officeart/2011/layout/CircleProcess"/>
    <dgm:cxn modelId="{B9307452-E754-4107-84D6-351C82E22BD0}" type="presOf" srcId="{C3A7E6F5-2890-4F99-8BE6-A9A317AF6164}" destId="{CFBE8AA2-6807-447B-8007-6E2EF35EB721}" srcOrd="1" destOrd="0" presId="urn:microsoft.com/office/officeart/2011/layout/CircleProcess"/>
    <dgm:cxn modelId="{2F4A4805-B6E5-4502-9A96-D405C2DA52C8}" type="presParOf" srcId="{74E4F340-2E52-4C3C-ABF2-E276C1455122}" destId="{925EBBDF-DBAC-4916-AD1A-0E9BE3335B64}" srcOrd="6" destOrd="0" presId="urn:microsoft.com/office/officeart/2011/layout/CircleProcess"/>
    <dgm:cxn modelId="{A9E6D414-FDF2-46F3-BC5B-18F0A1FFAE69}" type="presParOf" srcId="{925EBBDF-DBAC-4916-AD1A-0E9BE3335B64}" destId="{EBE823A6-41D3-4C9F-AC4D-FC4741E26FE2}" srcOrd="0" destOrd="0" presId="urn:microsoft.com/office/officeart/2011/layout/CircleProcess"/>
    <dgm:cxn modelId="{657F45FD-FFC6-4921-AE0B-3429EEA12F12}" type="presParOf" srcId="{74E4F340-2E52-4C3C-ABF2-E276C1455122}" destId="{FCF18D0E-B4F3-4AB9-9D0C-0A1597D1800C}" srcOrd="7" destOrd="0" presId="urn:microsoft.com/office/officeart/2011/layout/CircleProcess"/>
    <dgm:cxn modelId="{22CEFBA9-9B75-43E9-806F-49406312E11B}" type="presParOf" srcId="{FCF18D0E-B4F3-4AB9-9D0C-0A1597D1800C}" destId="{24F70713-B307-4796-B5DF-C89C713A4F32}" srcOrd="0" destOrd="0" presId="urn:microsoft.com/office/officeart/2011/layout/CircleProcess"/>
    <dgm:cxn modelId="{FF97B6D6-A1C4-4452-9B2E-F7EFB9EE596B}" type="presOf" srcId="{3319AC31-6977-4C1E-9FFF-F50684DB8A93}" destId="{24F70713-B307-4796-B5DF-C89C713A4F32}" srcOrd="0" destOrd="0" presId="urn:microsoft.com/office/officeart/2011/layout/CircleProcess"/>
    <dgm:cxn modelId="{A3E0F3E0-CE7A-4C74-B4DC-76E48FD83959}" type="presParOf" srcId="{74E4F340-2E52-4C3C-ABF2-E276C1455122}" destId="{39A26B15-AA76-4BB9-8CA9-4CBD8A8AECC0}" srcOrd="8" destOrd="0" presId="urn:microsoft.com/office/officeart/2011/layout/CircleProcess"/>
    <dgm:cxn modelId="{443605DF-F25C-4DA9-A855-5A05613CC57D}" type="presOf" srcId="{3319AC31-6977-4C1E-9FFF-F50684DB8A93}" destId="{39A26B15-AA76-4BB9-8CA9-4CBD8A8AECC0}" srcOrd="1" destOrd="0" presId="urn:microsoft.com/office/officeart/2011/layout/CircleProcess"/>
    <dgm:cxn modelId="{207D8B9C-12E5-44E2-A10C-CBBE4F30B1BE}" type="presParOf" srcId="{74E4F340-2E52-4C3C-ABF2-E276C1455122}" destId="{4391B9DE-EAA8-4230-9FE9-86FC2910BA1F}" srcOrd="9" destOrd="0" presId="urn:microsoft.com/office/officeart/2011/layout/CircleProcess"/>
    <dgm:cxn modelId="{50379CCF-D950-4FB0-9BE4-7831ACAB8A6A}" type="presParOf" srcId="{4391B9DE-EAA8-4230-9FE9-86FC2910BA1F}" destId="{6503049C-7B11-4B27-957C-30169473D5B6}" srcOrd="0" destOrd="0" presId="urn:microsoft.com/office/officeart/2011/layout/CircleProcess"/>
    <dgm:cxn modelId="{9B9A60FA-1BD4-4867-B276-19519C48BF33}" type="presParOf" srcId="{74E4F340-2E52-4C3C-ABF2-E276C1455122}" destId="{E07A2C1D-B517-44A4-97C2-0D96860A1224}" srcOrd="10" destOrd="0" presId="urn:microsoft.com/office/officeart/2011/layout/CircleProcess"/>
    <dgm:cxn modelId="{FB5172E7-B2B6-4272-917D-A58A110C6645}" type="presParOf" srcId="{E07A2C1D-B517-44A4-97C2-0D96860A1224}" destId="{72E8103B-673F-40D9-A395-84097193C726}" srcOrd="0" destOrd="0" presId="urn:microsoft.com/office/officeart/2011/layout/CircleProcess"/>
    <dgm:cxn modelId="{53B51B64-ABD5-4735-9CC4-6228C515B016}" type="presOf" srcId="{3BAC60BC-DE1B-4FE4-A8B8-D4447BBF0738}" destId="{72E8103B-673F-40D9-A395-84097193C726}" srcOrd="0" destOrd="0" presId="urn:microsoft.com/office/officeart/2011/layout/CircleProcess"/>
    <dgm:cxn modelId="{C7BA1332-CD43-40C4-AA87-41F1C7E0CF58}" type="presParOf" srcId="{74E4F340-2E52-4C3C-ABF2-E276C1455122}" destId="{79815D86-D343-411F-BED6-B6B4DFDED218}" srcOrd="11" destOrd="0" presId="urn:microsoft.com/office/officeart/2011/layout/CircleProcess"/>
    <dgm:cxn modelId="{63D4650D-F68D-45E2-8B07-A4C739803365}" type="presOf" srcId="{3BAC60BC-DE1B-4FE4-A8B8-D4447BBF0738}" destId="{79815D86-D343-411F-BED6-B6B4DFDED218}" srcOrd="1" destOrd="0" presId="urn:microsoft.com/office/officeart/2011/layout/CircleProcess"/>
    <dgm:cxn modelId="{33B2BB4C-A2A1-4190-9ED4-55AD0B07F91F}" type="presParOf" srcId="{74E4F340-2E52-4C3C-ABF2-E276C1455122}" destId="{B52171C2-E095-4356-8E54-59B6D2A7D79F}" srcOrd="12" destOrd="0" presId="urn:microsoft.com/office/officeart/2011/layout/CircleProcess"/>
    <dgm:cxn modelId="{75F0427B-2455-49C8-A9CE-4A7F4527E783}" type="presParOf" srcId="{B52171C2-E095-4356-8E54-59B6D2A7D79F}" destId="{CF5E5180-501B-4152-9366-B69C8485E563}" srcOrd="0" destOrd="0" presId="urn:microsoft.com/office/officeart/2011/layout/CircleProcess"/>
    <dgm:cxn modelId="{94A3540E-3BAF-44CB-818A-82A62BC9B73D}" type="presParOf" srcId="{74E4F340-2E52-4C3C-ABF2-E276C1455122}" destId="{8A89C7CF-960D-4C31-A083-5BF8327588AF}" srcOrd="13" destOrd="0" presId="urn:microsoft.com/office/officeart/2011/layout/CircleProcess"/>
    <dgm:cxn modelId="{C39613BD-1F92-45BA-95EA-91238B287117}" type="presParOf" srcId="{8A89C7CF-960D-4C31-A083-5BF8327588AF}" destId="{B7761F79-A829-43F5-B176-850DC801820E}" srcOrd="0" destOrd="0" presId="urn:microsoft.com/office/officeart/2011/layout/CircleProcess"/>
    <dgm:cxn modelId="{EE21BDBE-D539-499F-9ECE-6B86A1EE7996}" type="presOf" srcId="{4D74399A-B805-459E-9717-1727731E98B3}" destId="{B7761F79-A829-43F5-B176-850DC801820E}" srcOrd="0" destOrd="0" presId="urn:microsoft.com/office/officeart/2011/layout/CircleProcess"/>
    <dgm:cxn modelId="{53D03A07-E6D9-4E8B-AF2E-8EEB416FB0AB}" type="presParOf" srcId="{74E4F340-2E52-4C3C-ABF2-E276C1455122}" destId="{AAAE1C06-03F0-4035-A27E-9CA9CD9BD0F5}" srcOrd="14" destOrd="0" presId="urn:microsoft.com/office/officeart/2011/layout/CircleProcess"/>
    <dgm:cxn modelId="{E096EE79-C86C-43BC-A31E-E9D451961CCD}" type="presOf" srcId="{4D74399A-B805-459E-9717-1727731E98B3}" destId="{AAAE1C06-03F0-4035-A27E-9CA9CD9BD0F5}" srcOrd="1" destOrd="0" presId="urn:microsoft.com/office/officeart/2011/layout/CircleProcess"/>
    <dgm:cxn modelId="{801DD40D-1BFD-44D6-BE51-D4966CA885DE}" type="presParOf" srcId="{74E4F340-2E52-4C3C-ABF2-E276C1455122}" destId="{CD68C7CA-2257-46FA-AB67-5F6FA3D78140}" srcOrd="15" destOrd="0" presId="urn:microsoft.com/office/officeart/2011/layout/CircleProcess"/>
    <dgm:cxn modelId="{19D0436D-7B38-4929-83D2-4F17A97AF059}" type="presParOf" srcId="{CD68C7CA-2257-46FA-AB67-5F6FA3D78140}" destId="{AE4A92BF-AF27-4B1B-A589-CE91F47B46E4}" srcOrd="0" destOrd="0" presId="urn:microsoft.com/office/officeart/2011/layout/CircleProcess"/>
    <dgm:cxn modelId="{92ED875A-C4D6-4795-A2B9-AB34F22BAD0A}" type="presParOf" srcId="{74E4F340-2E52-4C3C-ABF2-E276C1455122}" destId="{73069051-AD98-4D12-8DE1-E5C5777DCD8B}" srcOrd="16" destOrd="0" presId="urn:microsoft.com/office/officeart/2011/layout/CircleProcess"/>
    <dgm:cxn modelId="{644EBECF-91AD-44BF-8A0A-B21390C124D8}" type="presParOf" srcId="{73069051-AD98-4D12-8DE1-E5C5777DCD8B}" destId="{377A5EF1-A712-4401-9036-43072E5B5DDC}" srcOrd="0" destOrd="0" presId="urn:microsoft.com/office/officeart/2011/layout/CircleProcess"/>
    <dgm:cxn modelId="{1E9D7F6F-5A29-4091-9C2D-A188DFAD103A}" type="presOf" srcId="{4C14CF61-5B47-48F6-B2A0-934862AA5027}" destId="{377A5EF1-A712-4401-9036-43072E5B5DDC}" srcOrd="0" destOrd="0" presId="urn:microsoft.com/office/officeart/2011/layout/CircleProcess"/>
    <dgm:cxn modelId="{7130768E-A2F4-40D3-A9EF-C588A15F55AB}" type="presParOf" srcId="{74E4F340-2E52-4C3C-ABF2-E276C1455122}" destId="{E8F327CE-FF26-4519-A1E0-A6EF7A546E79}" srcOrd="17" destOrd="0" presId="urn:microsoft.com/office/officeart/2011/layout/CircleProcess"/>
    <dgm:cxn modelId="{86D2874C-DC32-40F5-BE1F-E0064C28D087}" type="presOf" srcId="{4C14CF61-5B47-48F6-B2A0-934862AA5027}" destId="{E8F327CE-FF26-4519-A1E0-A6EF7A546E79}" srcOrd="1" destOrd="0" presId="urn:microsoft.com/office/officeart/2011/layout/CircleProcess"/>
  </dgm:cxnLst>
  <dgm:bg/>
  <dgm:whole/>
  <dgm:extLst>
    <a:ext uri="http://schemas.microsoft.com/office/drawing/2008/diagram">
      <dsp:dataModelExt xmlns:dsp="http://schemas.microsoft.com/office/drawing/2008/diagram" relId="rId5"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15" name=""/>
      <dsp:cNvGrpSpPr/>
    </dsp:nvGrpSpPr>
    <dsp:grpSpPr/>
    <dsp:sp modelId="{937A0A26-1E9D-4534-BB09-EEB23EFA7A99}">
      <dsp:nvSpPr>
        <dsp:cNvPr id="16" name=""/>
        <dsp:cNvSpPr/>
      </dsp:nvSpPr>
      <dsp:spPr>
        <a:xfrm>
          <a:off x="10709281" y="3519731"/>
          <a:ext cx="1029070" cy="10288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6E6CA81-BE27-4826-8C33-D7E70620FFA2}">
      <dsp:nvSpPr>
        <dsp:cNvPr id="17" name=""/>
        <dsp:cNvSpPr/>
      </dsp:nvSpPr>
      <dsp:spPr>
        <a:xfrm>
          <a:off x="10372375" y="3149156"/>
          <a:ext cx="1701637" cy="174408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38622F"/>
              </a:solidFill>
            </a:rPr>
            <a:t>AUTOSCOPERTA</a:t>
          </a:r>
          <a:endParaRPr lang="en-US" sz="1600" kern="1200">
            <a:solidFill>
              <a:srgbClr val="38622F"/>
            </a:solidFill>
          </a:endParaRPr>
        </a:p>
      </dsp:txBody>
      <dsp:txXfrm>
        <a:off x="10615631" y="3398358"/>
        <a:ext cx="1215124" cy="1245680"/>
      </dsp:txXfrm>
    </dsp:sp>
    <dsp:sp modelId="{7345AFE8-5E79-4DFA-97B5-651026817875}">
      <dsp:nvSpPr>
        <dsp:cNvPr id="18" name=""/>
        <dsp:cNvSpPr/>
      </dsp:nvSpPr>
      <dsp:spPr>
        <a:xfrm rot="2700000">
          <a:off x="6858000" y="3298574"/>
          <a:ext cx="1618613" cy="161861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B2C1C3A-DBA7-432F-8F8F-54C77FC38078}">
      <dsp:nvSpPr>
        <dsp:cNvPr id="19" name=""/>
        <dsp:cNvSpPr/>
      </dsp:nvSpPr>
      <dsp:spPr>
        <a:xfrm>
          <a:off x="7033825" y="3461547"/>
          <a:ext cx="1321185" cy="1249802"/>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a:solidFill>
                <a:srgbClr val="38622F"/>
              </a:solidFill>
            </a:rPr>
            <a:t>MANTENERE UN CONTROLLO SULLA VOSTRA IDENTITÀ</a:t>
          </a:r>
          <a:endParaRPr lang="en-US" sz="1400" kern="1200">
            <a:solidFill>
              <a:srgbClr val="38622F"/>
            </a:solidFill>
          </a:endParaRPr>
        </a:p>
      </dsp:txBody>
      <dsp:txXfrm>
        <a:off x="7222695" y="3640124"/>
        <a:ext cx="943447" cy="892649"/>
      </dsp:txXfrm>
    </dsp:sp>
    <dsp:sp modelId="{EBE823A6-41D3-4C9F-AC4D-FC4741E26FE2}">
      <dsp:nvSpPr>
        <dsp:cNvPr id="20" name=""/>
        <dsp:cNvSpPr/>
      </dsp:nvSpPr>
      <dsp:spPr>
        <a:xfrm rot="2700000">
          <a:off x="5167779" y="3414853"/>
          <a:ext cx="1587762" cy="1587762"/>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24F70713-B307-4796-B5DF-C89C713A4F32}">
      <dsp:nvSpPr>
        <dsp:cNvPr id="21" name=""/>
        <dsp:cNvSpPr/>
      </dsp:nvSpPr>
      <dsp:spPr>
        <a:xfrm>
          <a:off x="5214060" y="3585172"/>
          <a:ext cx="1475871" cy="120989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err="1">
              <a:solidFill>
                <a:srgbClr val="38622F"/>
              </a:solidFill>
            </a:rPr>
            <a:t>ANALIZZAtE I VOSTRI SUCCESSI</a:t>
          </a:r>
          <a:endParaRPr lang="en-US" sz="1600" kern="1200">
            <a:solidFill>
              <a:srgbClr val="38622F"/>
            </a:solidFill>
          </a:endParaRPr>
        </a:p>
      </dsp:txBody>
      <dsp:txXfrm>
        <a:off x="5425042" y="3758047"/>
        <a:ext cx="1053906" cy="864144"/>
      </dsp:txXfrm>
    </dsp:sp>
    <dsp:sp modelId="{6503049C-7B11-4B27-957C-30169473D5B6}">
      <dsp:nvSpPr>
        <dsp:cNvPr id="22" name=""/>
        <dsp:cNvSpPr/>
      </dsp:nvSpPr>
      <dsp:spPr>
        <a:xfrm rot="2700000">
          <a:off x="3594615" y="3441035"/>
          <a:ext cx="1573087" cy="1573087"/>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72E8103B-673F-40D9-A395-84097193C726}">
      <dsp:nvSpPr>
        <dsp:cNvPr id="23" name=""/>
        <dsp:cNvSpPr/>
      </dsp:nvSpPr>
      <dsp:spPr>
        <a:xfrm>
          <a:off x="3801355" y="3581240"/>
          <a:ext cx="1312666" cy="1290796"/>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a:solidFill>
              <a:srgbClr val="38622F"/>
            </a:solidFill>
          </a:endParaRPr>
        </a:p>
      </dsp:txBody>
      <dsp:txXfrm>
        <a:off x="3988113" y="3765674"/>
        <a:ext cx="937363" cy="921928"/>
      </dsp:txXfrm>
    </dsp:sp>
    <dsp:sp modelId="{CF5E5180-501B-4152-9366-B69C8485E563}">
      <dsp:nvSpPr>
        <dsp:cNvPr id="24" name=""/>
        <dsp:cNvSpPr/>
      </dsp:nvSpPr>
      <dsp:spPr>
        <a:xfrm rot="2700000">
          <a:off x="2202155" y="3509628"/>
          <a:ext cx="1529989" cy="1529989"/>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B7761F79-A829-43F5-B176-850DC801820E}">
      <dsp:nvSpPr>
        <dsp:cNvPr id="25" name=""/>
        <dsp:cNvSpPr/>
      </dsp:nvSpPr>
      <dsp:spPr>
        <a:xfrm>
          <a:off x="2367065" y="3679346"/>
          <a:ext cx="1198683" cy="1205169"/>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38622F"/>
              </a:solidFill>
            </a:rPr>
            <a:t>CHIEDI A UN AMICO</a:t>
          </a:r>
          <a:endParaRPr lang="en-US" sz="1600" kern="1200">
            <a:solidFill>
              <a:srgbClr val="38622F"/>
            </a:solidFill>
          </a:endParaRPr>
        </a:p>
      </dsp:txBody>
      <dsp:txXfrm>
        <a:off x="2537606" y="3851545"/>
        <a:ext cx="855969" cy="860770"/>
      </dsp:txXfrm>
    </dsp:sp>
    <dsp:sp modelId="{AE4A92BF-AF27-4B1B-A589-CE91F47B46E4}">
      <dsp:nvSpPr>
        <dsp:cNvPr id="26" name=""/>
        <dsp:cNvSpPr/>
      </dsp:nvSpPr>
      <dsp:spPr>
        <a:xfrm rot="2700000">
          <a:off x="548415" y="3348160"/>
          <a:ext cx="1551249" cy="1551249"/>
        </a:xfrm>
        <a:prstGeom prst="teardrop">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a:lstStyle/>
        <a:p/>
      </dsp:txBody>
    </dsp:sp>
    <dsp:sp modelId="{377A5EF1-A712-4401-9036-43072E5B5DDC}">
      <dsp:nvSpPr>
        <dsp:cNvPr id="27" name=""/>
        <dsp:cNvSpPr/>
      </dsp:nvSpPr>
      <dsp:spPr>
        <a:xfrm>
          <a:off x="746226" y="3481314"/>
          <a:ext cx="1231520" cy="1284939"/>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38622F"/>
            </a:solidFill>
          </a:endParaRPr>
        </a:p>
      </dsp:txBody>
      <dsp:txXfrm>
        <a:off x="922277" y="3664911"/>
        <a:ext cx="879418" cy="917744"/>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type="ellipse" r:blip="">
                <dgm:adjLst/>
              </dgm:shape>
            </dgm:if>
            <dgm:else name="Name30">
              <dgm:choose name="Name31">
                <dgm:if name="Name32" axis="precedSib" ptType="node" func="cnt" op="equ" val="10">
                  <dgm:shape type="ellipse" r:blip="">
                    <dgm:adjLst/>
                  </dgm:shape>
                </dgm:if>
                <dgm:else name="Name33">
                  <dgm:choose name="Name34">
                    <dgm:if name="Name35" func="var" arg="dir" op="equ" val="norm">
                      <dgm:shape rot="45" type="teardrop" r:blip="">
                        <dgm:adjLst>
                          <dgm:adj idx="1" val="1"/>
                        </dgm:adjLst>
                      </dgm:shape>
                    </dgm:if>
                    <dgm:else name="Name36">
                      <dgm:shape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type="ellipse" r:blip="">
            <dgm:adjLst/>
          </dgm:shape>
          <dgm:presOf axis="self" ptType="node"/>
        </dgm:layoutNode>
      </dgm:forEach>
    </dgm:forEach>
    <dgm:forEach name="Name37" axis="ch" ptType="node" st="11" cnt="1">
      <dgm:layoutNode name="Accent11">
        <dgm:alg type="sp"/>
        <dgm:shape r:blip="">
          <dgm:adjLst/>
        </dgm:shape>
        <dgm:presOf/>
        <dgm:constrLst/>
        <dgm:forEach name="Name38" ref="accentRepeat"/>
      </dgm:layoutNode>
      <dgm:layoutNode name="ParentBackground11">
        <dgm:alg type="sp"/>
        <dgm:shape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2"/>
      </dgm:choose>
      <dgm:layoutNode name="Parent1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3" axis="ch" ptType="node" st="10" cnt="1">
      <dgm:layoutNode name="Accent10">
        <dgm:alg type="sp"/>
        <dgm:shape r:blip="">
          <dgm:adjLst/>
        </dgm:shape>
        <dgm:presOf/>
        <dgm:constrLst/>
        <dgm:forEach name="Name44" ref="accentRepeat"/>
      </dgm:layoutNode>
      <dgm:layoutNode name="ParentBackground10">
        <dgm:alg type="sp"/>
        <dgm:shape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8"/>
      </dgm:choose>
      <dgm:layoutNode name="Parent10"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49" axis="ch" ptType="node" st="9" cnt="1">
      <dgm:layoutNode name="Accent9">
        <dgm:alg type="sp"/>
        <dgm:shape r:blip="">
          <dgm:adjLst/>
        </dgm:shape>
        <dgm:presOf/>
        <dgm:constrLst/>
        <dgm:forEach name="Name50" ref="accentRepeat"/>
      </dgm:layoutNode>
      <dgm:layoutNode name="ParentBackground9">
        <dgm:alg type="sp"/>
        <dgm:shape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4"/>
      </dgm:choose>
      <dgm:layoutNode name="Parent9"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55" axis="ch" ptType="node" st="8" cnt="1">
      <dgm:layoutNode name="Accent8">
        <dgm:alg type="sp"/>
        <dgm:shape r:blip="">
          <dgm:adjLst/>
        </dgm:shape>
        <dgm:presOf/>
        <dgm:constrLst/>
        <dgm:forEach name="Name56" ref="accentRepeat"/>
      </dgm:layoutNode>
      <dgm:layoutNode name="ParentBackground8">
        <dgm:alg type="sp"/>
        <dgm:shape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0"/>
      </dgm:choose>
      <dgm:layoutNode name="Parent8"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1" axis="ch" ptType="node" st="7" cnt="1">
      <dgm:layoutNode name="Accent7">
        <dgm:alg type="sp"/>
        <dgm:shape r:blip="">
          <dgm:adjLst/>
        </dgm:shape>
        <dgm:presOf/>
        <dgm:constrLst/>
        <dgm:forEach name="Name62" ref="accentRepeat"/>
      </dgm:layoutNode>
      <dgm:layoutNode name="ParentBackground7">
        <dgm:alg type="sp"/>
        <dgm:shape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6"/>
      </dgm:choose>
      <dgm:layoutNode name="Parent7"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7" axis="ch" ptType="node" st="6" cnt="1">
      <dgm:layoutNode name="Accent6">
        <dgm:alg type="sp"/>
        <dgm:shape r:blip="">
          <dgm:adjLst/>
        </dgm:shape>
        <dgm:presOf/>
        <dgm:constrLst/>
        <dgm:forEach name="Name68" ref="accentRepeat"/>
      </dgm:layoutNode>
      <dgm:layoutNode name="ParentBackground6">
        <dgm:alg type="sp"/>
        <dgm:shape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2"/>
      </dgm:choose>
      <dgm:layoutNode name="Parent6"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3" axis="ch" ptType="node" st="5" cnt="1">
      <dgm:layoutNode name="Accent5">
        <dgm:alg type="sp"/>
        <dgm:shape r:blip="">
          <dgm:adjLst/>
        </dgm:shape>
        <dgm:presOf/>
        <dgm:constrLst/>
        <dgm:forEach name="Name74" ref="accentRepeat"/>
      </dgm:layoutNode>
      <dgm:layoutNode name="ParentBackground5">
        <dgm:alg type="sp"/>
        <dgm:shape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8"/>
      </dgm:choose>
      <dgm:layoutNode name="Parent5"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79" axis="ch" ptType="node" st="4" cnt="1">
      <dgm:layoutNode name="Accent4">
        <dgm:alg type="sp"/>
        <dgm:shape r:blip="">
          <dgm:adjLst/>
        </dgm:shape>
        <dgm:presOf/>
        <dgm:constrLst/>
        <dgm:forEach name="Name80" ref="accentRepeat"/>
      </dgm:layoutNode>
      <dgm:layoutNode name="ParentBackground4">
        <dgm:alg type="sp"/>
        <dgm:shape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4"/>
      </dgm:choose>
      <dgm:layoutNode name="Parent4"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85" axis="ch" ptType="node" st="3" cnt="1">
      <dgm:layoutNode name="Accent3">
        <dgm:alg type="sp"/>
        <dgm:shape r:blip="">
          <dgm:adjLst/>
        </dgm:shape>
        <dgm:presOf/>
        <dgm:constrLst/>
        <dgm:forEach name="Name86" ref="accentRepeat"/>
      </dgm:layoutNode>
      <dgm:layoutNode name="ParentBackground3">
        <dgm:alg type="sp"/>
        <dgm:shape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0"/>
      </dgm:choose>
      <dgm:layoutNode name="Parent3"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1" axis="ch" ptType="node" st="2" cnt="1">
      <dgm:layoutNode name="Accent2">
        <dgm:alg type="sp"/>
        <dgm:shape r:blip="">
          <dgm:adjLst/>
        </dgm:shape>
        <dgm:presOf/>
        <dgm:constrLst/>
        <dgm:forEach name="Name92" ref="accentRepeat"/>
      </dgm:layoutNode>
      <dgm:layoutNode name="ParentBackground2" styleLbl="fgAcc1">
        <dgm:alg type="sp"/>
        <dgm:shape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96"/>
      </dgm:choose>
      <dgm:layoutNode name="Parent2"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97" axis="ch" ptType="node" cnt="1">
      <dgm:layoutNode name="Accent1">
        <dgm:alg type="sp"/>
        <dgm:shape r:blip="">
          <dgm:adjLst/>
        </dgm:shape>
        <dgm:presOf/>
        <dgm:constrLst/>
        <dgm:forEach name="Name98" ref="accentRepeat"/>
      </dgm:layoutNode>
      <dgm:layoutNode name="ParentBackground1">
        <dgm:alg type="sp"/>
        <dgm:shape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02"/>
      </dgm:choose>
      <dgm:layoutNode name="Parent1" styleLbl="revTx">
        <dgm:varLst>
          <dgm:chMax val="1"/>
          <dgm:chPref val="1"/>
          <dgm:bulletEnabled val="1"/>
        </dgm:varLst>
        <dgm:alg type="tx">
          <dgm:param type="shpTxLTRAlignCh" val="ctr"/>
          <dgm:param type="txAnchorVertCh" val="mid"/>
        </dgm:alg>
        <dgm:shape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3.png" /><Relationship Id="rId3" Type="http://schemas.openxmlformats.org/officeDocument/2006/relationships/image" Target="../media/image2.png"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Cover Slide 1">
    <p:spTree>
      <p:nvGrpSpPr>
        <p:cNvPr id="1" name=""/>
        <p:cNvGrpSpPr/>
        <p:nvPr/>
      </p:nvGrpSpPr>
      <p:grpSpPr>
        <a:xfrm>
          <a:off x="0" y="0"/>
          <a:ext cx="0" cy="0"/>
        </a:xfrm>
      </p:grpSpPr>
      <p:pic>
        <p:nvPicPr>
          <p:cNvPr id="12" name="Picture 11" descr="A picture containing hole, toilet&#10;&#10;Description automatically generated">
            <a:extLst>
              <a:ext uri="{FF2B5EF4-FFF2-40B4-BE49-F238E27FC236}">
                <a16:creationId xmlns:a16="http://schemas.microsoft.com/office/drawing/2014/main" id="{1BF414EF-410B-874D-8864-239BB2AE12E9}"/>
              </a:ext>
            </a:extLst>
          </p:cNvPr>
          <p:cNvPicPr>
            <a:picLocks noChangeAspect="1"/>
          </p:cNvPicPr>
          <p:nvPr userDrawn="1"/>
        </p:nvPicPr>
        <p:blipFill>
          <a:blip r:embed="rId1">
            <a:extLst>
              <a:ext uri="{28A0092B-C50C-407E-A947-70E740481C1C}">
                <a14:useLocalDpi xmlns:a14="http://schemas.microsoft.com/office/drawing/2010/main"/>
              </a:ext>
            </a:extLst>
          </a:blip>
          <a:srcRect r="-2880"/>
          <a:stretch>
            <a:fillRect/>
          </a:stretch>
        </p:blipFill>
        <p:spPr>
          <a:xfrm>
            <a:off x="-2" y="0"/>
            <a:ext cx="12192001" cy="6858000"/>
          </a:xfrm>
          <a:prstGeom prst="rect">
            <a:avLst/>
          </a:prstGeom>
        </p:spPr>
      </p:pic>
      <p:pic>
        <p:nvPicPr>
          <p:cNvPr id="15" name="Picture 14" descr="Icon&#10;&#10;Description automatically generated">
            <a:extLst>
              <a:ext uri="{FF2B5EF4-FFF2-40B4-BE49-F238E27FC236}">
                <a16:creationId xmlns:a16="http://schemas.microsoft.com/office/drawing/2014/main" id="{33838438-AD50-1546-8527-9E03A80707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283" y="843765"/>
            <a:ext cx="3581890" cy="1638178"/>
          </a:xfrm>
          <a:prstGeom prst="rect">
            <a:avLst/>
          </a:prstGeom>
        </p:spPr>
      </p:pic>
      <p:sp>
        <p:nvSpPr>
          <p:cNvPr id="16" name="Text Placeholder 23">
            <a:extLst>
              <a:ext uri="{FF2B5EF4-FFF2-40B4-BE49-F238E27FC236}">
                <a16:creationId xmlns:a16="http://schemas.microsoft.com/office/drawing/2014/main" id="{A4833CAF-5D68-BB42-8D11-D4DE69B836A9}"/>
              </a:ext>
            </a:extLst>
          </p:cNvPr>
          <p:cNvSpPr>
            <a:spLocks noGrp="1"/>
          </p:cNvSpPr>
          <p:nvPr>
            <p:ph type="body" sz="quarter" idx="15" hasCustomPrompt="1"/>
          </p:nvPr>
        </p:nvSpPr>
        <p:spPr>
          <a:xfrm>
            <a:off x="521164" y="5271964"/>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20" name="Text Placeholder 23">
            <a:extLst>
              <a:ext uri="{FF2B5EF4-FFF2-40B4-BE49-F238E27FC236}">
                <a16:creationId xmlns:a16="http://schemas.microsoft.com/office/drawing/2014/main" id="{E3ED3BCF-A56E-0A4B-B316-E67C1EF3481A}"/>
              </a:ext>
            </a:extLst>
          </p:cNvPr>
          <p:cNvSpPr>
            <a:spLocks noGrp="1"/>
          </p:cNvSpPr>
          <p:nvPr>
            <p:ph type="body" sz="quarter" idx="16" hasCustomPrompt="1"/>
          </p:nvPr>
        </p:nvSpPr>
        <p:spPr>
          <a:xfrm>
            <a:off x="521164" y="4653441"/>
            <a:ext cx="5278651" cy="697353"/>
          </a:xfrm>
        </p:spPr>
        <p:txBody>
          <a:bodyPr>
            <a:normAutofit/>
          </a:bodyPr>
          <a:lstStyle>
            <a:lvl1pPr marL="0" indent="0" algn="l">
              <a:buNone/>
              <a:defRPr sz="3600" b="0" i="0">
                <a:solidFill>
                  <a:schemeClr val="bg1"/>
                </a:solidFill>
                <a:latin typeface="+mn-lt"/>
              </a:defRPr>
            </a:lvl1pPr>
          </a:lstStyle>
          <a:p>
            <a:pPr lvl="0"/>
            <a:r>
              <a:rPr lang="en-US"/>
              <a:t>Cover Design 2</a:t>
            </a:r>
          </a:p>
        </p:txBody>
      </p:sp>
      <p:pic>
        <p:nvPicPr>
          <p:cNvPr id="25" name="Picture 24">
            <a:extLst>
              <a:ext uri="{FF2B5EF4-FFF2-40B4-BE49-F238E27FC236}">
                <a16:creationId xmlns:a16="http://schemas.microsoft.com/office/drawing/2014/main" id="{89D987AE-EF5D-0846-9714-32B742E96149}"/>
              </a:ext>
            </a:extLst>
          </p:cNvPr>
          <p:cNvPicPr>
            <a:picLocks noChangeAspect="1"/>
          </p:cNvPicPr>
          <p:nvPr/>
        </p:nvPicPr>
        <p:blipFill>
          <a:blip r:embed="rId3">
            <a:extLst>
              <a:ext uri="{28A0092B-C50C-407E-A947-70E740481C1C}">
                <a14:useLocalDpi xmlns:a14="http://schemas.microsoft.com/office/drawing/2010/main"/>
              </a:ext>
            </a:extLst>
          </a:blip>
          <a:srcRect r="44449"/>
          <a:stretch>
            <a:fillRect/>
          </a:stretch>
        </p:blipFill>
        <p:spPr bwMode="auto">
          <a:xfrm>
            <a:off x="9845954" y="5785522"/>
            <a:ext cx="1991960" cy="4574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581940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lide with photo 2">
    <p:spTree>
      <p:nvGrpSpPr>
        <p:cNvPr id="1" name=""/>
        <p:cNvGrpSpPr/>
        <p:nvPr/>
      </p:nvGrpSpPr>
      <p:grpSpPr>
        <a:xfrm>
          <a:off x="0" y="0"/>
          <a:ext cx="0" cy="0"/>
        </a:xfrm>
      </p:grpSpPr>
      <p:sp>
        <p:nvSpPr>
          <p:cNvPr id="9" name="Picture Placeholder 15">
            <a:extLst>
              <a:ext uri="{FF2B5EF4-FFF2-40B4-BE49-F238E27FC236}">
                <a16:creationId xmlns:a16="http://schemas.microsoft.com/office/drawing/2014/main" id="{4B053CF1-001A-CB41-BD2C-39FCC76B7501}"/>
              </a:ext>
            </a:extLst>
          </p:cNvPr>
          <p:cNvSpPr>
            <a:spLocks noGrp="1"/>
          </p:cNvSpPr>
          <p:nvPr>
            <p:ph type="pic" sz="quarter" idx="10"/>
          </p:nvPr>
        </p:nvSpPr>
        <p:spPr>
          <a:xfrm>
            <a:off x="8755811" y="0"/>
            <a:ext cx="3436189" cy="6872292"/>
          </a:xfrm>
          <a:custGeom>
            <a:gdLst>
              <a:gd name="connsiteX0" fmla="*/ 3436146 w 3436189"/>
              <a:gd name="connsiteY0" fmla="*/ 0 h 6872292"/>
              <a:gd name="connsiteX1" fmla="*/ 3436146 w 3436189"/>
              <a:gd name="connsiteY1" fmla="*/ 1598140 h 6872292"/>
              <a:gd name="connsiteX2" fmla="*/ 3268984 w 3436189"/>
              <a:gd name="connsiteY2" fmla="*/ 1623651 h 6872292"/>
              <a:gd name="connsiteX3" fmla="*/ 1785935 w 3436189"/>
              <a:gd name="connsiteY3" fmla="*/ 3443291 h 6872292"/>
              <a:gd name="connsiteX4" fmla="*/ 3268984 w 3436189"/>
              <a:gd name="connsiteY4" fmla="*/ 5262931 h 6872292"/>
              <a:gd name="connsiteX5" fmla="*/ 3436146 w 3436189"/>
              <a:gd name="connsiteY5" fmla="*/ 5288443 h 6872292"/>
              <a:gd name="connsiteX6" fmla="*/ 3436146 w 3436189"/>
              <a:gd name="connsiteY6" fmla="*/ 6872291 h 6872292"/>
              <a:gd name="connsiteX7" fmla="*/ 3436189 w 3436189"/>
              <a:gd name="connsiteY7" fmla="*/ 6872291 h 6872292"/>
              <a:gd name="connsiteX8" fmla="*/ 3436146 w 3436189"/>
              <a:gd name="connsiteY8" fmla="*/ 6872292 h 6872292"/>
              <a:gd name="connsiteX9" fmla="*/ 0 w 3436189"/>
              <a:gd name="connsiteY9" fmla="*/ 3436146 h 6872292"/>
              <a:gd name="connsiteX10" fmla="*/ 3436146 w 3436189"/>
              <a:gd name="connsiteY10" fmla="*/ 0 h 68722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189" h="6872292">
                <a:moveTo>
                  <a:pt x="3436146" y="0"/>
                </a:moveTo>
                <a:lnTo>
                  <a:pt x="3436146" y="1598140"/>
                </a:lnTo>
                <a:lnTo>
                  <a:pt x="3268984" y="1623651"/>
                </a:lnTo>
                <a:cubicBezTo>
                  <a:pt x="2422610" y="1796845"/>
                  <a:pt x="1785935" y="2545716"/>
                  <a:pt x="1785935" y="3443291"/>
                </a:cubicBezTo>
                <a:cubicBezTo>
                  <a:pt x="1785935" y="4340866"/>
                  <a:pt x="2422610" y="5089738"/>
                  <a:pt x="3268984" y="5262931"/>
                </a:cubicBezTo>
                <a:lnTo>
                  <a:pt x="3436146" y="5288443"/>
                </a:lnTo>
                <a:lnTo>
                  <a:pt x="3436146" y="6872291"/>
                </a:lnTo>
                <a:lnTo>
                  <a:pt x="3436189" y="6872291"/>
                </a:lnTo>
                <a:lnTo>
                  <a:pt x="3436146" y="6872292"/>
                </a:lnTo>
                <a:cubicBezTo>
                  <a:pt x="1538415" y="6872292"/>
                  <a:pt x="0" y="5333877"/>
                  <a:pt x="0" y="3436146"/>
                </a:cubicBezTo>
                <a:cubicBezTo>
                  <a:pt x="0" y="1538415"/>
                  <a:pt x="1538415" y="0"/>
                  <a:pt x="3436146" y="0"/>
                </a:cubicBezTo>
                <a:close/>
              </a:path>
            </a:pathLst>
          </a:custGeom>
          <a:ln>
            <a:noFill/>
          </a:ln>
        </p:spPr>
        <p:txBody>
          <a:bodyPr wrap="square">
            <a:noAutofit/>
          </a:bodyPr>
          <a:lstStyle>
            <a:lvl1pPr>
              <a:defRPr>
                <a:ln>
                  <a:noFill/>
                </a:ln>
              </a:defRPr>
            </a:lvl1pPr>
          </a:lstStyle>
          <a:p>
            <a:endParaRPr lang="en-US"/>
          </a:p>
        </p:txBody>
      </p:sp>
      <p:sp>
        <p:nvSpPr>
          <p:cNvPr id="13" name="Text Placeholder 17">
            <a:extLst>
              <a:ext uri="{FF2B5EF4-FFF2-40B4-BE49-F238E27FC236}">
                <a16:creationId xmlns:a16="http://schemas.microsoft.com/office/drawing/2014/main" id="{B4400724-8644-0143-93FC-BDAEDE055A86}"/>
              </a:ext>
            </a:extLst>
          </p:cNvPr>
          <p:cNvSpPr>
            <a:spLocks noGrp="1"/>
          </p:cNvSpPr>
          <p:nvPr>
            <p:ph type="body" sz="quarter" idx="18" hasCustomPrompt="1"/>
          </p:nvPr>
        </p:nvSpPr>
        <p:spPr>
          <a:xfrm>
            <a:off x="880533" y="1845516"/>
            <a:ext cx="71797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4" name="Text Placeholder 23">
            <a:extLst>
              <a:ext uri="{FF2B5EF4-FFF2-40B4-BE49-F238E27FC236}">
                <a16:creationId xmlns:a16="http://schemas.microsoft.com/office/drawing/2014/main" id="{42FBE3CF-C9F4-F44B-ABC8-C2D51D5C0ADB}"/>
              </a:ext>
            </a:extLst>
          </p:cNvPr>
          <p:cNvSpPr>
            <a:spLocks noGrp="1"/>
          </p:cNvSpPr>
          <p:nvPr>
            <p:ph type="body" sz="quarter" idx="16" hasCustomPrompt="1"/>
          </p:nvPr>
        </p:nvSpPr>
        <p:spPr>
          <a:xfrm>
            <a:off x="880533" y="819966"/>
            <a:ext cx="7179734" cy="580518"/>
          </a:xfrm>
        </p:spPr>
        <p:txBody>
          <a:bodyPr>
            <a:normAutofit/>
          </a:bodyPr>
          <a:lstStyle>
            <a:lvl1pPr marL="0" indent="0" algn="l">
              <a:buNone/>
              <a:defRPr sz="3600" b="1" i="0">
                <a:solidFill>
                  <a:srgbClr val="09446A"/>
                </a:solidFill>
                <a:latin typeface="+mn-lt"/>
              </a:defRPr>
            </a:lvl1pPr>
          </a:lstStyle>
          <a:p>
            <a:pPr lvl="0"/>
            <a:r>
              <a:rPr lang="en-US"/>
              <a:t>Heading</a:t>
            </a:r>
          </a:p>
        </p:txBody>
      </p:sp>
      <p:pic>
        <p:nvPicPr>
          <p:cNvPr id="15" name="Picture 14" descr="A purple circle with a black circle&#10;&#10;Description automatically generated with low confidence">
            <a:extLst>
              <a:ext uri="{FF2B5EF4-FFF2-40B4-BE49-F238E27FC236}">
                <a16:creationId xmlns:a16="http://schemas.microsoft.com/office/drawing/2014/main" id="{CB65922B-36F5-7540-A41B-F33A710F3AA9}"/>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62BE26B8-A4B5-B14A-9392-8F9882C1ABC9}"/>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278528856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Divider Slide">
    <p:spTree>
      <p:nvGrpSpPr>
        <p:cNvPr id="1" name=""/>
        <p:cNvGrpSpPr/>
        <p:nvPr/>
      </p:nvGrpSpPr>
      <p:grpSpPr>
        <a:xfrm>
          <a:off x="0" y="0"/>
          <a: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a:blip r:embed="rId1">
            <a:extLst>
              <a:ext uri="{28A0092B-C50C-407E-A947-70E740481C1C}">
                <a14:useLocalDpi xmlns:a14="http://schemas.microsoft.com/office/drawing/2010/main"/>
              </a:ext>
            </a:extLst>
          </a:blip>
          <a:srcRect b="-12326"/>
          <a:stretch>
            <a:fillRect/>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B32EE5CC-E049-D04F-A393-1C6C6E9E99C1}"/>
              </a:ext>
            </a:extLst>
          </p:cNvPr>
          <p:cNvSpPr/>
          <p:nvPr userDrawn="1"/>
        </p:nvSpPr>
        <p:spPr>
          <a:xfrm>
            <a:off x="2023087" y="611494"/>
            <a:ext cx="36000" cy="1411491"/>
          </a:xfrm>
          <a:prstGeom prst="rect">
            <a:avLst/>
          </a:prstGeom>
          <a:solidFill>
            <a:srgbClr val="94C3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a:t>Divider</a:t>
            </a:r>
          </a:p>
        </p:txBody>
      </p:sp>
      <p:sp>
        <p:nvSpPr>
          <p:cNvPr id="15" name="Text Placeholder 23">
            <a:extLst>
              <a:ext uri="{FF2B5EF4-FFF2-40B4-BE49-F238E27FC236}">
                <a16:creationId xmlns:a16="http://schemas.microsoft.com/office/drawing/2014/main" id="{D8590EAF-AFB9-6647-B851-C7B961200BD3}"/>
              </a:ext>
            </a:extLst>
          </p:cNvPr>
          <p:cNvSpPr>
            <a:spLocks noGrp="1"/>
          </p:cNvSpPr>
          <p:nvPr>
            <p:ph type="body" sz="quarter" idx="18" hasCustomPrompt="1"/>
          </p:nvPr>
        </p:nvSpPr>
        <p:spPr>
          <a:xfrm>
            <a:off x="602921" y="867209"/>
            <a:ext cx="1255590" cy="845970"/>
          </a:xfrm>
        </p:spPr>
        <p:txBody>
          <a:bodyPr anchor="ctr">
            <a:normAutofit/>
          </a:bodyPr>
          <a:lstStyle>
            <a:lvl1pPr marL="0" indent="0" algn="l">
              <a:buNone/>
              <a:defRPr sz="4800" b="0" i="0">
                <a:solidFill>
                  <a:schemeClr val="bg1"/>
                </a:solidFill>
                <a:latin typeface="+mn-lt"/>
              </a:defRPr>
            </a:lvl1pPr>
          </a:lstStyle>
          <a:p>
            <a:pPr lvl="0"/>
            <a:r>
              <a:rPr lang="en-US"/>
              <a:t>01</a:t>
            </a:r>
          </a:p>
        </p:txBody>
      </p:sp>
      <p:sp>
        <p:nvSpPr>
          <p:cNvPr id="12" name="Freeform 11">
            <a:extLst>
              <a:ext uri="{FF2B5EF4-FFF2-40B4-BE49-F238E27FC236}">
                <a16:creationId xmlns:a16="http://schemas.microsoft.com/office/drawing/2014/main" id="{491A7947-BA9C-9942-830D-46A73B3DFD3D}"/>
              </a:ext>
            </a:extLst>
          </p:cNvPr>
          <p:cNvSpPr>
            <a:spLocks noGrp="1"/>
          </p:cNvSpPr>
          <p:nvPr>
            <p:ph type="pic" sz="quarter" idx="19"/>
          </p:nvPr>
        </p:nvSpPr>
        <p:spPr>
          <a:xfrm>
            <a:off x="6756402" y="1141712"/>
            <a:ext cx="5435599" cy="5706715"/>
          </a:xfrm>
          <a:custGeom>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3" name="Picture 12" descr="A purple circle with a black circle&#10;&#10;Description automatically generated with low confidence">
            <a:extLst>
              <a:ext uri="{FF2B5EF4-FFF2-40B4-BE49-F238E27FC236}">
                <a16:creationId xmlns:a16="http://schemas.microsoft.com/office/drawing/2014/main" id="{7C88A623-C27A-7A43-ABD6-06106D8D62F4}"/>
              </a:ext>
            </a:extLst>
          </p:cNvPr>
          <p:cNvPicPr>
            <a:picLocks noChangeAspect="1"/>
          </p:cNvPicPr>
          <p:nvPr userDrawn="1"/>
        </p:nvPicPr>
        <p:blipFill>
          <a:blip r:embed="rId2">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EECF7CAE-35FB-6043-86B0-0DC6D0D04F0F}"/>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343507790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Divider Slide">
    <p:spTree>
      <p:nvGrpSpPr>
        <p:cNvPr id="1" name=""/>
        <p:cNvGrpSpPr/>
        <p:nvPr/>
      </p:nvGrpSpPr>
      <p:grpSpPr>
        <a:xfrm>
          <a:off x="0" y="0"/>
          <a:ext cx="0" cy="0"/>
        </a:xfrm>
      </p:grpSpPr>
      <p:pic>
        <p:nvPicPr>
          <p:cNvPr id="9" name="Picture 8" descr="A purple circle with a black circle&#10;&#10;Description automatically generated with low confidence">
            <a:extLst>
              <a:ext uri="{FF2B5EF4-FFF2-40B4-BE49-F238E27FC236}">
                <a16:creationId xmlns:a16="http://schemas.microsoft.com/office/drawing/2014/main" id="{26654832-B38C-3148-B886-DD863FC5114B}"/>
              </a:ext>
            </a:extLst>
          </p:cNvPr>
          <p:cNvPicPr>
            <a:picLocks noChangeAspect="1"/>
          </p:cNvPicPr>
          <p:nvPr userDrawn="1"/>
        </p:nvPicPr>
        <p:blipFill>
          <a:blip r:embed="rId1">
            <a:extLst>
              <a:ext uri="{28A0092B-C50C-407E-A947-70E740481C1C}">
                <a14:useLocalDpi xmlns:a14="http://schemas.microsoft.com/office/drawing/2010/main"/>
              </a:ext>
            </a:extLst>
          </a:blip>
          <a:srcRect b="-12326"/>
          <a:stretch>
            <a:fillRect/>
          </a:stretch>
        </p:blipFill>
        <p:spPr bwMode="auto">
          <a:xfrm flipH="1">
            <a:off x="0" y="0"/>
            <a:ext cx="12192000" cy="5990791"/>
          </a:xfrm>
          <a:prstGeom prst="rect">
            <a:avLst/>
          </a:prstGeom>
          <a:ln>
            <a:noFill/>
          </a:ln>
          <a:extLst>
            <a:ext uri="{53640926-AAD7-44D8-BBD7-CCE9431645EC}">
              <a14:shadowObscured xmlns:a14="http://schemas.microsoft.com/office/drawing/2010/main"/>
            </a:ext>
          </a:extLst>
        </p:spPr>
      </p:pic>
      <p:sp>
        <p:nvSpPr>
          <p:cNvPr id="14" name="Text Placeholder 23">
            <a:extLst>
              <a:ext uri="{FF2B5EF4-FFF2-40B4-BE49-F238E27FC236}">
                <a16:creationId xmlns:a16="http://schemas.microsoft.com/office/drawing/2014/main" id="{F9DD79E2-13F7-2E40-B780-4D807D0D3F24}"/>
              </a:ext>
            </a:extLst>
          </p:cNvPr>
          <p:cNvSpPr>
            <a:spLocks noGrp="1"/>
          </p:cNvSpPr>
          <p:nvPr>
            <p:ph type="body" sz="quarter" idx="17" hasCustomPrompt="1"/>
          </p:nvPr>
        </p:nvSpPr>
        <p:spPr>
          <a:xfrm>
            <a:off x="2304507" y="867209"/>
            <a:ext cx="3791493" cy="845970"/>
          </a:xfrm>
        </p:spPr>
        <p:txBody>
          <a:bodyPr anchor="ctr">
            <a:normAutofit/>
          </a:bodyPr>
          <a:lstStyle>
            <a:lvl1pPr marL="0" indent="0" algn="l">
              <a:buNone/>
              <a:defRPr sz="4800" b="0" i="0">
                <a:solidFill>
                  <a:schemeClr val="bg1"/>
                </a:solidFill>
                <a:latin typeface="+mn-lt"/>
              </a:defRPr>
            </a:lvl1pPr>
          </a:lstStyle>
          <a:p>
            <a:pPr lvl="0"/>
            <a:r>
              <a:rPr lang="en-US"/>
              <a:t>Divider</a:t>
            </a:r>
          </a:p>
        </p:txBody>
      </p:sp>
    </p:spTree>
    <p:extLst>
      <p:ext uri="{BB962C8B-B14F-4D97-AF65-F5344CB8AC3E}">
        <p14:creationId xmlns:p14="http://schemas.microsoft.com/office/powerpoint/2010/main" val="256237096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ext Slide - Blue">
    <p:spTree>
      <p:nvGrpSpPr>
        <p:cNvPr id="1" name=""/>
        <p:cNvGrpSpPr/>
        <p:nvPr/>
      </p:nvGrpSpPr>
      <p:grpSpPr>
        <a:xfrm>
          <a:off x="0" y="0"/>
          <a: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Rectangle 9">
            <a:extLst>
              <a:ext uri="{FF2B5EF4-FFF2-40B4-BE49-F238E27FC236}">
                <a16:creationId xmlns:a16="http://schemas.microsoft.com/office/drawing/2014/main" id="{5FF800F1-FAD7-4E29-8D2F-147113CBB524}"/>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11" name="Picture 10" descr="A purple circle with a black circle&#10;&#10;Description automatically generated with low confidence">
            <a:extLst>
              <a:ext uri="{FF2B5EF4-FFF2-40B4-BE49-F238E27FC236}">
                <a16:creationId xmlns:a16="http://schemas.microsoft.com/office/drawing/2014/main" id="{2E211942-870F-4ACB-BF41-4B6AA12E8BAC}"/>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22646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5 point number graph with icons A">
    <p:spTree>
      <p:nvGrpSpPr>
        <p:cNvPr id="1" name=""/>
        <p:cNvGrpSpPr/>
        <p:nvPr/>
      </p:nvGrpSpPr>
      <p:grpSpPr>
        <a:xfrm>
          <a:off x="0" y="0"/>
          <a: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9446A"/>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cxnLst>
              <a:cxn ang="0">
                <a:pos x="T0" y="T1"/>
              </a:cxn>
              <a:cxn ang="0">
                <a:pos x="T2" y="T3"/>
              </a:cxn>
              <a:cxn ang="0">
                <a:pos x="T4" y="T5"/>
              </a:cxn>
              <a:cxn ang="0">
                <a:pos x="T6" y="T7"/>
              </a:cxn>
              <a:cxn ang="0">
                <a:pos x="T8" y="T9"/>
              </a:cxn>
              <a:cxn ang="0">
                <a:pos x="T10" y="T11"/>
              </a:cxn>
            </a:cxnLst>
            <a:rect l="0" t="0" r="r" b="b"/>
            <a:pathLst>
              <a:path w="3867"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53693"/>
          </a:solidFill>
          <a:ln w="9525" cap="flat">
            <a:noFill/>
            <a:bevel/>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8622F"/>
          </a:solidFill>
          <a:ln w="9525" cap="flat">
            <a:noFill/>
            <a:bevel/>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93C23D"/>
          </a:solidFill>
          <a:ln w="9525" cap="flat">
            <a:noFill/>
            <a:bevel/>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911127" y="1536112"/>
            <a:ext cx="2690842" cy="2688487"/>
          </a:xfrm>
          <a:custGeom>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853693">
              <a:alpha val="92157"/>
            </a:srgbClr>
          </a:solidFill>
          <a:ln w="9525" cap="flat">
            <a:noFill/>
            <a:bevel/>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cxnLst>
              <a:cxn ang="0">
                <a:pos x="T0" y="T1"/>
              </a:cxn>
              <a:cxn ang="0">
                <a:pos x="T2" y="T3"/>
              </a:cxn>
              <a:cxn ang="0">
                <a:pos x="T4" y="T5"/>
              </a:cxn>
              <a:cxn ang="0">
                <a:pos x="T6" y="T7"/>
              </a:cxn>
              <a:cxn ang="0">
                <a:pos x="T8" y="T9"/>
              </a:cxn>
              <a:cxn ang="0">
                <a:pos x="T10" y="T11"/>
              </a:cxn>
            </a:cxnLst>
            <a:rect l="0" t="0" r="r" b="b"/>
            <a:pathLst>
              <a:path w="3714" h="3703">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52771"/>
          </a:solidFill>
          <a:ln w="9525" cap="flat">
            <a:noFill/>
            <a:bevel/>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53693"/>
          </a:solidFill>
          <a:ln w="9525" cap="flat">
            <a:noFill/>
            <a:bevel/>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93C23D"/>
          </a:solidFill>
          <a:ln w="9525" cap="flat">
            <a:noFill/>
            <a:bevel/>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527546" y="1342899"/>
            <a:ext cx="791702" cy="786989"/>
          </a:xfrm>
          <a:custGeom>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52771"/>
          </a:solidFill>
          <a:ln w="9525" cap="flat">
            <a:noFill/>
            <a:bevel/>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8622F"/>
          </a:solidFill>
          <a:ln w="9525" cap="flat">
            <a:noFill/>
            <a:bevel/>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853693">
              <a:alpha val="92157"/>
            </a:srgbClr>
          </a:solidFill>
          <a:ln w="9525" cap="flat">
            <a:noFill/>
            <a:bevel/>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38" name="Text Placeholder 17">
            <a:extLst>
              <a:ext uri="{FF2B5EF4-FFF2-40B4-BE49-F238E27FC236}">
                <a16:creationId xmlns:a16="http://schemas.microsoft.com/office/drawing/2014/main" id="{3122DA98-743A-904B-89D0-4D997514343A}"/>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25" name="Text Placeholder 17">
            <a:extLst>
              <a:ext uri="{FF2B5EF4-FFF2-40B4-BE49-F238E27FC236}">
                <a16:creationId xmlns:a16="http://schemas.microsoft.com/office/drawing/2014/main" id="{57FB0A9E-B78B-8942-9866-8FB15974F24B}"/>
              </a:ext>
            </a:extLst>
          </p:cNvPr>
          <p:cNvSpPr>
            <a:spLocks noGrp="1"/>
          </p:cNvSpPr>
          <p:nvPr>
            <p:ph type="body" sz="quarter" idx="39" hasCustomPrompt="1"/>
          </p:nvPr>
        </p:nvSpPr>
        <p:spPr>
          <a:xfrm>
            <a:off x="8135765" y="248803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pic>
        <p:nvPicPr>
          <p:cNvPr id="26" name="Picture 25" descr="A purple circle with a black circle&#10;&#10;Description automatically generated with low confidence">
            <a:extLst>
              <a:ext uri="{FF2B5EF4-FFF2-40B4-BE49-F238E27FC236}">
                <a16:creationId xmlns:a16="http://schemas.microsoft.com/office/drawing/2014/main" id="{8C926C64-9F18-024E-B71E-EC4C449DEFC3}"/>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28" name="Rectangle 27">
            <a:extLst>
              <a:ext uri="{FF2B5EF4-FFF2-40B4-BE49-F238E27FC236}">
                <a16:creationId xmlns:a16="http://schemas.microsoft.com/office/drawing/2014/main" id="{3A6F6D21-B270-5140-9DDA-EF8068D6E39D}"/>
              </a:ext>
            </a:extLst>
          </p:cNvPr>
          <p:cNvSpPr/>
          <p:nvPr userDrawn="1"/>
        </p:nvSpPr>
        <p:spPr>
          <a:xfrm>
            <a:off x="1064326" y="6471093"/>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33175391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4 point icon graph">
    <p:spTree>
      <p:nvGrpSpPr>
        <p:cNvPr id="1" name=""/>
        <p:cNvGrpSpPr/>
        <p:nvPr/>
      </p:nvGrpSpPr>
      <p:grpSpPr>
        <a:xfrm>
          <a:off x="0" y="0"/>
          <a: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3693"/>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3C23D"/>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52771"/>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cxnLst>
              <a:cxn ang="3cd4">
                <a:pos x="hc" y="t"/>
              </a:cxn>
              <a:cxn ang="cd2">
                <a:pos x="l" y="vc"/>
              </a:cxn>
              <a:cxn ang="cd4">
                <a:pos x="hc" y="b"/>
              </a:cxn>
              <a:cxn ang="0">
                <a:pos x="r" y="vc"/>
              </a:cxn>
            </a:cxnLst>
            <a:rect l="l" t="t" r="r" b="b"/>
            <a:pathLst>
              <a:path w="125"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38622F"/>
          </a:solidFill>
          <a:ln cap="flat">
            <a:noFill/>
            <a:prstDash val="solid"/>
          </a:ln>
        </p:spPr>
        <p:txBody>
          <a:bodyPr vert="horz" wrap="none" lIns="90000" tIns="45000" rIns="90000" bIns="45000" anchor="ctr" anchorCtr="1" compatLnSpc="0"/>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24285" y="311401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3429000"/>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77974" y="1117737"/>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1" h="233706">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369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ct val="0"/>
              </a:spcBef>
              <a:spcAft>
                <a:spcPct val="0"/>
              </a:spcAft>
              <a:buNone/>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AE7244AE-386C-FA4B-997D-D966468F6EEC}"/>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28" name="Picture 27" descr="A purple circle with a black circle&#10;&#10;Description automatically generated with low confidence">
            <a:extLst>
              <a:ext uri="{FF2B5EF4-FFF2-40B4-BE49-F238E27FC236}">
                <a16:creationId xmlns:a16="http://schemas.microsoft.com/office/drawing/2014/main" id="{A73D52C2-7D75-B34F-80FB-EC7836553F9A}"/>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142828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Overview/Content Slide - 6 point">
    <p:spTree>
      <p:nvGrpSpPr>
        <p:cNvPr id="1" name=""/>
        <p:cNvGrpSpPr/>
        <p:nvPr/>
      </p:nvGrpSpPr>
      <p:grpSpPr>
        <a:xfrm>
          <a:off x="0" y="0"/>
          <a:ext cx="0" cy="0"/>
        </a:xfrm>
      </p:grpSpPr>
      <p:pic>
        <p:nvPicPr>
          <p:cNvPr id="19" name="Picture 18" descr="A picture containing hole, toilet&#10;&#10;Description automatically generated">
            <a:extLst>
              <a:ext uri="{FF2B5EF4-FFF2-40B4-BE49-F238E27FC236}">
                <a16:creationId xmlns:a16="http://schemas.microsoft.com/office/drawing/2014/main" id="{03C6AF20-A509-0D4A-A4EF-4E892705D005}"/>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flipH="1">
            <a:off x="0" y="-2784"/>
            <a:ext cx="6392587" cy="6858000"/>
          </a:xfrm>
          <a:prstGeom prst="rect">
            <a:avLst/>
          </a:prstGeom>
        </p:spPr>
      </p:pic>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096000" y="437109"/>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11884" y="1525406"/>
            <a:ext cx="4067527" cy="4591442"/>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4331" y="598656"/>
            <a:ext cx="4135586" cy="603631"/>
          </a:xfrm>
        </p:spPr>
        <p:txBody>
          <a:bodyPr>
            <a:normAutofit/>
          </a:bodyPr>
          <a:lstStyle>
            <a:lvl1pPr marL="0" indent="0" algn="l">
              <a:buNone/>
              <a:defRPr sz="3600" b="0" i="0">
                <a:solidFill>
                  <a:schemeClr val="bg1"/>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096000" y="1527657"/>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060249" y="1470462"/>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096000" y="2567334"/>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060249" y="2510139"/>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082145" y="3610993"/>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046394" y="3553798"/>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096000" y="4638225"/>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060249" y="4581030"/>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9" name="Text Placeholder 25">
            <a:extLst>
              <a:ext uri="{FF2B5EF4-FFF2-40B4-BE49-F238E27FC236}">
                <a16:creationId xmlns:a16="http://schemas.microsoft.com/office/drawing/2014/main" id="{B47BBA40-D3B2-3449-87E8-7AF910A29AE5}"/>
              </a:ext>
            </a:extLst>
          </p:cNvPr>
          <p:cNvSpPr>
            <a:spLocks noGrp="1"/>
          </p:cNvSpPr>
          <p:nvPr>
            <p:ph type="body" sz="quarter" idx="27" hasCustomPrompt="1"/>
          </p:nvPr>
        </p:nvSpPr>
        <p:spPr>
          <a:xfrm>
            <a:off x="6096000" y="5697112"/>
            <a:ext cx="745417" cy="635000"/>
          </a:xfrm>
          <a:noFill/>
        </p:spPr>
        <p:txBody>
          <a:bodyPr anchor="ctr">
            <a:noAutofit/>
          </a:bodyPr>
          <a:lstStyle>
            <a:lvl1pPr marL="0" indent="0" algn="ctr">
              <a:buNone/>
              <a:defRPr sz="3200" b="0" baseline="0">
                <a:solidFill>
                  <a:srgbClr val="93C23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6</a:t>
            </a:r>
          </a:p>
        </p:txBody>
      </p:sp>
      <p:sp>
        <p:nvSpPr>
          <p:cNvPr id="50" name="Text Placeholder 25">
            <a:extLst>
              <a:ext uri="{FF2B5EF4-FFF2-40B4-BE49-F238E27FC236}">
                <a16:creationId xmlns:a16="http://schemas.microsoft.com/office/drawing/2014/main" id="{F30BBEC5-9C8A-1943-907F-416BF8E28C12}"/>
              </a:ext>
            </a:extLst>
          </p:cNvPr>
          <p:cNvSpPr>
            <a:spLocks noGrp="1"/>
          </p:cNvSpPr>
          <p:nvPr>
            <p:ph type="body" sz="quarter" idx="28" hasCustomPrompt="1"/>
          </p:nvPr>
        </p:nvSpPr>
        <p:spPr>
          <a:xfrm>
            <a:off x="7060249" y="5639917"/>
            <a:ext cx="4718277" cy="822373"/>
          </a:xfrm>
        </p:spPr>
        <p:txBody>
          <a:bodyPr anchor="ctr">
            <a:noAutofit/>
          </a:bodyPr>
          <a:lstStyle>
            <a:lvl1pPr marL="0" indent="0" algn="l">
              <a:buNone/>
              <a:defRPr sz="2200" baseline="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142744495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Final Slide">
    <p:spTree>
      <p:nvGrpSpPr>
        <p:cNvPr id="1" name=""/>
        <p:cNvGrpSpPr/>
        <p:nvPr/>
      </p:nvGrpSpPr>
      <p:grpSpPr>
        <a:xfrm>
          <a:off x="0" y="0"/>
          <a:ext cx="0" cy="0"/>
        </a:xfrm>
      </p:grpSpPr>
      <p:pic>
        <p:nvPicPr>
          <p:cNvPr id="26" name="Picture 25" descr="A picture containing hole, toilet&#10;&#10;Description automatically generated">
            <a:extLst>
              <a:ext uri="{FF2B5EF4-FFF2-40B4-BE49-F238E27FC236}">
                <a16:creationId xmlns:a16="http://schemas.microsoft.com/office/drawing/2014/main" id="{6CC891C4-0A05-0742-A3D8-230A33E7023F}"/>
              </a:ext>
            </a:extLst>
          </p:cNvPr>
          <p:cNvPicPr>
            <a:picLocks noChangeAspect="1"/>
          </p:cNvPicPr>
          <p:nvPr userDrawn="1"/>
        </p:nvPicPr>
        <p:blipFill>
          <a:blip r:embed="rId1">
            <a:extLst>
              <a:ext uri="{28A0092B-C50C-407E-A947-70E740481C1C}">
                <a14:useLocalDpi xmlns:a14="http://schemas.microsoft.com/office/drawing/2010/main"/>
              </a:ext>
            </a:extLst>
          </a:blip>
          <a:srcRect l="-15478"/>
          <a:stretch>
            <a:fillRect/>
          </a:stretch>
        </p:blipFill>
        <p:spPr>
          <a:xfrm>
            <a:off x="4971394" y="0"/>
            <a:ext cx="7220606" cy="6858000"/>
          </a:xfrm>
          <a:prstGeom prst="rect">
            <a:avLst/>
          </a:prstGeom>
        </p:spPr>
      </p:pic>
      <p:grpSp>
        <p:nvGrpSpPr>
          <p:cNvPr id="44" name="Group 43">
            <a:extLst>
              <a:ext uri="{FF2B5EF4-FFF2-40B4-BE49-F238E27FC236}">
                <a16:creationId xmlns:a16="http://schemas.microsoft.com/office/drawing/2014/main" id="{55BDAFCC-9B0E-9045-BF1B-7D98BAFB9DC1}"/>
              </a:ext>
            </a:extLst>
          </p:cNvPr>
          <p:cNvGrpSpPr/>
          <p:nvPr userDrawn="1"/>
        </p:nvGrpSpPr>
        <p:grpSpPr>
          <a:xfrm>
            <a:off x="9456007" y="5320080"/>
            <a:ext cx="2735993" cy="679345"/>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a:blip r:embed="rId2">
              <a:extLst>
                <a:ext uri="{28A0092B-C50C-407E-A947-70E740481C1C}">
                  <a14:useLocalDpi xmlns:a14="http://schemas.microsoft.com/office/drawing/2010/main"/>
                </a:ext>
              </a:extLst>
            </a:blip>
            <a:srcRect r="44449"/>
            <a:stretch>
              <a:fill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5" name="Google Shape;482;p39">
            <a:extLst>
              <a:ext uri="{FF2B5EF4-FFF2-40B4-BE49-F238E27FC236}">
                <a16:creationId xmlns:a16="http://schemas.microsoft.com/office/drawing/2014/main" id="{EEC38ED6-50FB-8743-88C0-96E8A16C20B3}"/>
              </a:ext>
            </a:extLst>
          </p:cNvPr>
          <p:cNvSpPr/>
          <p:nvPr userDrawn="1"/>
        </p:nvSpPr>
        <p:spPr>
          <a:xfrm>
            <a:off x="664295" y="4057395"/>
            <a:ext cx="229290" cy="200087"/>
          </a:xfrm>
          <a:custGeom>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648095" y="5303579"/>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653329" y="4693517"/>
            <a:ext cx="232323" cy="156913"/>
            <a:chOff x="564675" y="1700625"/>
            <a:chExt cx="465200" cy="314200"/>
          </a:xfrm>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7419035" y="1782334"/>
            <a:ext cx="3195486" cy="731140"/>
          </a:xfrm>
        </p:spPr>
        <p:txBody>
          <a:bodyPr anchor="ctr">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7419035" y="972758"/>
            <a:ext cx="3195485" cy="837258"/>
          </a:xfrm>
        </p:spPr>
        <p:txBody>
          <a:bodyPr anchor="ctr">
            <a:normAutofit/>
          </a:bodyPr>
          <a:lstStyle>
            <a:lvl1pPr marL="0" indent="0" algn="l">
              <a:buNone/>
              <a:defRPr sz="5000" baseline="0">
                <a:solidFill>
                  <a:schemeClr val="bg1"/>
                </a:solidFill>
                <a:latin typeface="+mn-lt"/>
              </a:defRPr>
            </a:lvl1pPr>
          </a:lstStyle>
          <a:p>
            <a:pPr lvl="0"/>
            <a:r>
              <a:rPr lang="en-US"/>
              <a:t>Thank You</a:t>
            </a:r>
          </a:p>
        </p:txBody>
      </p:sp>
      <p:pic>
        <p:nvPicPr>
          <p:cNvPr id="27" name="Picture 26" descr="Icon&#10;&#10;Description automatically generated">
            <a:extLst>
              <a:ext uri="{FF2B5EF4-FFF2-40B4-BE49-F238E27FC236}">
                <a16:creationId xmlns:a16="http://schemas.microsoft.com/office/drawing/2014/main" id="{1ECDE4FE-01D2-164E-9970-B3AC1A5CA4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9791" y="660762"/>
            <a:ext cx="3581890" cy="1638178"/>
          </a:xfrm>
          <a:prstGeom prst="rect">
            <a:avLst/>
          </a:prstGeom>
        </p:spPr>
      </p:pic>
      <p:sp>
        <p:nvSpPr>
          <p:cNvPr id="51" name="Text Placeholder 17">
            <a:extLst>
              <a:ext uri="{FF2B5EF4-FFF2-40B4-BE49-F238E27FC236}">
                <a16:creationId xmlns:a16="http://schemas.microsoft.com/office/drawing/2014/main" id="{81A769EC-DB0E-1543-BF9B-D92C508C8ABF}"/>
              </a:ext>
            </a:extLst>
          </p:cNvPr>
          <p:cNvSpPr>
            <a:spLocks noGrp="1"/>
          </p:cNvSpPr>
          <p:nvPr>
            <p:ph type="body" sz="quarter" idx="27" hasCustomPrompt="1"/>
          </p:nvPr>
        </p:nvSpPr>
        <p:spPr>
          <a:xfrm>
            <a:off x="2087482" y="5358862"/>
            <a:ext cx="4648398" cy="488432"/>
          </a:xfrm>
        </p:spPr>
        <p:txBody>
          <a:bodyPr anchor="t">
            <a:normAutofit/>
          </a:bodyPr>
          <a:lstStyle>
            <a:lvl1pPr algn="l">
              <a:buNone/>
              <a:defRPr sz="2800" b="0" i="0" spc="0">
                <a:solidFill>
                  <a:srgbClr val="09446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357462768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Large Photo Slide - Pruple">
    <p:spTree>
      <p:nvGrpSpPr>
        <p:cNvPr id="1" name=""/>
        <p:cNvGrpSpPr/>
        <p:nvPr/>
      </p:nvGrpSpPr>
      <p:grpSpPr>
        <a:xfrm>
          <a:off x="0" y="0"/>
          <a: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13066191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Text only MASTER slide ">
    <p:spTree>
      <p:nvGrpSpPr>
        <p:cNvPr id="1" name=""/>
        <p:cNvGrpSpPr/>
        <p:nvPr/>
      </p:nvGrpSpPr>
      <p:grpSpPr>
        <a:xfrm>
          <a:off x="0" y="0"/>
          <a:ext cx="0" cy="0"/>
        </a:xfrm>
      </p:grpSpPr>
      <p:sp>
        <p:nvSpPr>
          <p:cNvPr id="13" name="Rectangle 12">
            <a:extLst>
              <a:ext uri="{FF2B5EF4-FFF2-40B4-BE49-F238E27FC236}">
                <a16:creationId xmlns:a16="http://schemas.microsoft.com/office/drawing/2014/main" id="{037DCDAB-9B29-724B-9E94-12531E00608A}"/>
              </a:ext>
            </a:extLst>
          </p:cNvPr>
          <p:cNvSpPr/>
          <p:nvPr userDrawn="1"/>
        </p:nvSpPr>
        <p:spPr>
          <a:xfrm rot="16200000" flipH="1"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a:endParaRPr>
          </a:p>
        </p:txBody>
      </p:sp>
      <p:sp>
        <p:nvSpPr>
          <p:cNvPr id="17" name="Text Placeholder 17">
            <a:extLst>
              <a:ext uri="{FF2B5EF4-FFF2-40B4-BE49-F238E27FC236}">
                <a16:creationId xmlns:a16="http://schemas.microsoft.com/office/drawing/2014/main" id="{E736CB06-6F2A-364A-9CFF-FA02519A37B4}"/>
              </a:ext>
            </a:extLst>
          </p:cNvPr>
          <p:cNvSpPr>
            <a:spLocks noGrp="1"/>
          </p:cNvSpPr>
          <p:nvPr>
            <p:ph type="body" sz="quarter" idx="18" hasCustomPrompt="1"/>
          </p:nvPr>
        </p:nvSpPr>
        <p:spPr>
          <a:xfrm>
            <a:off x="734714" y="1757011"/>
            <a:ext cx="10834986"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34713" y="731461"/>
            <a:ext cx="10834985" cy="580518"/>
          </a:xfrm>
        </p:spPr>
        <p:txBody>
          <a:bodyPr>
            <a:normAutofit/>
          </a:bodyPr>
          <a:lstStyle>
            <a:lvl1pPr marL="0" indent="0" algn="l">
              <a:buNone/>
              <a:defRPr sz="3600" b="1" i="0">
                <a:solidFill>
                  <a:srgbClr val="09446A"/>
                </a:solidFill>
                <a:latin typeface="+mn-lt"/>
              </a:defRPr>
            </a:lvl1pPr>
          </a:lstStyle>
          <a:p>
            <a:pPr lvl="0"/>
            <a:r>
              <a:rPr lang="en-US"/>
              <a:t>Heading</a:t>
            </a:r>
          </a:p>
        </p:txBody>
      </p:sp>
      <p:sp>
        <p:nvSpPr>
          <p:cNvPr id="20" name="Rectangle 19">
            <a:extLst>
              <a:ext uri="{FF2B5EF4-FFF2-40B4-BE49-F238E27FC236}">
                <a16:creationId xmlns:a16="http://schemas.microsoft.com/office/drawing/2014/main" id="{841F0766-0D91-B04D-8876-B9A0AB46ECF3}"/>
              </a:ext>
            </a:extLst>
          </p:cNvPr>
          <p:cNvSpPr/>
          <p:nvPr userDrawn="1"/>
        </p:nvSpPr>
        <p:spPr>
          <a:xfrm>
            <a:off x="10058400" y="6228722"/>
            <a:ext cx="1761907" cy="338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a:extLst>
              <a:ext uri="{FF2B5EF4-FFF2-40B4-BE49-F238E27FC236}">
                <a16:creationId xmlns:a16="http://schemas.microsoft.com/office/drawing/2014/main" id="{9ACD97AF-EDE2-5F4D-8394-A6DBAB0D31AF}"/>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38CAB311-0F25-5D4C-9223-1C2FC149A959}"/>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433541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lide with photo 3 (solid)">
    <p:spTree>
      <p:nvGrpSpPr>
        <p:cNvPr id="1" name=""/>
        <p:cNvGrpSpPr/>
        <p:nvPr/>
      </p:nvGrpSpPr>
      <p:grpSpPr>
        <a:xfrm>
          <a:off x="0" y="0"/>
          <a: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0" y="-9574"/>
            <a:ext cx="12192000" cy="6867574"/>
          </a:xfrm>
          <a:prstGeom prst="rect">
            <a:avLst/>
          </a:prstGeom>
          <a:solidFill>
            <a:srgbClr val="853693"/>
          </a:solidFill>
          <a:ln>
            <a:noFill/>
          </a:ln>
          <a:effectLst>
            <a:innerShdw blurRad="520700" dist="1524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1640703"/>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6" name="Freeform 15">
            <a:extLst>
              <a:ext uri="{FF2B5EF4-FFF2-40B4-BE49-F238E27FC236}">
                <a16:creationId xmlns:a16="http://schemas.microsoft.com/office/drawing/2014/main" id="{8A70C33F-E7E2-C04A-ABE4-546510AADB79}"/>
              </a:ext>
            </a:extLst>
          </p:cNvPr>
          <p:cNvSpPr>
            <a:spLocks noGrp="1"/>
          </p:cNvSpPr>
          <p:nvPr>
            <p:ph type="pic" sz="quarter" idx="19"/>
          </p:nvPr>
        </p:nvSpPr>
        <p:spPr>
          <a:xfrm>
            <a:off x="6756402" y="1141712"/>
            <a:ext cx="5435599" cy="5706715"/>
          </a:xfrm>
          <a:custGeom>
            <a:gdLst>
              <a:gd name="connsiteX0" fmla="*/ 3259757 w 5435599"/>
              <a:gd name="connsiteY0" fmla="*/ 0 h 5706715"/>
              <a:gd name="connsiteX1" fmla="*/ 5333265 w 5435599"/>
              <a:gd name="connsiteY1" fmla="*/ 744370 h 5706715"/>
              <a:gd name="connsiteX2" fmla="*/ 5435599 w 5435599"/>
              <a:gd name="connsiteY2" fmla="*/ 837378 h 5706715"/>
              <a:gd name="connsiteX3" fmla="*/ 5435599 w 5435599"/>
              <a:gd name="connsiteY3" fmla="*/ 5682137 h 5706715"/>
              <a:gd name="connsiteX4" fmla="*/ 5408556 w 5435599"/>
              <a:gd name="connsiteY4" fmla="*/ 5706715 h 5706715"/>
              <a:gd name="connsiteX5" fmla="*/ 1110958 w 5435599"/>
              <a:gd name="connsiteY5" fmla="*/ 5706715 h 5706715"/>
              <a:gd name="connsiteX6" fmla="*/ 954761 w 5435599"/>
              <a:gd name="connsiteY6" fmla="*/ 5564754 h 5706715"/>
              <a:gd name="connsiteX7" fmla="*/ 0 w 5435599"/>
              <a:gd name="connsiteY7" fmla="*/ 3259757 h 5706715"/>
              <a:gd name="connsiteX8" fmla="*/ 3259757 w 5435599"/>
              <a:gd name="connsiteY8" fmla="*/ 0 h 57067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35599" h="5706715">
                <a:moveTo>
                  <a:pt x="3259757" y="0"/>
                </a:moveTo>
                <a:cubicBezTo>
                  <a:pt x="4047394" y="0"/>
                  <a:pt x="4769787" y="279347"/>
                  <a:pt x="5333265" y="744370"/>
                </a:cubicBezTo>
                <a:lnTo>
                  <a:pt x="5435599" y="837378"/>
                </a:lnTo>
                <a:lnTo>
                  <a:pt x="5435599" y="5682137"/>
                </a:lnTo>
                <a:lnTo>
                  <a:pt x="5408556" y="5706715"/>
                </a:lnTo>
                <a:lnTo>
                  <a:pt x="1110958" y="5706715"/>
                </a:lnTo>
                <a:lnTo>
                  <a:pt x="954761" y="5564754"/>
                </a:lnTo>
                <a:cubicBezTo>
                  <a:pt x="364861" y="4974854"/>
                  <a:pt x="0" y="4159914"/>
                  <a:pt x="0" y="3259757"/>
                </a:cubicBezTo>
                <a:cubicBezTo>
                  <a:pt x="0" y="1459443"/>
                  <a:pt x="1459443" y="0"/>
                  <a:pt x="3259757" y="0"/>
                </a:cubicBezTo>
                <a:close/>
              </a:path>
            </a:pathLst>
          </a:custGeom>
        </p:spPr>
        <p:txBody>
          <a:bodyPr wrap="square">
            <a:noAutofit/>
          </a:bodyPr>
          <a:lstStyle/>
          <a:p>
            <a:endParaRPr lang="en-US"/>
          </a:p>
        </p:txBody>
      </p:sp>
      <p:pic>
        <p:nvPicPr>
          <p:cNvPr id="17" name="Picture 16" descr="A purple circle with a black circle&#10;&#10;Description automatically generated with low confidence">
            <a:extLst>
              <a:ext uri="{FF2B5EF4-FFF2-40B4-BE49-F238E27FC236}">
                <a16:creationId xmlns:a16="http://schemas.microsoft.com/office/drawing/2014/main" id="{6404AC6E-08D3-6E42-AFD1-D106158C058F}"/>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32ACC22E-7E76-E246-B3D1-AC27AAD9015D}"/>
              </a:ext>
            </a:extLst>
          </p:cNvPr>
          <p:cNvSpPr/>
          <p:nvPr userDrawn="1"/>
        </p:nvSpPr>
        <p:spPr>
          <a:xfrm>
            <a:off x="1064326" y="6471093"/>
            <a:ext cx="2130711" cy="230832"/>
          </a:xfrm>
          <a:prstGeom prst="rect">
            <a:avLst/>
          </a:prstGeom>
        </p:spPr>
        <p:txBody>
          <a:bodyPr wrap="none">
            <a:spAutoFit/>
          </a:bodyPr>
          <a:lstStyle/>
          <a:p>
            <a:pPr lvl="0" algn="l"/>
            <a:r>
              <a:rPr lang="en-US" sz="900">
                <a:solidFill>
                  <a:schemeClr val="bg1"/>
                </a:solidFill>
              </a:rPr>
              <a:t>strengthening female community leaders</a:t>
            </a:r>
          </a:p>
        </p:txBody>
      </p:sp>
    </p:spTree>
    <p:extLst>
      <p:ext uri="{BB962C8B-B14F-4D97-AF65-F5344CB8AC3E}">
        <p14:creationId xmlns:p14="http://schemas.microsoft.com/office/powerpoint/2010/main" val="48231967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Bullet Slide - Lime">
    <p:spTree>
      <p:nvGrpSpPr>
        <p:cNvPr id="1" name=""/>
        <p:cNvGrpSpPr/>
        <p:nvPr/>
      </p:nvGrpSpPr>
      <p:grpSpPr>
        <a:xfrm>
          <a:off x="0" y="0"/>
          <a: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93C23D"/>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3B33DF89-C0EE-2340-B9C4-761FDF4F19E5}"/>
              </a:ext>
            </a:extLst>
          </p:cNvPr>
          <p:cNvCxnSpPr/>
          <p:nvPr userDrawn="1"/>
        </p:nvCxnSpPr>
        <p:spPr>
          <a:xfrm flipH="1">
            <a:off x="5346936" y="-2572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8883E062-A23E-8642-AAC6-BE54A9640067}"/>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9446A"/>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1C265F06-5AC2-0D4D-9A1F-E9CE7B2FF5C1}"/>
              </a:ext>
            </a:extLst>
          </p:cNvPr>
          <p:cNvSpPr/>
          <p:nvPr userDrawn="1"/>
        </p:nvSpPr>
        <p:spPr>
          <a:xfrm>
            <a:off x="4783395" y="415207"/>
            <a:ext cx="1154422" cy="11544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a:solidFill>
                  <a:srgbClr val="09446A"/>
                </a:solidFill>
              </a:rPr>
              <a:t>strengthening female community leaders</a:t>
            </a:r>
          </a:p>
        </p:txBody>
      </p:sp>
    </p:spTree>
    <p:extLst>
      <p:ext uri="{BB962C8B-B14F-4D97-AF65-F5344CB8AC3E}">
        <p14:creationId xmlns:p14="http://schemas.microsoft.com/office/powerpoint/2010/main" val="227633003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Bullet Slide - Lime">
    <p:spTree>
      <p:nvGrpSpPr>
        <p:cNvPr id="1" name=""/>
        <p:cNvGrpSpPr/>
        <p:nvPr/>
      </p:nvGrpSpPr>
      <p:grpSpPr>
        <a:xfrm>
          <a:off x="0" y="0"/>
          <a:ext cx="0" cy="0"/>
        </a:xfrm>
      </p:grpSpPr>
      <p:sp>
        <p:nvSpPr>
          <p:cNvPr id="10" name="Text Placeholder 25">
            <a:extLst>
              <a:ext uri="{FF2B5EF4-FFF2-40B4-BE49-F238E27FC236}">
                <a16:creationId xmlns:a16="http://schemas.microsoft.com/office/drawing/2014/main" id="{BAFBE11C-3EBF-7F4F-ACD8-08642D47695A}"/>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5FAF9C27-18D9-AD43-845C-FEBCE6E43C34}"/>
              </a:ext>
            </a:extLst>
          </p:cNvPr>
          <p:cNvSpPr>
            <a:spLocks noGrp="1"/>
          </p:cNvSpPr>
          <p:nvPr>
            <p:ph type="body" sz="quarter" idx="22" hasCustomPrompt="1"/>
          </p:nvPr>
        </p:nvSpPr>
        <p:spPr>
          <a:xfrm>
            <a:off x="369461" y="487188"/>
            <a:ext cx="5158622" cy="857158"/>
          </a:xfrm>
          <a:noFill/>
        </p:spPr>
        <p:txBody>
          <a:bodyPr anchor="t">
            <a:normAutofit/>
          </a:bodyPr>
          <a:lstStyle>
            <a:lvl1pPr marL="0" indent="0" algn="l">
              <a:buNone/>
              <a:defRPr sz="3600" i="0">
                <a:solidFill>
                  <a:srgbClr val="93C23D"/>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3B33DF89-C0EE-2340-B9C4-761FDF4F19E5}"/>
              </a:ext>
            </a:extLst>
          </p:cNvPr>
          <p:cNvCxnSpPr/>
          <p:nvPr userDrawn="1"/>
        </p:nvCxnSpPr>
        <p:spPr>
          <a:xfrm flipH="1">
            <a:off x="6100915" y="4442"/>
            <a:ext cx="0" cy="6853558"/>
          </a:xfrm>
          <a:prstGeom prst="line">
            <a:avLst/>
          </a:prstGeom>
          <a:ln w="12700">
            <a:solidFill>
              <a:srgbClr val="93C23D"/>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C265F06-5AC2-0D4D-9A1F-E9CE7B2FF5C1}"/>
              </a:ext>
            </a:extLst>
          </p:cNvPr>
          <p:cNvSpPr/>
          <p:nvPr userDrawn="1"/>
        </p:nvSpPr>
        <p:spPr>
          <a:xfrm>
            <a:off x="5523704" y="324884"/>
            <a:ext cx="1154422" cy="1154422"/>
          </a:xfrm>
          <a:prstGeom prst="ellipse">
            <a:avLst/>
          </a:prstGeom>
          <a:solidFill>
            <a:srgbClr val="93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4CA0907F-2B4F-BE45-B7FE-B7E2CD14E3CA}"/>
              </a:ext>
            </a:extLst>
          </p:cNvPr>
          <p:cNvSpPr>
            <a:spLocks noGrp="1"/>
          </p:cNvSpPr>
          <p:nvPr>
            <p:ph type="body" sz="quarter" idx="24" hasCustomPrompt="1"/>
          </p:nvPr>
        </p:nvSpPr>
        <p:spPr>
          <a:xfrm>
            <a:off x="5523704" y="487188"/>
            <a:ext cx="1154422" cy="857158"/>
          </a:xfrm>
          <a:noFill/>
        </p:spPr>
        <p:txBody>
          <a:bodyPr anchor="t">
            <a:normAutofit/>
          </a:bodyPr>
          <a:lstStyle>
            <a:lvl1pPr marL="0" indent="0" algn="ctr">
              <a:buNone/>
              <a:defRPr sz="3600" i="0">
                <a:solidFill>
                  <a:schemeClr val="bg1"/>
                </a:solidFill>
                <a:latin typeface="+mn-lt"/>
              </a:defRPr>
            </a:lvl1pPr>
          </a:lstStyle>
          <a:p>
            <a:pPr lvl="0"/>
            <a:r>
              <a:rPr lang="en-US"/>
              <a:t>1</a:t>
            </a:r>
          </a:p>
        </p:txBody>
      </p:sp>
      <p:pic>
        <p:nvPicPr>
          <p:cNvPr id="9" name="Picture 8" descr="A purple circle with a black circle&#10;&#10;Description automatically generated with low confidence">
            <a:extLst>
              <a:ext uri="{FF2B5EF4-FFF2-40B4-BE49-F238E27FC236}">
                <a16:creationId xmlns:a16="http://schemas.microsoft.com/office/drawing/2014/main" id="{79DF7BAF-BA1E-1F4A-8A75-CCF4FE09C958}"/>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flipH="1">
            <a:off x="0" y="5675352"/>
            <a:ext cx="1924905" cy="1182648"/>
          </a:xfrm>
          <a:prstGeom prst="rect">
            <a:avLst/>
          </a:prstGeom>
          <a:ln>
            <a:no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C40E0BCB-3DD7-2148-B909-14DCD02C15FE}"/>
              </a:ext>
            </a:extLst>
          </p:cNvPr>
          <p:cNvSpPr/>
          <p:nvPr userDrawn="1"/>
        </p:nvSpPr>
        <p:spPr>
          <a:xfrm rot="16200000">
            <a:off x="-695894" y="4494580"/>
            <a:ext cx="2130711" cy="230832"/>
          </a:xfrm>
          <a:prstGeom prst="rect">
            <a:avLst/>
          </a:prstGeom>
        </p:spPr>
        <p:txBody>
          <a:bodyPr wrap="none">
            <a:spAutoFit/>
          </a:bodyPr>
          <a:lstStyle/>
          <a:p>
            <a:pPr lvl="0" algn="l"/>
            <a:r>
              <a:rPr lang="en-US" sz="900">
                <a:solidFill>
                  <a:srgbClr val="09446A"/>
                </a:solidFill>
              </a:rPr>
              <a:t>strengthening female community leaders</a:t>
            </a:r>
          </a:p>
        </p:txBody>
      </p:sp>
      <p:sp>
        <p:nvSpPr>
          <p:cNvPr id="14" name="Text Placeholder 25">
            <a:extLst>
              <a:ext uri="{FF2B5EF4-FFF2-40B4-BE49-F238E27FC236}">
                <a16:creationId xmlns:a16="http://schemas.microsoft.com/office/drawing/2014/main" id="{5C020188-556C-418F-B27B-A43EAE36753A}"/>
              </a:ext>
            </a:extLst>
          </p:cNvPr>
          <p:cNvSpPr>
            <a:spLocks noGrp="1"/>
          </p:cNvSpPr>
          <p:nvPr>
            <p:ph type="body" sz="quarter" idx="25" hasCustomPrompt="1"/>
          </p:nvPr>
        </p:nvSpPr>
        <p:spPr>
          <a:xfrm>
            <a:off x="706438" y="2066543"/>
            <a:ext cx="5132263" cy="3722513"/>
          </a:xfrm>
        </p:spPr>
        <p:txBody>
          <a:bodyPr>
            <a:noAutofit/>
          </a:bodyPr>
          <a:lstStyle>
            <a:lvl1pPr marL="0" indent="0" algn="l">
              <a:buClr>
                <a:srgbClr val="EA1D76"/>
              </a:buClr>
              <a:buFont typeface="Arial"/>
              <a:buNone/>
              <a:defRPr sz="2400">
                <a:solidFill>
                  <a:srgbClr val="09446A"/>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320699262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Large Photo Slide - Lime">
    <p:spTree>
      <p:nvGrpSpPr>
        <p:cNvPr id="1" name=""/>
        <p:cNvGrpSpPr/>
        <p:nvPr/>
      </p:nvGrpSpPr>
      <p:grpSpPr>
        <a:xfrm>
          <a:off x="0" y="0"/>
          <a:ext cx="0" cy="0"/>
        </a:xfrm>
      </p:grpSpPr>
      <p:sp>
        <p:nvSpPr>
          <p:cNvPr id="22" name="Freeform 21">
            <a:extLst>
              <a:ext uri="{FF2B5EF4-FFF2-40B4-BE49-F238E27FC236}">
                <a16:creationId xmlns:a16="http://schemas.microsoft.com/office/drawing/2014/main" id="{1FA61A72-BC4D-F04A-A3BA-6975406B568A}"/>
              </a:ext>
            </a:extLst>
          </p:cNvPr>
          <p:cNvSpPr/>
          <p:nvPr userDrawn="1"/>
        </p:nvSpPr>
        <p:spPr>
          <a:xfrm>
            <a:off x="-1" y="-16255"/>
            <a:ext cx="5994403" cy="5249886"/>
          </a:xfrm>
          <a:custGeom>
            <a:gdLst>
              <a:gd name="connsiteX0" fmla="*/ 0 w 5994403"/>
              <a:gd name="connsiteY0" fmla="*/ 0 h 5249886"/>
              <a:gd name="connsiteX1" fmla="*/ 5910658 w 5994403"/>
              <a:gd name="connsiteY1" fmla="*/ 0 h 5249886"/>
              <a:gd name="connsiteX2" fmla="*/ 5971686 w 5994403"/>
              <a:gd name="connsiteY2" fmla="*/ 399875 h 5249886"/>
              <a:gd name="connsiteX3" fmla="*/ 5994403 w 5994403"/>
              <a:gd name="connsiteY3" fmla="*/ 849762 h 5249886"/>
              <a:gd name="connsiteX4" fmla="*/ 1594279 w 5994403"/>
              <a:gd name="connsiteY4" fmla="*/ 5249886 h 5249886"/>
              <a:gd name="connsiteX5" fmla="*/ 81369 w 5994403"/>
              <a:gd name="connsiteY5" fmla="*/ 4982888 h 5249886"/>
              <a:gd name="connsiteX6" fmla="*/ 0 w 5994403"/>
              <a:gd name="connsiteY6" fmla="*/ 4950805 h 52498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403" h="5249886">
                <a:moveTo>
                  <a:pt x="0" y="0"/>
                </a:moveTo>
                <a:lnTo>
                  <a:pt x="5910658" y="0"/>
                </a:lnTo>
                <a:lnTo>
                  <a:pt x="5971686" y="399875"/>
                </a:lnTo>
                <a:cubicBezTo>
                  <a:pt x="5986708" y="547794"/>
                  <a:pt x="5994403" y="697879"/>
                  <a:pt x="5994403" y="849762"/>
                </a:cubicBezTo>
                <a:cubicBezTo>
                  <a:pt x="5994403" y="3279883"/>
                  <a:pt x="4024400" y="5249886"/>
                  <a:pt x="1594279" y="5249886"/>
                </a:cubicBezTo>
                <a:cubicBezTo>
                  <a:pt x="1062690" y="5249886"/>
                  <a:pt x="553119" y="5155619"/>
                  <a:pt x="81369" y="4982888"/>
                </a:cubicBezTo>
                <a:lnTo>
                  <a:pt x="0" y="4950805"/>
                </a:lnTo>
                <a:close/>
              </a:path>
            </a:pathLst>
          </a:custGeom>
          <a:solidFill>
            <a:srgbClr val="93C23D"/>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Picture Placeholder 20">
            <a:extLst>
              <a:ext uri="{FF2B5EF4-FFF2-40B4-BE49-F238E27FC236}">
                <a16:creationId xmlns:a16="http://schemas.microsoft.com/office/drawing/2014/main" id="{75F1B4C7-2F92-EF4D-9084-6326EF657FB8}"/>
              </a:ext>
            </a:extLst>
          </p:cNvPr>
          <p:cNvSpPr>
            <a:spLocks noGrp="1"/>
          </p:cNvSpPr>
          <p:nvPr>
            <p:ph type="pic" sz="quarter" idx="21"/>
          </p:nvPr>
        </p:nvSpPr>
        <p:spPr>
          <a:xfrm>
            <a:off x="0" y="0"/>
            <a:ext cx="12192000" cy="6858000"/>
          </a:xfrm>
          <a:custGeom>
            <a:gdLst>
              <a:gd name="connsiteX0" fmla="*/ 591065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950805 h 6858000"/>
              <a:gd name="connsiteX5" fmla="*/ 81369 w 12192000"/>
              <a:gd name="connsiteY5" fmla="*/ 4982888 h 6858000"/>
              <a:gd name="connsiteX6" fmla="*/ 1594279 w 12192000"/>
              <a:gd name="connsiteY6" fmla="*/ 5249886 h 6858000"/>
              <a:gd name="connsiteX7" fmla="*/ 5994403 w 12192000"/>
              <a:gd name="connsiteY7" fmla="*/ 849762 h 6858000"/>
              <a:gd name="connsiteX8" fmla="*/ 5971686 w 12192000"/>
              <a:gd name="connsiteY8" fmla="*/ 399875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910658" y="0"/>
                </a:moveTo>
                <a:lnTo>
                  <a:pt x="12192000" y="0"/>
                </a:lnTo>
                <a:lnTo>
                  <a:pt x="12192000" y="6858000"/>
                </a:lnTo>
                <a:lnTo>
                  <a:pt x="0" y="6858000"/>
                </a:lnTo>
                <a:lnTo>
                  <a:pt x="0" y="4950805"/>
                </a:lnTo>
                <a:lnTo>
                  <a:pt x="81369" y="4982888"/>
                </a:lnTo>
                <a:cubicBezTo>
                  <a:pt x="553119" y="5155619"/>
                  <a:pt x="1062690" y="5249886"/>
                  <a:pt x="1594279" y="5249886"/>
                </a:cubicBezTo>
                <a:cubicBezTo>
                  <a:pt x="4024400" y="5249886"/>
                  <a:pt x="5994403" y="3279883"/>
                  <a:pt x="5994403" y="849762"/>
                </a:cubicBezTo>
                <a:cubicBezTo>
                  <a:pt x="5994403" y="697879"/>
                  <a:pt x="5986708" y="547794"/>
                  <a:pt x="5971686" y="399875"/>
                </a:cubicBezTo>
                <a:close/>
              </a:path>
            </a:pathLst>
          </a:custGeom>
        </p:spPr>
        <p:txBody>
          <a:bodyPr wrap="square">
            <a:noAutofit/>
          </a:bodyPr>
          <a:lstStyle/>
          <a:p>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587065"/>
            <a:ext cx="184731" cy="369332"/>
          </a:xfrm>
          <a:prstGeom prst="rect">
            <a:avLst/>
          </a:prstGeom>
          <a:noFill/>
        </p:spPr>
        <p:txBody>
          <a:bodyPr wrap="none" rtlCol="0">
            <a:spAutoFit/>
          </a:bodyPr>
          <a:lstStyle/>
          <a:p>
            <a:endParaRPr lang="en-US"/>
          </a:p>
        </p:txBody>
      </p:sp>
      <p:sp>
        <p:nvSpPr>
          <p:cNvPr id="10" name="Text Placeholder 23">
            <a:extLst>
              <a:ext uri="{FF2B5EF4-FFF2-40B4-BE49-F238E27FC236}">
                <a16:creationId xmlns:a16="http://schemas.microsoft.com/office/drawing/2014/main" id="{371BECE4-6731-5547-8F1D-4A38ED0A5F33}"/>
              </a:ext>
            </a:extLst>
          </p:cNvPr>
          <p:cNvSpPr>
            <a:spLocks noGrp="1"/>
          </p:cNvSpPr>
          <p:nvPr>
            <p:ph type="body" sz="quarter" idx="19" hasCustomPrompt="1"/>
          </p:nvPr>
        </p:nvSpPr>
        <p:spPr>
          <a:xfrm>
            <a:off x="503238" y="684070"/>
            <a:ext cx="4404721" cy="582221"/>
          </a:xfr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2" name="Text Placeholder 17">
            <a:extLst>
              <a:ext uri="{FF2B5EF4-FFF2-40B4-BE49-F238E27FC236}">
                <a16:creationId xmlns:a16="http://schemas.microsoft.com/office/drawing/2014/main" id="{CB0F69B6-004B-8247-A75B-E3DC6BE4322D}"/>
              </a:ext>
            </a:extLst>
          </p:cNvPr>
          <p:cNvSpPr>
            <a:spLocks noGrp="1"/>
          </p:cNvSpPr>
          <p:nvPr>
            <p:ph type="body" sz="quarter" idx="20" hasCustomPrompt="1"/>
          </p:nvPr>
        </p:nvSpPr>
        <p:spPr>
          <a:xfrm>
            <a:off x="503238" y="1624369"/>
            <a:ext cx="4332233"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5325583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lide with photo 1">
    <p:spTree>
      <p:nvGrpSpPr>
        <p:cNvPr id="1" name=""/>
        <p:cNvGrpSpPr/>
        <p:nvPr/>
      </p:nvGrpSpPr>
      <p:grpSpPr>
        <a:xfrm>
          <a:off x="0" y="0"/>
          <a:ext cx="0" cy="0"/>
        </a:xfrm>
      </p:grpSpPr>
      <p:sp>
        <p:nvSpPr>
          <p:cNvPr id="23" name="Freeform 22">
            <a:extLst>
              <a:ext uri="{FF2B5EF4-FFF2-40B4-BE49-F238E27FC236}">
                <a16:creationId xmlns:a16="http://schemas.microsoft.com/office/drawing/2014/main" id="{35899288-C551-9C4B-A0F7-BFE8C48273EE}"/>
              </a:ext>
            </a:extLst>
          </p:cNvPr>
          <p:cNvSpPr>
            <a:spLocks noGrp="1"/>
          </p:cNvSpPr>
          <p:nvPr>
            <p:ph type="pic" sz="quarter" idx="17"/>
          </p:nvPr>
        </p:nvSpPr>
        <p:spPr>
          <a:xfrm>
            <a:off x="0" y="8806"/>
            <a:ext cx="5276115" cy="6505415"/>
          </a:xfrm>
          <a:custGeom>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a:noFill/>
        </p:spPr>
        <p:txBody>
          <a:bodyPr wrap="square">
            <a:noAutofit/>
          </a:bodyPr>
          <a:lstStyle/>
          <a:p>
            <a:endParaRPr lang="en-US"/>
          </a:p>
        </p:txBody>
      </p:sp>
      <p:sp>
        <p:nvSpPr>
          <p:cNvPr id="24" name="Rectangle 23">
            <a:extLst>
              <a:ext uri="{FF2B5EF4-FFF2-40B4-BE49-F238E27FC236}">
                <a16:creationId xmlns:a16="http://schemas.microsoft.com/office/drawing/2014/main" id="{5E1277FC-3A22-1948-BBA0-F1BF347207A0}"/>
              </a:ext>
            </a:extLst>
          </p:cNvPr>
          <p:cNvSpPr/>
          <p:nvPr userDrawn="1"/>
        </p:nvSpPr>
        <p:spPr>
          <a:xfrm>
            <a:off x="1267526" y="6471093"/>
            <a:ext cx="9874607" cy="230832"/>
          </a:xfrm>
          <a:prstGeom prst="rect">
            <a:avLst/>
          </a:prstGeom>
        </p:spPr>
        <p:txBody>
          <a:bodyPr wrap="square">
            <a:spAutoFit/>
          </a:bodyPr>
          <a:lstStyle/>
          <a:p>
            <a:pPr lvl="0" algn="r"/>
            <a:r>
              <a:rPr lang="en-US" sz="900">
                <a:solidFill>
                  <a:srgbClr val="09446A"/>
                </a:solidFill>
              </a:rPr>
              <a:t>strengthening female community leaders</a:t>
            </a:r>
          </a:p>
        </p:txBody>
      </p:sp>
      <p:pic>
        <p:nvPicPr>
          <p:cNvPr id="25" name="Picture 24" descr="A purple circle with a black circle&#10;&#10;Description automatically generated with low confidence">
            <a:extLst>
              <a:ext uri="{FF2B5EF4-FFF2-40B4-BE49-F238E27FC236}">
                <a16:creationId xmlns:a16="http://schemas.microsoft.com/office/drawing/2014/main" id="{29B30E52-A0C8-AA47-9FED-0AA7E07368AF}"/>
              </a:ext>
            </a:extLst>
          </p:cNvPr>
          <p:cNvPicPr>
            <a:picLocks noChangeAspect="1"/>
          </p:cNvPicPr>
          <p:nvPr userDrawn="1"/>
        </p:nvPicPr>
        <p:blipFill>
          <a:blip r:embed="rId1">
            <a:extLst>
              <a:ext uri="{28A0092B-C50C-407E-A947-70E740481C1C}">
                <a14:useLocalDpi xmlns:a14="http://schemas.microsoft.com/office/drawing/2010/main"/>
              </a:ext>
            </a:extLst>
          </a:blip>
          <a:srcRect r="-67522" b="-3521"/>
          <a:stretch>
            <a:fillRect/>
          </a:stretch>
        </p:blipFill>
        <p:spPr bwMode="auto">
          <a:xfrm rot="10800000">
            <a:off x="10284028" y="5668038"/>
            <a:ext cx="1924905" cy="1182648"/>
          </a:xfrm>
          <a:prstGeom prst="rect">
            <a:avLst/>
          </a:prstGeom>
          <a:ln>
            <a:noFill/>
          </a:ln>
          <a:extLst>
            <a:ext uri="{53640926-AAD7-44D8-BBD7-CCE9431645EC}">
              <a14:shadowObscured xmlns:a14="http://schemas.microsoft.com/office/drawing/2010/main"/>
            </a:ext>
          </a:extLst>
        </p:spPr>
      </p:pic>
      <p:sp>
        <p:nvSpPr>
          <p:cNvPr id="26" name="Text Placeholder 17">
            <a:extLst>
              <a:ext uri="{FF2B5EF4-FFF2-40B4-BE49-F238E27FC236}">
                <a16:creationId xmlns:a16="http://schemas.microsoft.com/office/drawing/2014/main" id="{5DA2FD8A-191F-034F-A6CB-014403E790C6}"/>
              </a:ext>
            </a:extLst>
          </p:cNvPr>
          <p:cNvSpPr>
            <a:spLocks noGrp="1"/>
          </p:cNvSpPr>
          <p:nvPr>
            <p:ph type="body" sz="quarter" idx="18" hasCustomPrompt="1"/>
          </p:nvPr>
        </p:nvSpPr>
        <p:spPr>
          <a:xfrm>
            <a:off x="6096000" y="1676183"/>
            <a:ext cx="5350934" cy="3856390"/>
          </a:xfrm>
        </p:spPr>
        <p:txBody>
          <a:bodyPr/>
          <a:lstStyle>
            <a:lvl1pPr>
              <a:buNone/>
              <a:defRPr sz="2400" b="0" i="0" spc="0">
                <a:solidFill>
                  <a:srgbClr val="09446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7" name="Text Placeholder 23">
            <a:extLst>
              <a:ext uri="{FF2B5EF4-FFF2-40B4-BE49-F238E27FC236}">
                <a16:creationId xmlns:a16="http://schemas.microsoft.com/office/drawing/2014/main" id="{C064D573-C023-524A-BA55-A79EAEBCCE52}"/>
              </a:ext>
            </a:extLst>
          </p:cNvPr>
          <p:cNvSpPr>
            <a:spLocks noGrp="1"/>
          </p:cNvSpPr>
          <p:nvPr>
            <p:ph type="body" sz="quarter" idx="16" hasCustomPrompt="1"/>
          </p:nvPr>
        </p:nvSpPr>
        <p:spPr>
          <a:xfrm>
            <a:off x="6096000" y="650633"/>
            <a:ext cx="5350934" cy="580518"/>
          </a:xfrm>
        </p:spPr>
        <p:txBody>
          <a:bodyPr>
            <a:normAutofit/>
          </a:bodyPr>
          <a:lstStyle>
            <a:lvl1pPr marL="0" indent="0" algn="l">
              <a:buNone/>
              <a:defRPr sz="3600" b="1" i="0">
                <a:solidFill>
                  <a:srgbClr val="09446A"/>
                </a:solidFill>
                <a:latin typeface="+mn-lt"/>
              </a:defRPr>
            </a:lvl1pPr>
          </a:lstStyle>
          <a:p>
            <a:pPr lvl="0"/>
            <a:r>
              <a:rPr lang="en-US"/>
              <a:t>Heading</a:t>
            </a:r>
          </a:p>
        </p:txBody>
      </p:sp>
    </p:spTree>
    <p:extLst>
      <p:ext uri="{BB962C8B-B14F-4D97-AF65-F5344CB8AC3E}">
        <p14:creationId xmlns:p14="http://schemas.microsoft.com/office/powerpoint/2010/main" val="17855620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Quote Slide - Purple">
    <p:spTree>
      <p:nvGrpSpPr>
        <p:cNvPr id="1" name=""/>
        <p:cNvGrpSpPr/>
        <p:nvPr/>
      </p:nvGrpSpPr>
      <p:grpSpPr>
        <a:xfrm>
          <a:off x="0" y="0"/>
          <a:ext cx="0" cy="0"/>
        </a:xfrm>
      </p:grpSpPr>
      <p:sp>
        <p:nvSpPr>
          <p:cNvPr id="2" name="Oval 1">
            <a:extLst>
              <a:ext uri="{FF2B5EF4-FFF2-40B4-BE49-F238E27FC236}">
                <a16:creationId xmlns:a16="http://schemas.microsoft.com/office/drawing/2014/main" id="{E200F3D8-1F43-A84F-9E80-19AD34C4FFFC}"/>
              </a:ext>
            </a:extLst>
          </p:cNvPr>
          <p:cNvSpPr/>
          <p:nvPr userDrawn="1"/>
        </p:nvSpPr>
        <p:spPr>
          <a:xfrm>
            <a:off x="3130350" y="209349"/>
            <a:ext cx="5931299" cy="5931299"/>
          </a:xfrm>
          <a:prstGeom prst="ellipse">
            <a:avLst/>
          </a:prstGeom>
          <a:solidFill>
            <a:srgbClr val="853693"/>
          </a:solidFill>
          <a:ln>
            <a:noFill/>
          </a:ln>
          <a:effectLst>
            <a:innerShdw blurRad="495300" dist="190500" dir="336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D31A1F-F0FD-D84A-99A6-AE32A35F54A9}"/>
              </a:ext>
            </a:extLst>
          </p:cNvPr>
          <p:cNvSpPr/>
          <p:nvPr userDrawn="1"/>
        </p:nvSpPr>
        <p:spPr>
          <a:xfrm>
            <a:off x="0" y="6445449"/>
            <a:ext cx="12192000" cy="230832"/>
          </a:xfrm>
          <a:prstGeom prst="rect">
            <a:avLst/>
          </a:prstGeom>
        </p:spPr>
        <p:txBody>
          <a:bodyPr wrap="square">
            <a:spAutoFit/>
          </a:bodyPr>
          <a:lstStyle/>
          <a:p>
            <a:pPr lvl="0" algn="ctr"/>
            <a:r>
              <a:rPr lang="en-US" sz="900">
                <a:solidFill>
                  <a:srgbClr val="09446A"/>
                </a:solidFill>
              </a:rPr>
              <a:t>strengthening female community leaders</a:t>
            </a:r>
          </a:p>
        </p:txBody>
      </p:sp>
      <p:sp>
        <p:nvSpPr>
          <p:cNvPr id="8" name="Text Placeholder 23">
            <a:extLst>
              <a:ext uri="{FF2B5EF4-FFF2-40B4-BE49-F238E27FC236}">
                <a16:creationId xmlns:a16="http://schemas.microsoft.com/office/drawing/2014/main" id="{66A7AF90-55C0-F44B-83E4-9F77C86E2839}"/>
              </a:ext>
            </a:extLst>
          </p:cNvPr>
          <p:cNvSpPr>
            <a:spLocks noGrp="1"/>
          </p:cNvSpPr>
          <p:nvPr>
            <p:ph type="body" sz="quarter" idx="14" hasCustomPrompt="1"/>
          </p:nvPr>
        </p:nvSpPr>
        <p:spPr>
          <a:xfrm>
            <a:off x="7638637" y="399135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9" name="Text Placeholder 23">
            <a:extLst>
              <a:ext uri="{FF2B5EF4-FFF2-40B4-BE49-F238E27FC236}">
                <a16:creationId xmlns:a16="http://schemas.microsoft.com/office/drawing/2014/main" id="{83F29440-5949-7B42-BAEF-86044EDB0709}"/>
              </a:ext>
            </a:extLst>
          </p:cNvPr>
          <p:cNvSpPr>
            <a:spLocks noGrp="1"/>
          </p:cNvSpPr>
          <p:nvPr>
            <p:ph type="body" sz="quarter" idx="13" hasCustomPrompt="1"/>
          </p:nvPr>
        </p:nvSpPr>
        <p:spPr>
          <a:xfrm>
            <a:off x="3902765" y="1306076"/>
            <a:ext cx="4368800" cy="3742267"/>
          </a:xfr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0" name="Text Placeholder 23">
            <a:extLst>
              <a:ext uri="{FF2B5EF4-FFF2-40B4-BE49-F238E27FC236}">
                <a16:creationId xmlns:a16="http://schemas.microsoft.com/office/drawing/2014/main" id="{FA972E7E-9D6C-AB47-80D0-5B0CC47F9364}"/>
              </a:ext>
            </a:extLst>
          </p:cNvPr>
          <p:cNvSpPr>
            <a:spLocks noGrp="1"/>
          </p:cNvSpPr>
          <p:nvPr>
            <p:ph type="body" sz="quarter" idx="15" hasCustomPrompt="1"/>
          </p:nvPr>
        </p:nvSpPr>
        <p:spPr>
          <a:xfrm>
            <a:off x="3902765" y="1289142"/>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spTree>
    <p:extLst>
      <p:ext uri="{BB962C8B-B14F-4D97-AF65-F5344CB8AC3E}">
        <p14:creationId xmlns:p14="http://schemas.microsoft.com/office/powerpoint/2010/main" val="104736394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FCD5A3DD-B0B5-4D16-BBAD-0DBA958E2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Fare clic per modificare lo stile del titolo Master</a:t>
            </a:r>
            <a:endParaRPr lang="en-GB"/>
          </a:p>
        </p:txBody>
      </p:sp>
      <p:sp>
        <p:nvSpPr>
          <p:cNvPr id="3" name="Text Placeholder 2">
            <a:extLst>
              <a:ext uri="{FF2B5EF4-FFF2-40B4-BE49-F238E27FC236}">
                <a16:creationId xmlns:a16="http://schemas.microsoft.com/office/drawing/2014/main" id="{2FE4770E-02AC-4696-9457-5C3AB9B3A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Fare clic per modificare gli stili di testo Master</a:t>
            </a:r>
          </a:p>
          <a:p>
            <a:pPr lvl="1"/>
            <a:r>
              <a:rPr lang="en-US"/>
              <a:t>Secondo livello</a:t>
            </a:r>
          </a:p>
          <a:p>
            <a:pPr lvl="2"/>
            <a:r>
              <a:rPr lang="en-US"/>
              <a:t>Terzo livello</a:t>
            </a:r>
          </a:p>
          <a:p>
            <a:pPr lvl="3"/>
            <a:r>
              <a:rPr lang="en-US"/>
              <a:t>Quarto livello</a:t>
            </a:r>
          </a:p>
          <a:p>
            <a:pPr lvl="4"/>
            <a:r>
              <a:rPr lang="en-US"/>
              <a:t>Quinto livello</a:t>
            </a:r>
            <a:endParaRPr lang="en-GB"/>
          </a:p>
        </p:txBody>
      </p:sp>
      <p:sp>
        <p:nvSpPr>
          <p:cNvPr id="4" name="Date Placeholder 3">
            <a:extLst>
              <a:ext uri="{FF2B5EF4-FFF2-40B4-BE49-F238E27FC236}">
                <a16:creationId xmlns:a16="http://schemas.microsoft.com/office/drawing/2014/main" id="{3D72F1F2-66D1-4C99-AC39-FF4CB1601A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DA8AF-5D5D-444C-B520-79EAC190361D}" type="datetimeFigureOut">
              <a:rPr lang="en-GB" smtClean="0"/>
              <a:t>26/07/2022</a:t>
            </a:fld>
            <a:endParaRPr lang="en-GB"/>
          </a:p>
        </p:txBody>
      </p:sp>
      <p:sp>
        <p:nvSpPr>
          <p:cNvPr id="5" name="Footer Placeholder 4">
            <a:extLst>
              <a:ext uri="{FF2B5EF4-FFF2-40B4-BE49-F238E27FC236}">
                <a16:creationId xmlns:a16="http://schemas.microsoft.com/office/drawing/2014/main" id="{CBFDAE8E-DF29-4ACE-8874-FBF31C7B2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7C78BD-4BC7-4D5E-BFB1-4B3D7F810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9B9C-3583-4B9D-BFA2-5FD2040D1A9E}" type="slidenum">
              <a:rPr lang="en-GB" smtClean="0"/>
              <a:t>‹N›</a:t>
            </a:fld>
            <a:endParaRPr lang="en-GB"/>
          </a:p>
        </p:txBody>
      </p:sp>
    </p:spTree>
    <p:extLst>
      <p:ext uri="{BB962C8B-B14F-4D97-AF65-F5344CB8AC3E}">
        <p14:creationId xmlns:p14="http://schemas.microsoft.com/office/powerpoint/2010/main" val="14682551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75" r:id="rId6"/>
    <p:sldLayoutId id="2147483665" r:id="rId7"/>
    <p:sldLayoutId id="2147483666" r:id="rId8"/>
    <p:sldLayoutId id="2147483667" r:id="rId9"/>
    <p:sldLayoutId id="2147483668" r:id="rId10"/>
    <p:sldLayoutId id="2147483671" r:id="rId11"/>
    <p:sldLayoutId id="2147483672" r:id="rId12"/>
    <p:sldLayoutId id="2147483673" r:id="rId13"/>
    <p:sldLayoutId id="2147483674" r:id="rId14"/>
    <p:sldLayoutId id="2147483676" r:id="rId15"/>
    <p:sldLayoutId id="2147483677" r:id="rId16"/>
    <p:sldLayoutId id="2147483678" r:id="rId1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getlighthouse.com/blog/management-skill/" TargetMode="External" /><Relationship Id="rId3"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getlighthouse.com/blog/management-concept/" TargetMode="External" /><Relationship Id="rId3" Type="http://schemas.openxmlformats.org/officeDocument/2006/relationships/hyperlink" Target="https://getlighthouse.com/blog/task-relevant-maturity-good-leaders/" TargetMode="External" /><Relationship Id="rId4"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getlighthouse.com/blog/be-a-good-manager-start-with-yourself/" TargetMode="External" /><Relationship Id="rId3" Type="http://schemas.openxmlformats.org/officeDocument/2006/relationships/image" Target="../media/image14.jpeg" /><Relationship Id="rId4" Type="http://schemas.openxmlformats.org/officeDocument/2006/relationships/hyperlink" Target="https://www.pexels.com/photo/woman-in-makeup-looking-in-mirror-in-street-6597552/" TargetMode="Ex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getlighthouse.com/blog/culture-change/#frog" TargetMode="External" /><Relationship Id="rId3" Type="http://schemas.openxmlformats.org/officeDocument/2006/relationships/image" Target="../media/image1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6.jpeg" /><Relationship Id="rId3" Type="http://schemas.openxmlformats.org/officeDocument/2006/relationships/video" Target="https://www.youtube.com/embed/cPgMeKfQFq8?feature=oembed" TargetMode="External" /><Relationship Id="rId4" Type="http://schemas.openxmlformats.org/officeDocument/2006/relationships/hyperlink" Target="https://www.youtube.com/watch?v=cPgMeKfQFq8" TargetMode="Ex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hyperlink" Target="https://getlighthouse.com/blog/3-key-mindsets-great-managers/" TargetMode="External" /><Relationship Id="rId5" Type="http://schemas.openxmlformats.org/officeDocument/2006/relationships/tags" Target="../tags/tag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4.xml" /><Relationship Id="rId3" Type="http://schemas.openxmlformats.org/officeDocument/2006/relationships/tags" Target="../tags/tag5.xml" /><Relationship Id="rId4" Type="http://schemas.openxmlformats.org/officeDocument/2006/relationships/tags" Target="../tags/tag6.xml" /><Relationship Id="rId5" Type="http://schemas.openxmlformats.org/officeDocument/2006/relationships/image" Target="../media/image17.jpeg" /><Relationship Id="rId6" Type="http://schemas.openxmlformats.org/officeDocument/2006/relationships/tags" Target="../tags/tag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8.xml" /><Relationship Id="rId3" Type="http://schemas.openxmlformats.org/officeDocument/2006/relationships/image" Target="../media/image18.jpeg"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tags" Target="../tags/tag1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0.xml" /><Relationship Id="rId11" Type="http://schemas.openxmlformats.org/officeDocument/2006/relationships/tags" Target="../tags/tag2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tags" Target="../tags/tag16.xml" /><Relationship Id="rId7" Type="http://schemas.openxmlformats.org/officeDocument/2006/relationships/tags" Target="../tags/tag17.xml" /><Relationship Id="rId8" Type="http://schemas.openxmlformats.org/officeDocument/2006/relationships/tags" Target="../tags/tag18.xml" /><Relationship Id="rId9" Type="http://schemas.openxmlformats.org/officeDocument/2006/relationships/tags" Target="../tags/tag1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hyperlink" Target="https://higherstudy.org/posdcorb-steps-importance-example/" TargetMode="External" /><Relationship Id="rId5" Type="http://schemas.openxmlformats.org/officeDocument/2006/relationships/hyperlink" Target="https://www.sciencedirect.com/science/article/abs/pii/S1541461211002692" TargetMode="External" /><Relationship Id="rId6" Type="http://schemas.openxmlformats.org/officeDocument/2006/relationships/tags" Target="../tags/tag2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5.xml" /><Relationship Id="rId3" Type="http://schemas.openxmlformats.org/officeDocument/2006/relationships/tags" Target="../tags/tag26.xml" /><Relationship Id="rId4" Type="http://schemas.openxmlformats.org/officeDocument/2006/relationships/hyperlink" Target="https://www.elsevier.com/books/leading-and-managing-in-nursing/yoder-wise/978-0-323-44913-7" TargetMode="External" /><Relationship Id="rId5" Type="http://schemas.openxmlformats.org/officeDocument/2006/relationships/tags" Target="../tags/tag2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28.xml" /><Relationship Id="rId3" Type="http://schemas.openxmlformats.org/officeDocument/2006/relationships/tags" Target="../tags/tag29.xml" /><Relationship Id="rId4" Type="http://schemas.openxmlformats.org/officeDocument/2006/relationships/hyperlink" Target="https://www.researchgate.net/publication/237054692_The_value_of_active_followership" TargetMode="External" /><Relationship Id="rId5" Type="http://schemas.openxmlformats.org/officeDocument/2006/relationships/tags" Target="../tags/tag30.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hyperlink" Target="https://nursekey.com/developing-the-role-of-leader/" TargetMode="External" /><Relationship Id="rId5" Type="http://schemas.openxmlformats.org/officeDocument/2006/relationships/tags" Target="../tags/tag3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34.xml" /><Relationship Id="rId3" Type="http://schemas.openxmlformats.org/officeDocument/2006/relationships/image" Target="../media/image19.jpeg"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image" Target="../media/image20.jpeg" /><Relationship Id="rId6" Type="http://schemas.openxmlformats.org/officeDocument/2006/relationships/tags" Target="../tags/tag4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42.xml" /><Relationship Id="rId3" Type="http://schemas.openxmlformats.org/officeDocument/2006/relationships/tags" Target="../tags/tag43.xml" /><Relationship Id="rId4" Type="http://schemas.openxmlformats.org/officeDocument/2006/relationships/tags" Target="../tags/tag44.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hyperlink" Target="https://www.gallup.com/workplace/236561/employees-strengths-outperform-don.aspx" TargetMode="External" /><Relationship Id="rId5" Type="http://schemas.openxmlformats.org/officeDocument/2006/relationships/tags" Target="../tags/tag47.xml" /><Relationship Id="rId6" Type="http://schemas.openxmlformats.org/officeDocument/2006/relationships/image" Target="../media/image21.jpeg" /><Relationship Id="rId7" Type="http://schemas.openxmlformats.org/officeDocument/2006/relationships/tags" Target="../tags/tag4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tags" Target="../tags/tag52.xml" /><Relationship Id="rId11" Type="http://schemas.openxmlformats.org/officeDocument/2006/relationships/tags" Target="../tags/tag53.xml" /><Relationship Id="rId12" Type="http://schemas.openxmlformats.org/officeDocument/2006/relationships/tags" Target="../tags/tag54.xml" /><Relationship Id="rId13" Type="http://schemas.openxmlformats.org/officeDocument/2006/relationships/tags" Target="../tags/tag55.xml" /><Relationship Id="rId14" Type="http://schemas.openxmlformats.org/officeDocument/2006/relationships/tags" Target="../tags/tag56.xml" /><Relationship Id="rId15" Type="http://schemas.openxmlformats.org/officeDocument/2006/relationships/tags" Target="../tags/tag57.xml" /><Relationship Id="rId16" Type="http://schemas.openxmlformats.org/officeDocument/2006/relationships/tags" Target="../tags/tag58.xml" /><Relationship Id="rId17" Type="http://schemas.openxmlformats.org/officeDocument/2006/relationships/tags" Target="../tags/tag59.xml" /><Relationship Id="rId18" Type="http://schemas.openxmlformats.org/officeDocument/2006/relationships/tags" Target="../tags/tag60.xml" /><Relationship Id="rId19" Type="http://schemas.openxmlformats.org/officeDocument/2006/relationships/tags" Target="../tags/tag61.xml" /><Relationship Id="rId2" Type="http://schemas.openxmlformats.org/officeDocument/2006/relationships/tags" Target="../tags/tag49.xml" /><Relationship Id="rId20" Type="http://schemas.openxmlformats.org/officeDocument/2006/relationships/tags" Target="../tags/tag62.xml" /><Relationship Id="rId3" Type="http://schemas.openxmlformats.org/officeDocument/2006/relationships/tags" Target="../tags/tag50.xml" /><Relationship Id="rId4" Type="http://schemas.openxmlformats.org/officeDocument/2006/relationships/tags" Target="../tags/tag51.xml" /><Relationship Id="rId5" Type="http://schemas.microsoft.com/office/2007/relationships/diagramDrawing" Target="../diagrams/drawing1.xml" /><Relationship Id="rId6" Type="http://schemas.openxmlformats.org/officeDocument/2006/relationships/diagramData" Target="../diagrams/data1.xml" /><Relationship Id="rId7" Type="http://schemas.openxmlformats.org/officeDocument/2006/relationships/diagramLayout" Target="../diagrams/layout1.xml" /><Relationship Id="rId8" Type="http://schemas.openxmlformats.org/officeDocument/2006/relationships/diagramQuickStyle" Target="../diagrams/quickStyle1.xml" /><Relationship Id="rId9" Type="http://schemas.openxmlformats.org/officeDocument/2006/relationships/diagramColors" Target="../diagrams/colors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63.xml" /><Relationship Id="rId3" Type="http://schemas.openxmlformats.org/officeDocument/2006/relationships/image" Target="../media/image22.jpeg" /><Relationship Id="rId4" Type="http://schemas.openxmlformats.org/officeDocument/2006/relationships/tags" Target="../tags/tag64.xml" /><Relationship Id="rId5" Type="http://schemas.openxmlformats.org/officeDocument/2006/relationships/tags" Target="../tags/tag65.xml" /><Relationship Id="rId6" Type="http://schemas.openxmlformats.org/officeDocument/2006/relationships/tags" Target="../tags/tag66.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67.xml" /><Relationship Id="rId3" Type="http://schemas.openxmlformats.org/officeDocument/2006/relationships/image" Target="../media/image23.jpeg" /><Relationship Id="rId4" Type="http://schemas.openxmlformats.org/officeDocument/2006/relationships/tags" Target="../tags/tag68.xml" /><Relationship Id="rId5" Type="http://schemas.openxmlformats.org/officeDocument/2006/relationships/tags" Target="../tags/tag69.xml" /><Relationship Id="rId6" Type="http://schemas.openxmlformats.org/officeDocument/2006/relationships/tags" Target="../tags/tag70.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image" Target="../media/image24.jpeg" /><Relationship Id="rId6" Type="http://schemas.openxmlformats.org/officeDocument/2006/relationships/tags" Target="../tags/tag7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75.xml" /><Relationship Id="rId3" Type="http://schemas.openxmlformats.org/officeDocument/2006/relationships/tags" Target="../tags/tag76.xml" /><Relationship Id="rId4" Type="http://schemas.openxmlformats.org/officeDocument/2006/relationships/tags" Target="../tags/tag77.xml" /><Relationship Id="rId5" Type="http://schemas.openxmlformats.org/officeDocument/2006/relationships/image" Target="../media/image25.jpeg" /><Relationship Id="rId6" Type="http://schemas.openxmlformats.org/officeDocument/2006/relationships/tags" Target="../tags/tag7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tags" Target="../tags/tag87.xml" /><Relationship Id="rId11" Type="http://schemas.openxmlformats.org/officeDocument/2006/relationships/tags" Target="../tags/tag88.xml" /><Relationship Id="rId12" Type="http://schemas.openxmlformats.org/officeDocument/2006/relationships/tags" Target="../tags/tag89.xml" /><Relationship Id="rId2" Type="http://schemas.openxmlformats.org/officeDocument/2006/relationships/tags" Target="../tags/tag79.xml"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ags" Target="../tags/tag85.xml" /><Relationship Id="rId9" Type="http://schemas.openxmlformats.org/officeDocument/2006/relationships/tags" Target="../tags/tag8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97.xml" /><Relationship Id="rId11" Type="http://schemas.openxmlformats.org/officeDocument/2006/relationships/tags" Target="../tags/tag98.xml" /><Relationship Id="rId12" Type="http://schemas.openxmlformats.org/officeDocument/2006/relationships/tags" Target="../tags/tag99.xml" /><Relationship Id="rId13" Type="http://schemas.openxmlformats.org/officeDocument/2006/relationships/tags" Target="../tags/tag100.xml" /><Relationship Id="rId14" Type="http://schemas.openxmlformats.org/officeDocument/2006/relationships/tags" Target="../tags/tag101.xml" /><Relationship Id="rId15" Type="http://schemas.openxmlformats.org/officeDocument/2006/relationships/hyperlink" Target="https://daretolead.brenebrown.com/assessment/" TargetMode="External" /><Relationship Id="rId2" Type="http://schemas.openxmlformats.org/officeDocument/2006/relationships/tags" Target="../tags/tag90.xml" /><Relationship Id="rId3" Type="http://schemas.openxmlformats.org/officeDocument/2006/relationships/tags" Target="../tags/tag91.xml" /><Relationship Id="rId4" Type="http://schemas.openxmlformats.org/officeDocument/2006/relationships/image" Target="../media/image26.jpeg"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tags" Target="../tags/tag95.xml" /><Relationship Id="rId9" Type="http://schemas.openxmlformats.org/officeDocument/2006/relationships/tags" Target="../tags/tag9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102.xml" /><Relationship Id="rId3" Type="http://schemas.openxmlformats.org/officeDocument/2006/relationships/tags" Target="../tags/tag103.xml" /><Relationship Id="rId4" Type="http://schemas.openxmlformats.org/officeDocument/2006/relationships/tags" Target="../tags/tag104.xml" /><Relationship Id="rId5" Type="http://schemas.openxmlformats.org/officeDocument/2006/relationships/image" Target="../media/image27.jpeg" /><Relationship Id="rId6" Type="http://schemas.openxmlformats.org/officeDocument/2006/relationships/tags" Target="../tags/tag105.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hyperlink" Target="https://blog.mycorporation.com/2017/09/experts-weigh-hire-star-employees/" TargetMode="External" /><Relationship Id="rId5" Type="http://schemas.openxmlformats.org/officeDocument/2006/relationships/hyperlink" Target="https://blog.mycorporation.com/2017/09/managers-can-get-employees-produce-results/" TargetMode="External" /><Relationship Id="rId6" Type="http://schemas.openxmlformats.org/officeDocument/2006/relationships/tags" Target="../tags/tag10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9.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09.xml" /><Relationship Id="rId3" Type="http://schemas.openxmlformats.org/officeDocument/2006/relationships/tags" Target="../tags/tag11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111.xml" /><Relationship Id="rId3" Type="http://schemas.openxmlformats.org/officeDocument/2006/relationships/tags" Target="../tags/tag112.xml" /><Relationship Id="rId4" Type="http://schemas.openxmlformats.org/officeDocument/2006/relationships/tags" Target="../tags/tag113.xml" /><Relationship Id="rId5" Type="http://schemas.openxmlformats.org/officeDocument/2006/relationships/image" Target="../media/image28.jpeg" /><Relationship Id="rId6" Type="http://schemas.openxmlformats.org/officeDocument/2006/relationships/tags" Target="../tags/tag114.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ags" Target="../tags/tag115.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tags" Target="../tags/tag119.xml" /><Relationship Id="rId7" Type="http://schemas.openxmlformats.org/officeDocument/2006/relationships/hyperlink" Target="https://www.firststepswomenscentre.org/" TargetMode="External" /><Relationship Id="rId8" Type="http://schemas.openxmlformats.org/officeDocument/2006/relationships/image" Target="../media/image29.jpeg" /><Relationship Id="rId9" Type="http://schemas.openxmlformats.org/officeDocument/2006/relationships/tags" Target="../tags/tag120.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21.xml" /><Relationship Id="rId3" Type="http://schemas.openxmlformats.org/officeDocument/2006/relationships/tags" Target="../tags/tag122.xml" /><Relationship Id="rId4" Type="http://schemas.openxmlformats.org/officeDocument/2006/relationships/tags" Target="../tags/tag12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30.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hyperlink" Target="https://leapforluke.com/" TargetMode="External" /><Relationship Id="rId7" Type="http://schemas.openxmlformats.org/officeDocument/2006/relationships/tags" Target="../tags/tag128.xml" /><Relationship Id="rId8" Type="http://schemas.openxmlformats.org/officeDocument/2006/relationships/tags" Target="../tags/tag129.xml" /><Relationship Id="rId9" Type="http://schemas.openxmlformats.org/officeDocument/2006/relationships/image" Target="../media/image30.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image" Target="../media/image31.jpeg" /><Relationship Id="rId6" Type="http://schemas.openxmlformats.org/officeDocument/2006/relationships/tags" Target="../tags/tag13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ags" Target="../tags/tag135.xml" /><Relationship Id="rId3" Type="http://schemas.openxmlformats.org/officeDocument/2006/relationships/tags" Target="../tags/tag136.xml" /><Relationship Id="rId4" Type="http://schemas.openxmlformats.org/officeDocument/2006/relationships/tags" Target="../tags/tag137.xml" /><Relationship Id="rId5" Type="http://schemas.openxmlformats.org/officeDocument/2006/relationships/image" Target="../media/image31.jpeg" /><Relationship Id="rId6" Type="http://schemas.openxmlformats.org/officeDocument/2006/relationships/tags" Target="../tags/tag138.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139.xml"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43.xml" /><Relationship Id="rId3" Type="http://schemas.openxmlformats.org/officeDocument/2006/relationships/tags" Target="../tags/tag14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ags" Target="../tags/tag145.xml" /><Relationship Id="rId3" Type="http://schemas.openxmlformats.org/officeDocument/2006/relationships/tags" Target="../tags/tag146.xml" /><Relationship Id="rId4" Type="http://schemas.openxmlformats.org/officeDocument/2006/relationships/tags" Target="../tags/tag147.xml" /><Relationship Id="rId5" Type="http://schemas.openxmlformats.org/officeDocument/2006/relationships/image" Target="../media/image32.jpeg" /><Relationship Id="rId6" Type="http://schemas.openxmlformats.org/officeDocument/2006/relationships/tags" Target="../tags/tag148.xml" /><Relationship Id="rId7" Type="http://schemas.openxmlformats.org/officeDocument/2006/relationships/image" Target="../media/image33.jpeg" /><Relationship Id="rId8" Type="http://schemas.openxmlformats.org/officeDocument/2006/relationships/tags" Target="../tags/tag1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hyperlink" Target="https://claire-o-hanlon.mykajabi.com/shypreneur-society-8248a084-f184-4ecc-bfe0-d485784aac6f" TargetMode="Externa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50.xml" /><Relationship Id="rId3" Type="http://schemas.openxmlformats.org/officeDocument/2006/relationships/image" Target="../media/image34.jpeg"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tags" Target="../tags/tag154.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55.xml" /><Relationship Id="rId3" Type="http://schemas.openxmlformats.org/officeDocument/2006/relationships/tags" Target="../tags/tag156.xml" /><Relationship Id="rId4" Type="http://schemas.openxmlformats.org/officeDocument/2006/relationships/tags" Target="../tags/tag157.xml" /><Relationship Id="rId5" Type="http://schemas.openxmlformats.org/officeDocument/2006/relationships/tags" Target="../tags/tag158.xml" /><Relationship Id="rId6" Type="http://schemas.openxmlformats.org/officeDocument/2006/relationships/image" Target="../media/image34.jpeg" /><Relationship Id="rId7" Type="http://schemas.openxmlformats.org/officeDocument/2006/relationships/tags" Target="../tags/tag159.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ags" Target="../tags/tag160.xml" /><Relationship Id="rId3" Type="http://schemas.openxmlformats.org/officeDocument/2006/relationships/tags" Target="../tags/tag161.xml" /><Relationship Id="rId4" Type="http://schemas.openxmlformats.org/officeDocument/2006/relationships/tags" Target="../tags/tag162.xml" /><Relationship Id="rId5" Type="http://schemas.openxmlformats.org/officeDocument/2006/relationships/image" Target="../media/image35.jpeg" /><Relationship Id="rId6" Type="http://schemas.openxmlformats.org/officeDocument/2006/relationships/tags" Target="../tags/tag163.xml" /><Relationship Id="rId7" Type="http://schemas.openxmlformats.org/officeDocument/2006/relationships/hyperlink" Target="https://daretolead.brenebrown.com/assessment/" TargetMode="External" /><Relationship Id="rId8" Type="http://schemas.openxmlformats.org/officeDocument/2006/relationships/tags" Target="../tags/tag164.xml" /><Relationship Id="rId9" Type="http://schemas.openxmlformats.org/officeDocument/2006/relationships/tags" Target="../tags/tag165.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66.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image" Target="../media/image36.jpeg" /><Relationship Id="rId6" Type="http://schemas.openxmlformats.org/officeDocument/2006/relationships/tags" Target="../tags/tag169.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170.xml" /><Relationship Id="rId3" Type="http://schemas.openxmlformats.org/officeDocument/2006/relationships/tags" Target="../tags/tag171.xml" /><Relationship Id="rId4" Type="http://schemas.openxmlformats.org/officeDocument/2006/relationships/tags" Target="../tags/tag172.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73.xml" /><Relationship Id="rId3" Type="http://schemas.openxmlformats.org/officeDocument/2006/relationships/tags" Target="../tags/tag174.xml" /><Relationship Id="rId4" Type="http://schemas.openxmlformats.org/officeDocument/2006/relationships/tags" Target="../tags/tag17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76.xml" /><Relationship Id="rId3" Type="http://schemas.openxmlformats.org/officeDocument/2006/relationships/tags" Target="../tags/tag177.xml" /><Relationship Id="rId4" Type="http://schemas.openxmlformats.org/officeDocument/2006/relationships/tags" Target="../tags/tag178.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179.xml" /><Relationship Id="rId3" Type="http://schemas.openxmlformats.org/officeDocument/2006/relationships/tags" Target="../tags/tag180.xml" /><Relationship Id="rId4" Type="http://schemas.openxmlformats.org/officeDocument/2006/relationships/tags" Target="../tags/tag181.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ags" Target="../tags/tag182.xml" /><Relationship Id="rId3" Type="http://schemas.openxmlformats.org/officeDocument/2006/relationships/tags" Target="../tags/tag183.xml" /><Relationship Id="rId4" Type="http://schemas.openxmlformats.org/officeDocument/2006/relationships/tags" Target="../tags/tag184.xml" /><Relationship Id="rId5" Type="http://schemas.openxmlformats.org/officeDocument/2006/relationships/tags" Target="../tags/tag185.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ags" Target="../tags/tag186.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hyperlink" Target="http://www.shineproject.eu/" TargetMode="External" /><Relationship Id="rId6" Type="http://schemas.openxmlformats.org/officeDocument/2006/relationships/tags" Target="../tags/tag18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getlighthouse.com/blog/good-leader-vs-bad-leader/"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hyperlink" Target="https://getlighthouse.com/blog/get-more-feedback-team/" TargetMode="External" /><Relationship Id="rId3"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p:txBody>
          <a:bodyPr vert="horz" lIns="91440" tIns="45720" rIns="91440" bIns="45720" rtlCol="0" anchor="t">
            <a:noAutofit/>
          </a:bodyPr>
          <a:lstStyle/>
          <a:p>
            <a:r>
              <a:rPr lang="en-IE" err="1"/>
              <a:t>Modulo 2</a:t>
            </a:r>
            <a:endParaRPr lang="en-US"/>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21164" y="4227095"/>
            <a:ext cx="5278651" cy="1123699"/>
          </a:xfrm>
        </p:spPr>
        <p:txBody>
          <a:bodyPr>
            <a:normAutofit/>
          </a:bodyPr>
          <a:lstStyle/>
          <a:p>
            <a:r>
              <a:rPr lang="en-US"/>
              <a:t>Identificare i punti di forza della leadership femminile</a:t>
            </a:r>
            <a:endParaRPr lang="en-US"/>
          </a:p>
        </p:txBody>
      </p:sp>
      <p:sp>
        <p:nvSpPr>
          <p:cNvPr id="4" name="Text Box 5">
            <a:extLst>
              <a:ext uri="{FF2B5EF4-FFF2-40B4-BE49-F238E27FC236}">
                <a16:creationId xmlns:a16="http://schemas.microsoft.com/office/drawing/2014/main" id="{D44CBC20-F61B-4F92-960D-FCB9D4AE7011}"/>
              </a:ext>
            </a:extLst>
          </p:cNvPr>
          <p:cNvSpPr txBox="1"/>
          <p:nvPr/>
        </p:nvSpPr>
        <p:spPr>
          <a:xfrm>
            <a:off x="406567" y="6395663"/>
            <a:ext cx="6022808" cy="36103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a:solidFill>
                  <a:schemeClr val="bg1"/>
                </a:solidFill>
                <a:effectLst/>
                <a:ea typeface="Times New Roman" panose="02020603050405020304" pitchFamily="18" charset="0"/>
                <a:cs typeface="Times New Roman" panose="02020603050405020304" pitchFamily="18" charset="0"/>
              </a:rPr>
              <a:t>Questo progetto è stato finanziato con il sostegno della Commissione europea. L'autore è il solo responsabile di questa pubblicazione [comunicazione] e la Commissione declina ogni responsabilità sull'uso che potrà essere fatto delle informazioni in essa contenute.</a:t>
            </a:r>
            <a:endParaRPr lang="en-IE" sz="1100">
              <a:solidFill>
                <a:schemeClr val="bg1"/>
              </a:solidFill>
              <a:effectLst/>
              <a:ea typeface="Calibri" panose="020f0502020204030204" pitchFamily="34" charset="0"/>
              <a:cs typeface="Times New Roman" panose="02020603050405020304" pitchFamily="18" charset="0"/>
            </a:endParaRPr>
          </a:p>
          <a:p>
            <a:pPr algn="ctr"/>
            <a:r>
              <a:rPr lang="en-US" sz="800">
                <a:solidFill>
                  <a:schemeClr val="bg1"/>
                </a:solidFill>
                <a:effectLst/>
                <a:ea typeface="Calibri" panose="020f0502020204030204" pitchFamily="34" charset="0"/>
                <a:cs typeface="Times New Roman" panose="02020603050405020304" pitchFamily="18" charset="0"/>
              </a:rPr>
              <a:t> </a:t>
            </a:r>
            <a:endParaRPr lang="en-IE" sz="11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23960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D285452-A87F-4159-865E-B40916969368}"/>
              </a:ext>
            </a:extLst>
          </p:cNvPr>
          <p:cNvSpPr>
            <a:spLocks noGrp="1"/>
          </p:cNvSpPr>
          <p:nvPr>
            <p:ph type="body" sz="quarter" idx="20"/>
          </p:nvPr>
        </p:nvSpPr>
        <p:spPr>
          <a:xfrm>
            <a:off x="6353299" y="2066544"/>
            <a:ext cx="5197017" cy="3722513"/>
          </a:xfrm>
        </p:spPr>
        <p:txBody>
          <a:bodyPr/>
          <a:lstStyle/>
          <a:p>
            <a:r>
              <a:rPr lang="en-US" b="1"/>
              <a:t>Approccio del leader debole: </a:t>
            </a:r>
            <a:r>
              <a:rPr lang="en-US"/>
              <a:t>Scioccato e offeso, pensa a se stesso: "Come osano mettere in discussione la mia decisione?". Si lancia un'occhiata al membro del team e si cambia argomento per tornare alla discussione iniziale.</a:t>
            </a:r>
          </a:p>
          <a:p>
            <a:r>
              <a:rPr lang="en-US" b="1"/>
              <a:t>Il risultato:  </a:t>
            </a:r>
            <a:r>
              <a:rPr lang="en-US"/>
              <a:t>Un effetto di raffreddamento attraversa il vostro team. Sanno che non devono sollevare domande difficili durante le riunioni e si limitano ad assecondare le cose. Un sano dibattito è un'espressione estranea al vostro team.</a:t>
            </a:r>
            <a:endParaRPr lang="en-IE"/>
          </a:p>
        </p:txBody>
      </p:sp>
      <p:sp>
        <p:nvSpPr>
          <p:cNvPr id="3" name="Text Placeholder 2">
            <a:extLst>
              <a:ext uri="{FF2B5EF4-FFF2-40B4-BE49-F238E27FC236}">
                <a16:creationId xmlns:a16="http://schemas.microsoft.com/office/drawing/2014/main" id="{7963C631-7230-4D57-8F4D-A8B7065E873B}"/>
              </a:ext>
            </a:extLst>
          </p:cNvPr>
          <p:cNvSpPr>
            <a:spLocks noGrp="1"/>
          </p:cNvSpPr>
          <p:nvPr>
            <p:ph type="body" sz="quarter" idx="22"/>
          </p:nvPr>
        </p:nvSpPr>
        <p:spPr>
          <a:xfrm>
            <a:off x="369461" y="208547"/>
            <a:ext cx="5158622" cy="1135800"/>
          </a:xfrm>
        </p:spPr>
        <p:txBody>
          <a:bodyPr>
            <a:normAutofit fontScale="92500"/>
          </a:bodyPr>
          <a:lstStyle/>
          <a:p>
            <a:r>
              <a:rPr lang="en-US" b="1"/>
              <a:t>Come si affrontano le domande difficili del team...</a:t>
            </a:r>
            <a:endParaRPr lang="en-IE" b="1"/>
          </a:p>
        </p:txBody>
      </p:sp>
      <p:sp>
        <p:nvSpPr>
          <p:cNvPr id="4" name="Text Placeholder 3">
            <a:extLst>
              <a:ext uri="{FF2B5EF4-FFF2-40B4-BE49-F238E27FC236}">
                <a16:creationId xmlns:a16="http://schemas.microsoft.com/office/drawing/2014/main" id="{26B3567E-0137-4737-914A-B85F8DA4FC7A}"/>
              </a:ext>
            </a:extLst>
          </p:cNvPr>
          <p:cNvSpPr>
            <a:spLocks noGrp="1"/>
          </p:cNvSpPr>
          <p:nvPr>
            <p:ph type="body" sz="quarter" idx="24"/>
          </p:nvPr>
        </p:nvSpPr>
        <p:spPr>
          <a:xfrm>
            <a:off x="5509497" y="575420"/>
            <a:ext cx="1154422" cy="857158"/>
          </a:xfrm>
        </p:spPr>
        <p:txBody>
          <a:bodyPr/>
          <a:lstStyle/>
          <a:p>
            <a:r>
              <a:rPr lang="en-US"/>
              <a:t>2</a:t>
            </a:r>
            <a:endParaRPr lang="en-IE"/>
          </a:p>
        </p:txBody>
      </p:sp>
      <p:sp>
        <p:nvSpPr>
          <p:cNvPr id="5" name="Text Placeholder 4">
            <a:extLst>
              <a:ext uri="{FF2B5EF4-FFF2-40B4-BE49-F238E27FC236}">
                <a16:creationId xmlns:a16="http://schemas.microsoft.com/office/drawing/2014/main" id="{6449F598-E71D-492B-958D-F4A8D12E8332}"/>
              </a:ext>
            </a:extLst>
          </p:cNvPr>
          <p:cNvSpPr>
            <a:spLocks noGrp="1"/>
          </p:cNvSpPr>
          <p:nvPr>
            <p:ph type="body" sz="quarter" idx="25"/>
          </p:nvPr>
        </p:nvSpPr>
        <p:spPr>
          <a:xfrm>
            <a:off x="706438" y="2066543"/>
            <a:ext cx="5158622" cy="3722513"/>
          </a:xfrm>
        </p:spPr>
        <p:txBody>
          <a:bodyPr/>
          <a:lstStyle/>
          <a:p>
            <a:r>
              <a:rPr lang="en-US" b="1"/>
              <a:t>Approccio da leader forte:  </a:t>
            </a:r>
            <a:r>
              <a:rPr lang="en-US"/>
              <a:t>Si affronta la questione di petto. A seconda della situazione, spiegate le motivazioni della decisione che forse non conoscono a beneficio di tutto il team, oppure coinvolgete altri membri del team per svelare il ragionamento. </a:t>
            </a:r>
          </a:p>
          <a:p>
            <a:r>
              <a:rPr lang="en-US" b="1"/>
              <a:t>Il risultato:  </a:t>
            </a:r>
            <a:r>
              <a:rPr lang="en-US"/>
              <a:t>Il vostro team capisce che con voi non ci sono domande stupide e che è sicuro mettere in discussione lo status quo. Questo aiuta il team a esplorare pienamente le nuove idee e a non perdere elementi cruciali.</a:t>
            </a:r>
            <a:endParaRPr lang="en-IE"/>
          </a:p>
        </p:txBody>
      </p:sp>
      <p:sp>
        <p:nvSpPr>
          <p:cNvPr id="9" name="TextBox 8">
            <a:extLst>
              <a:ext uri="{FF2B5EF4-FFF2-40B4-BE49-F238E27FC236}">
                <a16:creationId xmlns:a16="http://schemas.microsoft.com/office/drawing/2014/main" id="{9EA64FFF-E815-4A77-BFC1-500A594F775C}"/>
              </a:ext>
            </a:extLst>
          </p:cNvPr>
          <p:cNvSpPr txBox="1"/>
          <p:nvPr/>
        </p:nvSpPr>
        <p:spPr>
          <a:xfrm>
            <a:off x="6808298" y="232249"/>
            <a:ext cx="5280431" cy="1200329"/>
          </a:xfrm>
          <a:prstGeom prst="rect">
            <a:avLst/>
          </a:prstGeom>
          <a:solidFill>
            <a:srgbClr val="7030A0"/>
          </a:solidFill>
        </p:spPr>
        <p:txBody>
          <a:bodyPr wrap="square">
            <a:spAutoFit/>
          </a:bodyPr>
          <a:lstStyle/>
          <a:p>
            <a:r>
              <a:rPr lang="en-US" b="1">
                <a:solidFill>
                  <a:schemeClr val="bg1"/>
                </a:solidFill>
              </a:rPr>
              <a:t>Esempio di situazione:  </a:t>
            </a:r>
            <a:r>
              <a:rPr lang="en-US">
                <a:solidFill>
                  <a:schemeClr val="bg1"/>
                </a:solidFill>
              </a:rPr>
              <a:t>Un dipendente, durante una lunga riunione, pone una domanda difficile: si allarga e mette in dubbio il valore del progetto su cui siete tutti concentrati. "Che cosa ci ha fatto decidere di fare questo progetto?".</a:t>
            </a:r>
            <a:endParaRPr lang="en-IE">
              <a:solidFill>
                <a:schemeClr val="bg1"/>
              </a:solidFill>
            </a:endParaRPr>
          </a:p>
        </p:txBody>
      </p:sp>
      <p:grpSp>
        <p:nvGrpSpPr>
          <p:cNvPr id="10" name="Google Shape;591;p39">
            <a:extLst>
              <a:ext uri="{FF2B5EF4-FFF2-40B4-BE49-F238E27FC236}">
                <a16:creationId xmlns:a16="http://schemas.microsoft.com/office/drawing/2014/main" id="{D5AC12A0-EF7A-401A-81F0-EC0E299DF80C}"/>
              </a:ext>
            </a:extLst>
          </p:cNvPr>
          <p:cNvGrpSpPr/>
          <p:nvPr/>
        </p:nvGrpSpPr>
        <p:grpSpPr>
          <a:xfrm>
            <a:off x="196475"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43CB1A5A-BDD6-48AF-8818-13C4BBFAB0B6}"/>
                </a:ext>
              </a:extLst>
            </p:cNvPr>
            <p:cNvSpPr/>
            <p:nvPr/>
          </p:nvSpPr>
          <p:spPr>
            <a:xfrm>
              <a:off x="5972700" y="2476950"/>
              <a:ext cx="98050" cy="219825"/>
            </a:xfrm>
            <a:custGeom>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93;p39">
              <a:extLst>
                <a:ext uri="{FF2B5EF4-FFF2-40B4-BE49-F238E27FC236}">
                  <a16:creationId xmlns:a16="http://schemas.microsoft.com/office/drawing/2014/main" id="{E6686FB2-E716-4260-B9CB-D29553C45075}"/>
                </a:ext>
              </a:extLst>
            </p:cNvPr>
            <p:cNvSpPr/>
            <p:nvPr/>
          </p:nvSpPr>
          <p:spPr>
            <a:xfrm>
              <a:off x="6078025" y="2330200"/>
              <a:ext cx="306300" cy="387275"/>
            </a:xfrm>
            <a:custGeom>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28607830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9CA8830D-3182-4467-A6A6-62050A6041B2}"/>
              </a:ext>
            </a:extLst>
          </p:cNvPr>
          <p:cNvSpPr>
            <a:spLocks noGrp="1"/>
          </p:cNvSpPr>
          <p:nvPr>
            <p:ph type="body" sz="quarter" idx="18"/>
          </p:nvPr>
        </p:nvSpPr>
        <p:spPr>
          <a:xfrm>
            <a:off x="457200" y="1640703"/>
            <a:ext cx="5260694" cy="3867704"/>
          </a:xfrm>
        </p:spPr>
        <p:txBody>
          <a:bodyPr>
            <a:normAutofit lnSpcReduction="10000"/>
          </a:bodyPr>
          <a:lstStyle/>
          <a:p>
            <a:pPr indent="0"/>
            <a:r>
              <a:rPr lang="en-US"/>
              <a:t>Può essere una sfida gestire persone che hanno opinioni e idee forti, ma possono anche essere la vostra </a:t>
            </a:r>
            <a:r>
              <a:rPr lang="en-US" b="1"/>
              <a:t>più grande risorsa</a:t>
            </a:r>
            <a:r>
              <a:rPr lang="en-US"/>
              <a:t>.  È importante ricordare che siete tutti </a:t>
            </a:r>
            <a:r>
              <a:rPr lang="en-US" b="1"/>
              <a:t>nella stessa squadra </a:t>
            </a:r>
            <a:r>
              <a:rPr lang="en-US"/>
              <a:t>e che state cercando di vincere insieme. Questo può aiutarvi a evitare di sentirvi negativi di fronte ai loro commenti o alle loro domande.</a:t>
            </a:r>
          </a:p>
          <a:p>
            <a:pPr indent="0"/>
            <a:r>
              <a:rPr lang="en-US">
                <a:solidFill>
                  <a:srgbClr val="92D050"/>
                </a:solidFill>
                <a:hlinkClick r:id="rId2">
                  <a:extLst>
                    <a:ext uri="{A12FA001-AC4F-418D-AE19-62706E023703}">
                      <ahyp:hlinkClr xmlns:ahyp="http://schemas.microsoft.com/office/drawing/2018/hyperlinkcolor" val="tx"/>
                    </a:ext>
                  </a:extLst>
                </a:hlinkClick>
              </a:rPr>
              <a:t>Per saperne di più sull'abilità della curiosità e del fare domande, cliccate qui.</a:t>
            </a:r>
            <a:endParaRPr lang="en-IE">
              <a:solidFill>
                <a:srgbClr val="92D050"/>
              </a:solidFill>
            </a:endParaRPr>
          </a:p>
        </p:txBody>
      </p:sp>
      <p:sp>
        <p:nvSpPr>
          <p:cNvPr id="3" name="Text Placeholder 2">
            <a:extLst>
              <a:ext uri="{FF2B5EF4-FFF2-40B4-BE49-F238E27FC236}">
                <a16:creationId xmlns:a16="http://schemas.microsoft.com/office/drawing/2014/main" id="{545C6839-2000-48FA-AB1E-9309FA7B0C12}"/>
              </a:ext>
            </a:extLst>
          </p:cNvPr>
          <p:cNvSpPr>
            <a:spLocks noGrp="1"/>
          </p:cNvSpPr>
          <p:nvPr>
            <p:ph type="body" sz="quarter" idx="16"/>
          </p:nvPr>
        </p:nvSpPr>
        <p:spPr/>
        <p:txBody>
          <a:bodyPr>
            <a:normAutofit lnSpcReduction="10000"/>
          </a:bodyPr>
          <a:lstStyle/>
          <a:p>
            <a:r>
              <a:rPr lang="en-US" b="1"/>
              <a:t>Giocatori di squadra</a:t>
            </a:r>
            <a:endParaRPr lang="en-IE" b="1"/>
          </a:p>
        </p:txBody>
      </p:sp>
      <p:pic>
        <p:nvPicPr>
          <p:cNvPr id="6" name="Picture Placeholder 5" descr="Business team brainstorming">
            <a:extLst>
              <a:ext uri="{FF2B5EF4-FFF2-40B4-BE49-F238E27FC236}">
                <a16:creationId xmlns:a16="http://schemas.microsoft.com/office/drawing/2014/main" id="{75410010-75C7-4BD1-90CB-0EC146B4316F}"/>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tretch>
            <a:fillRect/>
          </a:stretch>
        </p:blipFill>
        <p:spPr>
          <a:xfrm>
            <a:off x="6756402" y="1141712"/>
            <a:ext cx="5435599" cy="5706715"/>
          </a:xfrm>
        </p:spPr>
      </p:pic>
    </p:spTree>
    <p:extLst>
      <p:ext uri="{BB962C8B-B14F-4D97-AF65-F5344CB8AC3E}">
        <p14:creationId xmlns:p14="http://schemas.microsoft.com/office/powerpoint/2010/main" val="676148358"/>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506EF74F-FBE5-44B3-AA92-676D213F891F}"/>
              </a:ext>
            </a:extLst>
          </p:cNvPr>
          <p:cNvSpPr>
            <a:spLocks noGrp="1"/>
          </p:cNvSpPr>
          <p:nvPr>
            <p:ph type="body" sz="quarter" idx="20"/>
          </p:nvPr>
        </p:nvSpPr>
        <p:spPr>
          <a:xfrm>
            <a:off x="6353299" y="2066544"/>
            <a:ext cx="5606090" cy="3722513"/>
          </a:xfrm>
        </p:spPr>
        <p:txBody>
          <a:bodyPr/>
          <a:lstStyle/>
          <a:p>
            <a:r>
              <a:rPr lang="en-US" b="1"/>
              <a:t>Approccio da leader debole: </a:t>
            </a:r>
            <a:r>
              <a:rPr lang="en-US"/>
              <a:t>Vi sentite un po' minacciati dall'assunzione e avete la sindrome dell'impostore, quindi fingete. Fingete di sapere più di quanto non sappiate. È il loro lavoro dirvi ciò che dovete sapere, giusto?</a:t>
            </a:r>
          </a:p>
          <a:p>
            <a:r>
              <a:rPr lang="en-US" b="1"/>
              <a:t>Il risultato: </a:t>
            </a:r>
            <a:r>
              <a:rPr lang="en-US"/>
              <a:t>La comunicazione si interrompe rapidamente tra voi e il membro del team. Il vostro rapporto diventa conflittuale, in quanto il membro del team cerca di non intralciarvi per poter portare a termine il proprio lavoro.</a:t>
            </a:r>
            <a:endParaRPr lang="en-IE"/>
          </a:p>
        </p:txBody>
      </p:sp>
      <p:sp>
        <p:nvSpPr>
          <p:cNvPr id="3" name="Text Placeholder 2">
            <a:extLst>
              <a:ext uri="{FF2B5EF4-FFF2-40B4-BE49-F238E27FC236}">
                <a16:creationId xmlns:a16="http://schemas.microsoft.com/office/drawing/2014/main" id="{9CFE84D5-0E33-4BFE-83A0-16B3969A83EE}"/>
              </a:ext>
            </a:extLst>
          </p:cNvPr>
          <p:cNvSpPr>
            <a:spLocks noGrp="1"/>
          </p:cNvSpPr>
          <p:nvPr>
            <p:ph type="body" sz="quarter" idx="22"/>
          </p:nvPr>
        </p:nvSpPr>
        <p:spPr>
          <a:xfrm>
            <a:off x="369461" y="304800"/>
            <a:ext cx="5158622" cy="1039546"/>
          </a:xfrm>
        </p:spPr>
        <p:txBody>
          <a:bodyPr>
            <a:normAutofit/>
          </a:bodyPr>
          <a:lstStyle/>
          <a:p>
            <a:r>
              <a:rPr lang="en-US" b="1"/>
              <a:t>Come gestire l'ignoto...</a:t>
            </a:r>
            <a:endParaRPr lang="en-IE" b="1"/>
          </a:p>
        </p:txBody>
      </p:sp>
      <p:sp>
        <p:nvSpPr>
          <p:cNvPr id="4" name="Text Placeholder 3">
            <a:extLst>
              <a:ext uri="{FF2B5EF4-FFF2-40B4-BE49-F238E27FC236}">
                <a16:creationId xmlns:a16="http://schemas.microsoft.com/office/drawing/2014/main" id="{439B56E1-AE6E-46F0-9986-5B006B2E07C1}"/>
              </a:ext>
            </a:extLst>
          </p:cNvPr>
          <p:cNvSpPr>
            <a:spLocks noGrp="1"/>
          </p:cNvSpPr>
          <p:nvPr>
            <p:ph type="body" sz="quarter" idx="24"/>
          </p:nvPr>
        </p:nvSpPr>
        <p:spPr/>
        <p:txBody>
          <a:bodyPr/>
          <a:lstStyle/>
          <a:p>
            <a:r>
              <a:rPr lang="en-US"/>
              <a:t>3</a:t>
            </a:r>
            <a:endParaRPr lang="en-IE"/>
          </a:p>
        </p:txBody>
      </p:sp>
      <p:sp>
        <p:nvSpPr>
          <p:cNvPr id="5" name="Text Placeholder 4">
            <a:extLst>
              <a:ext uri="{FF2B5EF4-FFF2-40B4-BE49-F238E27FC236}">
                <a16:creationId xmlns:a16="http://schemas.microsoft.com/office/drawing/2014/main" id="{A823AC5D-0689-4F8F-9093-376B43F9E36A}"/>
              </a:ext>
            </a:extLst>
          </p:cNvPr>
          <p:cNvSpPr>
            <a:spLocks noGrp="1"/>
          </p:cNvSpPr>
          <p:nvPr>
            <p:ph type="body" sz="quarter" idx="25"/>
          </p:nvPr>
        </p:nvSpPr>
        <p:spPr>
          <a:xfrm>
            <a:off x="706438" y="2066543"/>
            <a:ext cx="5245183" cy="3722513"/>
          </a:xfrm>
        </p:spPr>
        <p:txBody>
          <a:bodyPr/>
          <a:lstStyle/>
          <a:p>
            <a:r>
              <a:rPr lang="en-US" b="1"/>
              <a:t>Approccio del buon leader:  </a:t>
            </a:r>
            <a:r>
              <a:rPr lang="en-US" err="1"/>
              <a:t>Riconoscere il divario di conoscenze e passare del tempo con loro per imparare da loro e fare domande quando non si capisce qualcosa. Insieme, create un piano di cui potete chiedere conto, per il lavoro con cui avete meno dimestichezza.</a:t>
            </a:r>
          </a:p>
          <a:p>
            <a:r>
              <a:rPr lang="en-US" b="1"/>
              <a:t>Il risultato:  </a:t>
            </a:r>
            <a:r>
              <a:rPr lang="en-US"/>
              <a:t>Si crea una maggiore fiducia nei loro confronti e si dimostra che il team ha una cultura dell'umiltà per le cose che non conosce. Avendo un piano, si può comunque capire come si stanno comportando.</a:t>
            </a:r>
            <a:endParaRPr lang="en-IE"/>
          </a:p>
        </p:txBody>
      </p:sp>
      <p:sp>
        <p:nvSpPr>
          <p:cNvPr id="9" name="TextBox 8">
            <a:extLst>
              <a:ext uri="{FF2B5EF4-FFF2-40B4-BE49-F238E27FC236}">
                <a16:creationId xmlns:a16="http://schemas.microsoft.com/office/drawing/2014/main" id="{12AD54F6-E7FF-4692-A85F-0868330E9D46}"/>
              </a:ext>
            </a:extLst>
          </p:cNvPr>
          <p:cNvSpPr txBox="1"/>
          <p:nvPr/>
        </p:nvSpPr>
        <p:spPr>
          <a:xfrm>
            <a:off x="6922168" y="224408"/>
            <a:ext cx="5132263" cy="1200329"/>
          </a:xfrm>
          <a:prstGeom prst="rect">
            <a:avLst/>
          </a:prstGeom>
          <a:solidFill>
            <a:srgbClr val="7030A0"/>
          </a:solidFill>
        </p:spPr>
        <p:txBody>
          <a:bodyPr wrap="square">
            <a:spAutoFit/>
          </a:bodyPr>
          <a:lstStyle/>
          <a:p>
            <a:r>
              <a:rPr lang="en-US" b="1">
                <a:solidFill>
                  <a:schemeClr val="bg1"/>
                </a:solidFill>
              </a:rPr>
              <a:t>Esempio di situazione: </a:t>
            </a:r>
            <a:r>
              <a:rPr lang="en-US">
                <a:solidFill>
                  <a:schemeClr val="bg1"/>
                </a:solidFill>
              </a:rPr>
              <a:t>Nel vostro team c'è una persona che ricopre un ruolo che non avete mai ricoperto. Non conoscete tutte le sfumature di ciò che fa, né le chiavi del suo successo.</a:t>
            </a:r>
            <a:endParaRPr lang="en-IE">
              <a:solidFill>
                <a:schemeClr val="bg1"/>
              </a:solidFill>
            </a:endParaRPr>
          </a:p>
        </p:txBody>
      </p:sp>
      <p:grpSp>
        <p:nvGrpSpPr>
          <p:cNvPr id="10" name="Google Shape;591;p39">
            <a:extLst>
              <a:ext uri="{FF2B5EF4-FFF2-40B4-BE49-F238E27FC236}">
                <a16:creationId xmlns:a16="http://schemas.microsoft.com/office/drawing/2014/main" id="{D486F91E-00D4-44B6-8DA4-E6F1FB8369FE}"/>
              </a:ext>
            </a:extLst>
          </p:cNvPr>
          <p:cNvGrpSpPr/>
          <p:nvPr/>
        </p:nvGrpSpPr>
        <p:grpSpPr>
          <a:xfrm>
            <a:off x="304760"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A5448BB6-750F-455E-8B92-C52F3E9DCE1C}"/>
                </a:ext>
              </a:extLst>
            </p:cNvPr>
            <p:cNvSpPr/>
            <p:nvPr/>
          </p:nvSpPr>
          <p:spPr>
            <a:xfrm>
              <a:off x="5972700" y="2476950"/>
              <a:ext cx="98050" cy="219825"/>
            </a:xfrm>
            <a:custGeom>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93;p39">
              <a:extLst>
                <a:ext uri="{FF2B5EF4-FFF2-40B4-BE49-F238E27FC236}">
                  <a16:creationId xmlns:a16="http://schemas.microsoft.com/office/drawing/2014/main" id="{318DF3BE-0444-416C-8BE0-F2D6CF028F91}"/>
                </a:ext>
              </a:extLst>
            </p:cNvPr>
            <p:cNvSpPr/>
            <p:nvPr/>
          </p:nvSpPr>
          <p:spPr>
            <a:xfrm>
              <a:off x="6078025" y="2330200"/>
              <a:ext cx="306300" cy="387275"/>
            </a:xfrm>
            <a:custGeom>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93284665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51FDBE90-4EDE-4D79-B189-50706DA63B80}"/>
              </a:ext>
            </a:extLst>
          </p:cNvPr>
          <p:cNvSpPr>
            <a:spLocks noGrp="1"/>
          </p:cNvSpPr>
          <p:nvPr>
            <p:ph type="body" sz="quarter" idx="18"/>
          </p:nvPr>
        </p:nvSpPr>
        <p:spPr>
          <a:xfrm>
            <a:off x="462926" y="1664766"/>
            <a:ext cx="5356947" cy="3867704"/>
          </a:xfrm>
        </p:spPr>
        <p:txBody>
          <a:bodyPr/>
          <a:lstStyle/>
          <a:p>
            <a:pPr indent="0"/>
            <a:r>
              <a:rPr lang="en-US" b="0" i="0">
                <a:effectLst/>
              </a:rPr>
              <a:t>Per quanto sia importante sviluppare la </a:t>
            </a:r>
            <a:r>
              <a:rPr lang="en-US" b="1" i="0" u="sng">
                <a:solidFill>
                  <a:srgbClr val="92D050"/>
                </a:solidFill>
                <a:effectLst/>
                <a:hlinkClick r:id="rId2">
                  <a:extLst>
                    <a:ext uri="{A12FA001-AC4F-418D-AE19-62706E023703}">
                      <ahyp:hlinkClr xmlns:ahyp="http://schemas.microsoft.com/office/drawing/2018/hyperlinkcolor" val="tx"/>
                    </a:ext>
                  </a:extLst>
                </a:hlinkClick>
              </a:rPr>
              <a:t>maturità del team</a:t>
            </a:r>
            <a:r>
              <a:rPr lang="en-US" b="0" i="0">
                <a:effectLst/>
              </a:rPr>
              <a:t>, anche la vostra maturità è importante.  Accogliere la necessità di apprendere nuove competenze e ammettere di non sapere è una mentalità di crescita che vale la pena di dimostrare. </a:t>
            </a:r>
          </a:p>
          <a:p>
            <a:pPr indent="0"/>
            <a:r>
              <a:rPr lang="en-US" b="0" i="0">
                <a:effectLst/>
              </a:rPr>
              <a:t>Per saperne di più su </a:t>
            </a:r>
            <a:r>
              <a:rPr lang="en-US" b="1" i="0" u="sng">
                <a:solidFill>
                  <a:srgbClr val="92D050"/>
                </a:solidFill>
                <a:effectLst/>
                <a:hlinkClick r:id="rId3">
                  <a:extLst>
                    <a:ext uri="{A12FA001-AC4F-418D-AE19-62706E023703}">
                      <ahyp:hlinkClr xmlns:ahyp="http://schemas.microsoft.com/office/drawing/2018/hyperlinkcolor" val="tx"/>
                    </a:ext>
                  </a:extLst>
                </a:hlinkClick>
              </a:rPr>
              <a:t>come aumentare il livello di maturità in relazione ai compiti da svolgere, cliccate qui.</a:t>
            </a:r>
            <a:endParaRPr lang="en-IE">
              <a:solidFill>
                <a:srgbClr val="92D050"/>
              </a:solidFill>
            </a:endParaRPr>
          </a:p>
        </p:txBody>
      </p:sp>
      <p:sp>
        <p:nvSpPr>
          <p:cNvPr id="3" name="Text Placeholder 2">
            <a:extLst>
              <a:ext uri="{FF2B5EF4-FFF2-40B4-BE49-F238E27FC236}">
                <a16:creationId xmlns:a16="http://schemas.microsoft.com/office/drawing/2014/main" id="{DD151FBB-45C9-4D1C-B18A-169909089189}"/>
              </a:ext>
            </a:extLst>
          </p:cNvPr>
          <p:cNvSpPr>
            <a:spLocks noGrp="1"/>
          </p:cNvSpPr>
          <p:nvPr>
            <p:ph type="body" sz="quarter" idx="16"/>
          </p:nvPr>
        </p:nvSpPr>
        <p:spPr/>
        <p:txBody>
          <a:bodyPr>
            <a:normAutofit lnSpcReduction="10000"/>
          </a:bodyPr>
          <a:lstStyle/>
          <a:p>
            <a:r>
              <a:rPr lang="en-US" b="1"/>
              <a:t>Mentalità di crescita</a:t>
            </a:r>
            <a:endParaRPr lang="en-IE" b="1"/>
          </a:p>
        </p:txBody>
      </p:sp>
      <p:pic>
        <p:nvPicPr>
          <p:cNvPr id="6" name="Picture Placeholder 5" descr="Ladder to a cloud">
            <a:extLst>
              <a:ext uri="{FF2B5EF4-FFF2-40B4-BE49-F238E27FC236}">
                <a16:creationId xmlns:a16="http://schemas.microsoft.com/office/drawing/2014/main" id="{AE55D5D3-3DC9-4FD3-8407-704A64D96992}"/>
              </a:ext>
            </a:extLst>
          </p:cNvPr>
          <p:cNvPicPr>
            <a:picLocks noGrp="1" noChangeAspect="1"/>
          </p:cNvPicPr>
          <p:nvPr>
            <p:ph type="pic" sz="quarter" idx="19"/>
          </p:nvPr>
        </p:nvPicPr>
        <p:blipFill>
          <a:blip r:embed="rId4">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888211145"/>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A565569-D664-4C2D-9E60-753C75F6F802}"/>
              </a:ext>
            </a:extLst>
          </p:cNvPr>
          <p:cNvSpPr>
            <a:spLocks noGrp="1"/>
          </p:cNvSpPr>
          <p:nvPr>
            <p:ph type="body" sz="quarter" idx="20"/>
          </p:nvPr>
        </p:nvSpPr>
        <p:spPr>
          <a:xfrm>
            <a:off x="6353299" y="2066544"/>
            <a:ext cx="5702343" cy="3722513"/>
          </a:xfrm>
        </p:spPr>
        <p:txBody>
          <a:bodyPr/>
          <a:lstStyle/>
          <a:p>
            <a:r>
              <a:rPr lang="en-US" b="1"/>
              <a:t>Approccio del leader debole: </a:t>
            </a:r>
            <a:r>
              <a:rPr lang="en-US"/>
              <a:t>Risentiti del loro stile di comunicazione, li incolpate di tutti i problemi di comunicazione. Dopotutto, siete voi il capo, quindi dovrebbero adattarsi a voi. Utilizzando il vostro stile preferito, lasciate cadere sottili allusioni che loro sembrano ignorare completamente, con grande frustrazione.</a:t>
            </a:r>
          </a:p>
          <a:p>
            <a:r>
              <a:rPr lang="en-US" b="1"/>
              <a:t>Il risultato: </a:t>
            </a:r>
            <a:r>
              <a:rPr lang="en-US"/>
              <a:t>Entrambi diventate frustrati l'uno con l'altro. Voi avete l'impressione che siano abrasivi e loro sentono di non poter ottenere una risposta diretta da voi. Questo porta a uno scarso lavoro di squadra.</a:t>
            </a:r>
            <a:endParaRPr lang="en-IE"/>
          </a:p>
        </p:txBody>
      </p:sp>
      <p:sp>
        <p:nvSpPr>
          <p:cNvPr id="3" name="Text Placeholder 2">
            <a:extLst>
              <a:ext uri="{FF2B5EF4-FFF2-40B4-BE49-F238E27FC236}">
                <a16:creationId xmlns:a16="http://schemas.microsoft.com/office/drawing/2014/main" id="{BBCF0883-B435-4086-80FB-C8679C12F2C9}"/>
              </a:ext>
            </a:extLst>
          </p:cNvPr>
          <p:cNvSpPr>
            <a:spLocks noGrp="1"/>
          </p:cNvSpPr>
          <p:nvPr>
            <p:ph type="body" sz="quarter" idx="22"/>
          </p:nvPr>
        </p:nvSpPr>
        <p:spPr>
          <a:xfrm>
            <a:off x="369461" y="312821"/>
            <a:ext cx="5158622" cy="1195137"/>
          </a:xfrm>
        </p:spPr>
        <p:txBody>
          <a:bodyPr>
            <a:normAutofit fontScale="92500" lnSpcReduction="20000"/>
          </a:bodyPr>
          <a:lstStyle/>
          <a:p>
            <a:r>
              <a:rPr lang="en-US" b="1"/>
              <a:t>Come lavorare con personalità e culture diverse...</a:t>
            </a:r>
            <a:endParaRPr lang="en-IE" b="1"/>
          </a:p>
        </p:txBody>
      </p:sp>
      <p:sp>
        <p:nvSpPr>
          <p:cNvPr id="4" name="Text Placeholder 3">
            <a:extLst>
              <a:ext uri="{FF2B5EF4-FFF2-40B4-BE49-F238E27FC236}">
                <a16:creationId xmlns:a16="http://schemas.microsoft.com/office/drawing/2014/main" id="{A168F69C-33F1-401D-A046-E6A426174BD0}"/>
              </a:ext>
            </a:extLst>
          </p:cNvPr>
          <p:cNvSpPr>
            <a:spLocks noGrp="1"/>
          </p:cNvSpPr>
          <p:nvPr>
            <p:ph type="body" sz="quarter" idx="24"/>
          </p:nvPr>
        </p:nvSpPr>
        <p:spPr>
          <a:xfrm>
            <a:off x="5509497" y="640364"/>
            <a:ext cx="1154422" cy="857158"/>
          </a:xfrm>
        </p:spPr>
        <p:txBody>
          <a:bodyPr/>
          <a:lstStyle/>
          <a:p>
            <a:r>
              <a:rPr lang="en-US"/>
              <a:t>4</a:t>
            </a:r>
            <a:endParaRPr lang="en-IE"/>
          </a:p>
        </p:txBody>
      </p:sp>
      <p:sp>
        <p:nvSpPr>
          <p:cNvPr id="5" name="Text Placeholder 4">
            <a:extLst>
              <a:ext uri="{FF2B5EF4-FFF2-40B4-BE49-F238E27FC236}">
                <a16:creationId xmlns:a16="http://schemas.microsoft.com/office/drawing/2014/main" id="{40AE0CD8-D13E-4FF5-AE87-6AD18FEB4596}"/>
              </a:ext>
            </a:extLst>
          </p:cNvPr>
          <p:cNvSpPr>
            <a:spLocks noGrp="1"/>
          </p:cNvSpPr>
          <p:nvPr>
            <p:ph type="body" sz="quarter" idx="25"/>
          </p:nvPr>
        </p:nvSpPr>
        <p:spPr>
          <a:xfrm>
            <a:off x="818146" y="2066543"/>
            <a:ext cx="5277853" cy="3722513"/>
          </a:xfrm>
        </p:spPr>
        <p:txBody>
          <a:bodyPr/>
          <a:lstStyle/>
          <a:p>
            <a:r>
              <a:rPr lang="en-US" b="1"/>
              <a:t>Approccio del buon leader: </a:t>
            </a:r>
            <a:r>
              <a:rPr lang="en-US" err="1"/>
              <a:t>Riconoscendo le differenze, vi sforzate di capirle meglio. Cercate di essere più espliciti nella comunicazione con loro e accettate quando sono più diretti di quanto siete abituati.  Inoltre, li istruite su come far capire le cose con toni un po' più morbidi.</a:t>
            </a:r>
          </a:p>
          <a:p>
            <a:r>
              <a:rPr lang="en-US" b="1"/>
              <a:t>Il risultato: </a:t>
            </a:r>
            <a:r>
              <a:rPr lang="en-US"/>
              <a:t>Anche se non è facile, lavorate insieme per raggiungere una comprensione del modo in cui ciascuno di voi comunica. Trovare un terreno comune funziona bene e fa fluire le idee.</a:t>
            </a:r>
            <a:endParaRPr lang="en-IE"/>
          </a:p>
        </p:txBody>
      </p:sp>
      <p:sp>
        <p:nvSpPr>
          <p:cNvPr id="9" name="TextBox 8">
            <a:extLst>
              <a:ext uri="{FF2B5EF4-FFF2-40B4-BE49-F238E27FC236}">
                <a16:creationId xmlns:a16="http://schemas.microsoft.com/office/drawing/2014/main" id="{B19847AA-141A-4896-8C7A-52C796F7361E}"/>
              </a:ext>
            </a:extLst>
          </p:cNvPr>
          <p:cNvSpPr txBox="1"/>
          <p:nvPr/>
        </p:nvSpPr>
        <p:spPr>
          <a:xfrm>
            <a:off x="6729664" y="312821"/>
            <a:ext cx="5325978" cy="1477328"/>
          </a:xfrm>
          <a:prstGeom prst="rect">
            <a:avLst/>
          </a:prstGeom>
          <a:solidFill>
            <a:srgbClr val="7030A0"/>
          </a:solidFill>
        </p:spPr>
        <p:txBody>
          <a:bodyPr wrap="square">
            <a:spAutoFit/>
          </a:bodyPr>
          <a:lstStyle/>
          <a:p>
            <a:r>
              <a:rPr lang="en-US" b="1">
                <a:solidFill>
                  <a:schemeClr val="bg1"/>
                </a:solidFill>
              </a:rPr>
              <a:t>Esempio di situazione: La </a:t>
            </a:r>
            <a:r>
              <a:rPr lang="en-US">
                <a:solidFill>
                  <a:schemeClr val="bg1"/>
                </a:solidFill>
              </a:rPr>
              <a:t>vostra organizzazione si sta dilettando nel lavoro a distanza o nell'assunzione di personale al di fuori della vostra regione. Siete cresciuti in una zona in cui tutti dicono le cose in modo indiretto e gentile, ma il vostro nuovo assunto è più diretto. </a:t>
            </a:r>
            <a:endParaRPr lang="en-IE">
              <a:solidFill>
                <a:schemeClr val="bg1"/>
              </a:solidFill>
            </a:endParaRPr>
          </a:p>
        </p:txBody>
      </p:sp>
      <p:grpSp>
        <p:nvGrpSpPr>
          <p:cNvPr id="10" name="Google Shape;591;p39">
            <a:extLst>
              <a:ext uri="{FF2B5EF4-FFF2-40B4-BE49-F238E27FC236}">
                <a16:creationId xmlns:a16="http://schemas.microsoft.com/office/drawing/2014/main" id="{058BE47E-C963-41C3-B8D3-6EEAC086B3BF}"/>
              </a:ext>
            </a:extLst>
          </p:cNvPr>
          <p:cNvGrpSpPr/>
          <p:nvPr/>
        </p:nvGrpSpPr>
        <p:grpSpPr>
          <a:xfrm>
            <a:off x="196475" y="2066543"/>
            <a:ext cx="345971" cy="325505"/>
            <a:chOff x="5972700" y="2330200"/>
            <a:chExt cx="411625" cy="387275"/>
          </a:xfrm>
          <a:solidFill>
            <a:srgbClr val="7030A0"/>
          </a:solidFill>
        </p:grpSpPr>
        <p:sp>
          <p:nvSpPr>
            <p:cNvPr id="11" name="Google Shape;592;p39">
              <a:extLst>
                <a:ext uri="{FF2B5EF4-FFF2-40B4-BE49-F238E27FC236}">
                  <a16:creationId xmlns:a16="http://schemas.microsoft.com/office/drawing/2014/main" id="{C3F131ED-C68C-465B-B1FC-2507F3D777E9}"/>
                </a:ext>
              </a:extLst>
            </p:cNvPr>
            <p:cNvSpPr/>
            <p:nvPr/>
          </p:nvSpPr>
          <p:spPr>
            <a:xfrm>
              <a:off x="5972700" y="2476950"/>
              <a:ext cx="98050" cy="219825"/>
            </a:xfrm>
            <a:custGeom>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93;p39">
              <a:extLst>
                <a:ext uri="{FF2B5EF4-FFF2-40B4-BE49-F238E27FC236}">
                  <a16:creationId xmlns:a16="http://schemas.microsoft.com/office/drawing/2014/main" id="{418C5784-68DC-4663-B4E9-23B2836728EC}"/>
                </a:ext>
              </a:extLst>
            </p:cNvPr>
            <p:cNvSpPr/>
            <p:nvPr/>
          </p:nvSpPr>
          <p:spPr>
            <a:xfrm>
              <a:off x="6078025" y="2330200"/>
              <a:ext cx="306300" cy="387275"/>
            </a:xfrm>
            <a:custGeom>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397526492"/>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B1752CE1-69A9-4200-B4B7-8E9AE2CE566E}"/>
              </a:ext>
            </a:extLst>
          </p:cNvPr>
          <p:cNvSpPr>
            <a:spLocks noGrp="1"/>
          </p:cNvSpPr>
          <p:nvPr>
            <p:ph type="body" sz="quarter" idx="18"/>
          </p:nvPr>
        </p:nvSpPr>
        <p:spPr>
          <a:xfrm>
            <a:off x="473242" y="1640703"/>
            <a:ext cx="5244652" cy="3867704"/>
          </a:xfrm>
        </p:spPr>
        <p:txBody>
          <a:bodyPr>
            <a:normAutofit/>
          </a:bodyPr>
          <a:lstStyle/>
          <a:p>
            <a:pPr indent="0"/>
            <a:r>
              <a:rPr lang="en-US"/>
              <a:t>Una sana dose di autoconsapevolezza può aiutarvi a partire dalla prospettiva di come potete fare la vostra parte per migliorare le situazioni difficili. E soprattutto, quando siete voi a prendere di petto i problemi, rendete più facile per i membri del vostro team ammettere le proprie colpe e fare la propria parte.  </a:t>
            </a:r>
            <a:r>
              <a:rPr lang="en-US">
                <a:solidFill>
                  <a:srgbClr val="92D050"/>
                </a:solidFill>
                <a:hlinkClick r:id="rId2">
                  <a:extLst>
                    <a:ext uri="{A12FA001-AC4F-418D-AE19-62706E023703}">
                      <ahyp:hlinkClr xmlns:ahyp="http://schemas.microsoft.com/office/drawing/2018/hyperlinkcolor" val="tx"/>
                    </a:ext>
                  </a:extLst>
                </a:hlinkClick>
              </a:rPr>
              <a:t>Scoprite qui come migliorare la vostra autoconsapevolezza.</a:t>
            </a:r>
            <a:endParaRPr lang="en-IE">
              <a:solidFill>
                <a:srgbClr val="92D050"/>
              </a:solidFill>
            </a:endParaRPr>
          </a:p>
        </p:txBody>
      </p:sp>
      <p:sp>
        <p:nvSpPr>
          <p:cNvPr id="3" name="Text Placeholder 2">
            <a:extLst>
              <a:ext uri="{FF2B5EF4-FFF2-40B4-BE49-F238E27FC236}">
                <a16:creationId xmlns:a16="http://schemas.microsoft.com/office/drawing/2014/main" id="{45351D5D-2779-4B3F-AE2E-9AFE5A3F1426}"/>
              </a:ext>
            </a:extLst>
          </p:cNvPr>
          <p:cNvSpPr>
            <a:spLocks noGrp="1"/>
          </p:cNvSpPr>
          <p:nvPr>
            <p:ph type="body" sz="quarter" idx="16"/>
          </p:nvPr>
        </p:nvSpPr>
        <p:spPr/>
        <p:txBody>
          <a:bodyPr>
            <a:normAutofit lnSpcReduction="10000"/>
          </a:bodyPr>
          <a:lstStyle/>
          <a:p>
            <a:r>
              <a:rPr lang="en-US" b="1"/>
              <a:t>Guardarsi allo specchio</a:t>
            </a:r>
            <a:endParaRPr lang="en-IE" b="1"/>
          </a:p>
        </p:txBody>
      </p:sp>
      <p:pic>
        <p:nvPicPr>
          <p:cNvPr id="6" name="Picture Placeholder 5" descr="A picture containing person&#10;&#10;Description automatically generated">
            <a:extLst>
              <a:ext uri="{FF2B5EF4-FFF2-40B4-BE49-F238E27FC236}">
                <a16:creationId xmlns:a16="http://schemas.microsoft.com/office/drawing/2014/main" id="{1E7F7007-8B43-493E-BB1E-35856D4885B4}"/>
              </a:ext>
            </a:extLst>
          </p:cNvPr>
          <p:cNvPicPr>
            <a:picLocks noGrp="1" noChangeAspect="1"/>
          </p:cNvPicPr>
          <p:nvPr>
            <p:ph type="pic" sz="quarter" idx="19"/>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r:embed="rId4"/>
              </a:ext>
            </a:extLst>
          </a:blip>
          <a:stretch>
            <a:fillRect/>
          </a:stretch>
        </p:blipFill>
        <p:spPr/>
      </p:pic>
    </p:spTree>
    <p:extLst>
      <p:ext uri="{BB962C8B-B14F-4D97-AF65-F5344CB8AC3E}">
        <p14:creationId xmlns:p14="http://schemas.microsoft.com/office/powerpoint/2010/main" val="554398030"/>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798C032-D5CF-4610-B0E0-F99A92685A7B}"/>
              </a:ext>
            </a:extLst>
          </p:cNvPr>
          <p:cNvSpPr>
            <a:spLocks noGrp="1"/>
          </p:cNvSpPr>
          <p:nvPr>
            <p:ph type="body" sz="quarter" idx="20"/>
          </p:nvPr>
        </p:nvSpPr>
        <p:spPr>
          <a:xfrm>
            <a:off x="6353299" y="1775388"/>
            <a:ext cx="5533901" cy="3722513"/>
          </a:xfrm>
        </p:spPr>
        <p:txBody>
          <a:bodyPr/>
          <a:lstStyle/>
          <a:p>
            <a:r>
              <a:rPr lang="en-US" b="1"/>
              <a:t>Approccio del leader debole: </a:t>
            </a:r>
            <a:r>
              <a:rPr lang="en-US"/>
              <a:t>Fingete di non accorgervi della loro lotta: "È un lavoro extra e sono sicuro che può aspettare". Lasciate che la vostra mente corra e razionalizzi il motivo per cui aiutarli non serve o non è importante come le altre 38 cose sulla vostra lista di cose da fare.</a:t>
            </a:r>
          </a:p>
          <a:p>
            <a:r>
              <a:rPr lang="en-US" b="1"/>
              <a:t>Il risultato: </a:t>
            </a:r>
            <a:r>
              <a:rPr lang="en-US" err="1"/>
              <a:t>L'organizzazione perde l'impatto che avrebbe potuto avere l'aiuto. Inoltre, quando il membro del team vede la vostra riluttanza a contribuire, inizia a perdere fiducia nella vostra volontà di ascoltare e partecipare. </a:t>
            </a:r>
            <a:endParaRPr lang="en-IE"/>
          </a:p>
        </p:txBody>
      </p:sp>
      <p:sp>
        <p:nvSpPr>
          <p:cNvPr id="3" name="Text Placeholder 2">
            <a:extLst>
              <a:ext uri="{FF2B5EF4-FFF2-40B4-BE49-F238E27FC236}">
                <a16:creationId xmlns:a16="http://schemas.microsoft.com/office/drawing/2014/main" id="{39DADAB0-057D-48E9-93EA-749688495A22}"/>
              </a:ext>
            </a:extLst>
          </p:cNvPr>
          <p:cNvSpPr>
            <a:spLocks noGrp="1"/>
          </p:cNvSpPr>
          <p:nvPr>
            <p:ph type="body" sz="quarter" idx="22"/>
          </p:nvPr>
        </p:nvSpPr>
        <p:spPr>
          <a:xfrm>
            <a:off x="369461" y="280737"/>
            <a:ext cx="5140036" cy="1216785"/>
          </a:xfrm>
        </p:spPr>
        <p:txBody>
          <a:bodyPr>
            <a:noAutofit/>
          </a:bodyPr>
          <a:lstStyle/>
          <a:p>
            <a:r>
              <a:rPr lang="en-US" sz="2800" b="1"/>
              <a:t>Come essere un giocatore di squadra e dare il proprio contributo quando necessario...</a:t>
            </a:r>
            <a:endParaRPr lang="en-IE" sz="2800" b="1"/>
          </a:p>
        </p:txBody>
      </p:sp>
      <p:sp>
        <p:nvSpPr>
          <p:cNvPr id="4" name="Text Placeholder 3">
            <a:extLst>
              <a:ext uri="{FF2B5EF4-FFF2-40B4-BE49-F238E27FC236}">
                <a16:creationId xmlns:a16="http://schemas.microsoft.com/office/drawing/2014/main" id="{A4D1E207-D445-41B1-A940-04F7FAAB1D55}"/>
              </a:ext>
            </a:extLst>
          </p:cNvPr>
          <p:cNvSpPr>
            <a:spLocks noGrp="1"/>
          </p:cNvSpPr>
          <p:nvPr>
            <p:ph type="body" sz="quarter" idx="24"/>
          </p:nvPr>
        </p:nvSpPr>
        <p:spPr>
          <a:xfrm>
            <a:off x="5509497" y="640364"/>
            <a:ext cx="1154422" cy="857158"/>
          </a:xfrm>
        </p:spPr>
        <p:txBody>
          <a:bodyPr/>
          <a:lstStyle/>
          <a:p>
            <a:r>
              <a:rPr lang="en-US"/>
              <a:t>5</a:t>
            </a:r>
            <a:endParaRPr lang="en-IE"/>
          </a:p>
        </p:txBody>
      </p:sp>
      <p:sp>
        <p:nvSpPr>
          <p:cNvPr id="5" name="Text Placeholder 4">
            <a:extLst>
              <a:ext uri="{FF2B5EF4-FFF2-40B4-BE49-F238E27FC236}">
                <a16:creationId xmlns:a16="http://schemas.microsoft.com/office/drawing/2014/main" id="{A30F094A-D79E-4088-A488-2665B69D88DA}"/>
              </a:ext>
            </a:extLst>
          </p:cNvPr>
          <p:cNvSpPr>
            <a:spLocks noGrp="1"/>
          </p:cNvSpPr>
          <p:nvPr>
            <p:ph type="body" sz="quarter" idx="25"/>
          </p:nvPr>
        </p:nvSpPr>
        <p:spPr>
          <a:xfrm>
            <a:off x="881741" y="1775389"/>
            <a:ext cx="5132263" cy="3722513"/>
          </a:xfrm>
        </p:spPr>
        <p:txBody>
          <a:bodyPr/>
          <a:lstStyle/>
          <a:p>
            <a:r>
              <a:rPr lang="en-US" b="1"/>
              <a:t>Approccio da leader forte: </a:t>
            </a:r>
            <a:r>
              <a:rPr lang="en-US" err="1"/>
              <a:t>Riconoscete l'importanza del gioco di squadra e l'impatto che una scadenza mancata può avere sull'intera organizzazione. Non è facile trovare il tempo, ma trovate il modo di ritagliarvi il tempo necessario per farlo.</a:t>
            </a:r>
          </a:p>
          <a:p>
            <a:r>
              <a:rPr lang="en-US" b="1"/>
              <a:t>Il risultato: </a:t>
            </a:r>
            <a:r>
              <a:rPr lang="en-US"/>
              <a:t>Si porta a termine l'impegno e si vede come questo cominci ad avere un impatto sul team in modi che non ci si aspettava. Imparate a gestire scadenze impegnative e a pianificare meglio il vostro tempo e quello del vostro team.</a:t>
            </a:r>
            <a:endParaRPr lang="en-IE"/>
          </a:p>
        </p:txBody>
      </p:sp>
      <p:sp>
        <p:nvSpPr>
          <p:cNvPr id="6" name="TextBox 5">
            <a:extLst>
              <a:ext uri="{FF2B5EF4-FFF2-40B4-BE49-F238E27FC236}">
                <a16:creationId xmlns:a16="http://schemas.microsoft.com/office/drawing/2014/main" id="{C2A9098D-84CE-473E-B047-47466D9BB161}"/>
              </a:ext>
            </a:extLst>
          </p:cNvPr>
          <p:cNvSpPr txBox="1"/>
          <p:nvPr/>
        </p:nvSpPr>
        <p:spPr>
          <a:xfrm>
            <a:off x="6729664" y="312820"/>
            <a:ext cx="5270552" cy="923330"/>
          </a:xfrm>
          <a:prstGeom prst="rect">
            <a:avLst/>
          </a:prstGeom>
          <a:solidFill>
            <a:srgbClr val="7030A0"/>
          </a:solidFill>
        </p:spPr>
        <p:txBody>
          <a:bodyPr wrap="square">
            <a:spAutoFit/>
          </a:bodyPr>
          <a:lstStyle/>
          <a:p>
            <a:r>
              <a:rPr lang="en-US" b="1">
                <a:solidFill>
                  <a:schemeClr val="bg1"/>
                </a:solidFill>
              </a:rPr>
              <a:t>Esempio di situazione: </a:t>
            </a:r>
            <a:r>
              <a:rPr lang="en-US">
                <a:solidFill>
                  <a:schemeClr val="bg1"/>
                </a:solidFill>
              </a:rPr>
              <a:t>Un membro del vostro team è alle prese con un progetto. Anche voi siete impegnati e avete diversi progetti aperti e compiti di gestione.</a:t>
            </a:r>
            <a:endParaRPr lang="en-IE">
              <a:solidFill>
                <a:schemeClr val="bg1"/>
              </a:solidFill>
            </a:endParaRPr>
          </a:p>
        </p:txBody>
      </p:sp>
      <p:grpSp>
        <p:nvGrpSpPr>
          <p:cNvPr id="7" name="Google Shape;591;p39">
            <a:extLst>
              <a:ext uri="{FF2B5EF4-FFF2-40B4-BE49-F238E27FC236}">
                <a16:creationId xmlns:a16="http://schemas.microsoft.com/office/drawing/2014/main" id="{CABEC541-6BDD-4247-812B-1C7B8349AC1D}"/>
              </a:ext>
            </a:extLst>
          </p:cNvPr>
          <p:cNvGrpSpPr/>
          <p:nvPr/>
        </p:nvGrpSpPr>
        <p:grpSpPr>
          <a:xfrm>
            <a:off x="196475" y="2048086"/>
            <a:ext cx="345971" cy="325505"/>
            <a:chOff x="5972700" y="2330200"/>
            <a:chExt cx="411625" cy="387275"/>
          </a:xfrm>
          <a:solidFill>
            <a:srgbClr val="7030A0"/>
          </a:solidFill>
        </p:grpSpPr>
        <p:sp>
          <p:nvSpPr>
            <p:cNvPr id="8" name="Google Shape;592;p39">
              <a:extLst>
                <a:ext uri="{FF2B5EF4-FFF2-40B4-BE49-F238E27FC236}">
                  <a16:creationId xmlns:a16="http://schemas.microsoft.com/office/drawing/2014/main" id="{A80F0C30-17F7-4A94-964C-A18B89467650}"/>
                </a:ext>
              </a:extLst>
            </p:cNvPr>
            <p:cNvSpPr/>
            <p:nvPr/>
          </p:nvSpPr>
          <p:spPr>
            <a:xfrm>
              <a:off x="5972700" y="2476950"/>
              <a:ext cx="98050" cy="219825"/>
            </a:xfrm>
            <a:custGeom>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93;p39">
              <a:extLst>
                <a:ext uri="{FF2B5EF4-FFF2-40B4-BE49-F238E27FC236}">
                  <a16:creationId xmlns:a16="http://schemas.microsoft.com/office/drawing/2014/main" id="{D198AA92-4F3F-41EA-99DE-68F112C0111E}"/>
                </a:ext>
              </a:extLst>
            </p:cNvPr>
            <p:cNvSpPr/>
            <p:nvPr/>
          </p:nvSpPr>
          <p:spPr>
            <a:xfrm>
              <a:off x="6078025" y="2330200"/>
              <a:ext cx="306300" cy="387275"/>
            </a:xfrm>
            <a:custGeom>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174951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528978FA-8740-4CDB-A9E9-ED958F19CE1E}"/>
              </a:ext>
            </a:extLst>
          </p:cNvPr>
          <p:cNvSpPr>
            <a:spLocks noGrp="1"/>
          </p:cNvSpPr>
          <p:nvPr>
            <p:ph type="body" sz="quarter" idx="18"/>
          </p:nvPr>
        </p:nvSpPr>
        <p:spPr>
          <a:xfrm>
            <a:off x="368968" y="1640703"/>
            <a:ext cx="5348926" cy="3867704"/>
          </a:xfrm>
        </p:spPr>
        <p:txBody>
          <a:bodyPr>
            <a:normAutofit fontScale="92500" lnSpcReduction="10000"/>
          </a:bodyPr>
          <a:lstStyle/>
          <a:p>
            <a:pPr indent="0"/>
            <a:r>
              <a:rPr lang="en-US"/>
              <a:t>Non ci sono mai abbastanza ore nella giornata per fare tutto ciò che vogliamo. Ecco perché è così importante gestire bene la propria agenda e non riempirla solo di attività di scarso valore. Sia che scegliate di </a:t>
            </a:r>
            <a:r>
              <a:rPr lang="en-US">
                <a:solidFill>
                  <a:srgbClr val="92D050"/>
                </a:solidFill>
                <a:hlinkClick r:id="rId2">
                  <a:extLst>
                    <a:ext uri="{A12FA001-AC4F-418D-AE19-62706E023703}">
                      <ahyp:hlinkClr xmlns:ahyp="http://schemas.microsoft.com/office/drawing/2018/hyperlinkcolor" val="tx"/>
                    </a:ext>
                  </a:extLst>
                </a:hlinkClick>
              </a:rPr>
              <a:t>mangiare la rana </a:t>
            </a:r>
            <a:r>
              <a:rPr lang="en-US"/>
              <a:t>come prima cosa al mattino o che usiate l'analogia dei sassolini, della sabbia e dell'acqua (vedi video nella prossima diapositiva) per mettere in ordine il vostro tempo, assicurarvi di portare a termine le cose importanti è fondamentale per il vostro successo come leader.</a:t>
            </a:r>
            <a:endParaRPr lang="en-IE"/>
          </a:p>
        </p:txBody>
      </p:sp>
      <p:sp>
        <p:nvSpPr>
          <p:cNvPr id="3" name="Text Placeholder 2">
            <a:extLst>
              <a:ext uri="{FF2B5EF4-FFF2-40B4-BE49-F238E27FC236}">
                <a16:creationId xmlns:a16="http://schemas.microsoft.com/office/drawing/2014/main" id="{6CA80E91-2554-4205-8D90-0F1BADE1273A}"/>
              </a:ext>
            </a:extLst>
          </p:cNvPr>
          <p:cNvSpPr>
            <a:spLocks noGrp="1"/>
          </p:cNvSpPr>
          <p:nvPr>
            <p:ph type="body" sz="quarter" idx="16"/>
          </p:nvPr>
        </p:nvSpPr>
        <p:spPr/>
        <p:txBody>
          <a:bodyPr>
            <a:normAutofit lnSpcReduction="10000"/>
          </a:bodyPr>
          <a:lstStyle/>
          <a:p>
            <a:r>
              <a:rPr lang="en-US" b="1"/>
              <a:t>Gestione del tempo</a:t>
            </a:r>
            <a:endParaRPr lang="en-IE" b="1"/>
          </a:p>
        </p:txBody>
      </p:sp>
      <p:pic>
        <p:nvPicPr>
          <p:cNvPr id="6" name="Picture Placeholder 5" descr="Alarm clock on a blue table with a pink wall">
            <a:extLst>
              <a:ext uri="{FF2B5EF4-FFF2-40B4-BE49-F238E27FC236}">
                <a16:creationId xmlns:a16="http://schemas.microsoft.com/office/drawing/2014/main" id="{250CD553-8E85-4635-8B60-187E757FC944}"/>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rcRect t="-168"/>
          <a:stretch>
            <a:fillRect/>
          </a:stretch>
        </p:blipFill>
        <p:spPr>
          <a:xfrm>
            <a:off x="6756402" y="1141712"/>
            <a:ext cx="5435599" cy="5706715"/>
          </a:xfrm>
        </p:spPr>
      </p:pic>
    </p:spTree>
    <p:extLst>
      <p:ext uri="{BB962C8B-B14F-4D97-AF65-F5344CB8AC3E}">
        <p14:creationId xmlns:p14="http://schemas.microsoft.com/office/powerpoint/2010/main" val="346024649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9A24F48-4F25-41D6-BB7F-F58F9BEB1712}"/>
              </a:ext>
            </a:extLst>
          </p:cNvPr>
          <p:cNvSpPr>
            <a:spLocks noGrp="1"/>
          </p:cNvSpPr>
          <p:nvPr>
            <p:ph type="body" sz="quarter" idx="15"/>
          </p:nvPr>
        </p:nvSpPr>
        <p:spPr/>
        <p:txBody>
          <a:bodyPr/>
          <a:lstStyle/>
          <a:p>
            <a:r>
              <a:rPr lang="en-US"/>
              <a:t>Dare priorità al tempo... </a:t>
            </a:r>
            <a:r>
              <a:rPr lang="en-US" sz="4000"/>
              <a:t>Rocce, ciottoli e sabbia</a:t>
            </a:r>
            <a:endParaRPr lang="en-IE" sz="4000"/>
          </a:p>
        </p:txBody>
      </p:sp>
      <p:sp>
        <p:nvSpPr>
          <p:cNvPr id="3" name="Text Placeholder 2">
            <a:extLst>
              <a:ext uri="{FF2B5EF4-FFF2-40B4-BE49-F238E27FC236}">
                <a16:creationId xmlns:a16="http://schemas.microsoft.com/office/drawing/2014/main" id="{1334AD30-21F0-4A0C-81CE-FB323DE5D2A3}"/>
              </a:ext>
            </a:extLst>
          </p:cNvPr>
          <p:cNvSpPr>
            <a:spLocks noGrp="1"/>
          </p:cNvSpPr>
          <p:nvPr>
            <p:ph type="body" sz="quarter" idx="16"/>
          </p:nvPr>
        </p:nvSpPr>
        <p:spPr>
          <a:xfrm>
            <a:off x="571313" y="2067342"/>
            <a:ext cx="3503382" cy="4038015"/>
          </a:xfrm>
        </p:spPr>
        <p:txBody>
          <a:bodyPr/>
          <a:lstStyle/>
          <a:p>
            <a:r>
              <a:rPr lang="en-US"/>
              <a:t>Si tratta di una semplice animazione sull'impatto di concentrarsi sulle cose importanti della vita... o sul fatto che se ci si concentra sulle </a:t>
            </a:r>
            <a:r>
              <a:rPr lang="hr-BA"/>
              <a:t>cose banali, si finisce per </a:t>
            </a:r>
            <a:r>
              <a:rPr lang="en-US"/>
              <a:t>perdere le cose importanti. Questa metafora è applicabile sia alla vita personale che a </a:t>
            </a:r>
            <a:r>
              <a:rPr lang="hr-BA"/>
              <a:t>quella </a:t>
            </a:r>
            <a:r>
              <a:rPr lang="en-US"/>
              <a:t>lavorativa.</a:t>
            </a:r>
            <a:endParaRPr lang="en-IE"/>
          </a:p>
        </p:txBody>
      </p:sp>
      <p:pic>
        <p:nvPicPr>
          <p:cNvPr id="4" name="Online Media 3" title="Rocks, Pebbles and Sand: Prioritizing Your Life">
            <a:hlinkClick action="ppaction://media"/>
            <a:extLst>
              <a:ext uri="{FF2B5EF4-FFF2-40B4-BE49-F238E27FC236}">
                <a16:creationId xmlns:a16="http://schemas.microsoft.com/office/drawing/2014/main" id="{725138E4-859B-4E09-AB5C-6535C9C7FE31}"/>
              </a:ext>
            </a:extLst>
          </p:cNvPr>
          <p:cNvPicPr>
            <a:picLocks noRot="1" noChangeAspect="1"/>
          </p:cNvPicPr>
          <p:nvPr>
            <a:videoFile r:link="rId3"/>
          </p:nvPr>
        </p:nvPicPr>
        <p:blipFill>
          <a:blip r:embed="rId2"/>
          <a:stretch>
            <a:fillRect/>
          </a:stretch>
        </p:blipFill>
        <p:spPr>
          <a:xfrm>
            <a:off x="4830927" y="2181890"/>
            <a:ext cx="6500751" cy="3672924"/>
          </a:xfrm>
          <a:prstGeom prst="rect">
            <a:avLst/>
          </a:prstGeom>
        </p:spPr>
      </p:pic>
      <p:sp>
        <p:nvSpPr>
          <p:cNvPr id="6" name="TextBox 5">
            <a:extLst>
              <a:ext uri="{FF2B5EF4-FFF2-40B4-BE49-F238E27FC236}">
                <a16:creationId xmlns:a16="http://schemas.microsoft.com/office/drawing/2014/main" id="{A55A74DF-F7BA-4EF5-814E-5DC73D1F9140}"/>
              </a:ext>
            </a:extLst>
          </p:cNvPr>
          <p:cNvSpPr txBox="1"/>
          <p:nvPr/>
        </p:nvSpPr>
        <p:spPr>
          <a:xfrm>
            <a:off x="4930943" y="5872849"/>
            <a:ext cx="6108030" cy="369332"/>
          </a:xfrm>
          <a:prstGeom prst="rect">
            <a:avLst/>
          </a:prstGeom>
          <a:noFill/>
        </p:spPr>
        <p:txBody>
          <a:bodyPr wrap="square">
            <a:spAutoFit/>
          </a:bodyPr>
          <a:lstStyle/>
          <a:p>
            <a:r>
              <a:rPr lang="en-US">
                <a:solidFill>
                  <a:srgbClr val="76C6D2"/>
                </a:solidFill>
                <a:hlinkClick r:id="rId4">
                  <a:extLst>
                    <a:ext uri="{A12FA001-AC4F-418D-AE19-62706E023703}">
                      <ahyp:hlinkClr xmlns:ahyp="http://schemas.microsoft.com/office/drawing/2018/hyperlinkcolor" val="tx"/>
                    </a:ext>
                  </a:extLst>
                </a:hlinkClick>
              </a:rPr>
              <a:t>Rocce, ciottoli e sabbia: Dare priorità alla propria vita - YouTube</a:t>
            </a:r>
            <a:endParaRPr lang="en-IE">
              <a:solidFill>
                <a:srgbClr val="76C6D2"/>
              </a:solidFill>
            </a:endParaRPr>
          </a:p>
        </p:txBody>
      </p:sp>
    </p:spTree>
    <p:extLst>
      <p:ext uri="{BB962C8B-B14F-4D97-AF65-F5344CB8AC3E}">
        <p14:creationId xmlns:p14="http://schemas.microsoft.com/office/powerpoint/2010/main" val="870406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endCondLst>
                    <p:cond evt="onNext" delay="0">
                      <p:tgtEl>
                        <p:sldTgt/>
                      </p:tgtEl>
                    </p:cond>
                    <p:cond evt="onPrev">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519675D4-E7E4-4B9C-99E6-FCE2564826E0}"/>
              </a:ext>
            </a:extLst>
          </p:cNvPr>
          <p:cNvSpPr>
            <a:spLocks noGrp="1"/>
          </p:cNvSpPr>
          <p:nvPr>
            <p:ph type="body" sz="quarter" idx="18"/>
            <p:custDataLst>
              <p:tags r:id="rId3"/>
            </p:custDataLst>
          </p:nvPr>
        </p:nvSpPr>
        <p:spPr>
          <a:xfrm>
            <a:off x="734714" y="1475874"/>
            <a:ext cx="10834986" cy="4756484"/>
          </a:xfrm>
        </p:spPr>
        <p:txBody>
          <a:bodyPr>
            <a:normAutofit fontScale="92500" lnSpcReduction="20000"/>
          </a:bodyPr>
          <a:lstStyle/>
          <a:p>
            <a:pPr marL="0" indent="0"/>
            <a:r>
              <a:rPr lang="en-US"/>
              <a:t>La differenza tra un buon (o forte) leader e un cattivo (o debole) leader è spesso sottile</a:t>
            </a:r>
            <a:r>
              <a:rPr lang="en-US" b="1"/>
              <a:t>. Sta tutto nella vostra mentalità e nella vostra capacità di appropriarvi dei problemi e delle opportunità in modo positivo.</a:t>
            </a:r>
          </a:p>
          <a:p>
            <a:pPr marL="0" indent="0"/>
            <a:r>
              <a:rPr lang="en-US"/>
              <a:t>In tutte le situazioni esemplificative discusse sopra, si può notare come le persone, siano esse dipendenti o volontari, possano essere accolte con resistenza o gratitudine.</a:t>
            </a:r>
          </a:p>
          <a:p>
            <a:pPr marL="0" indent="0"/>
            <a:r>
              <a:rPr lang="en-US"/>
              <a:t>Il buon leader vede il bicchiere mezzo pieno e diventa la persona che tutti vogliono aiutare. Nel frattempo, il cattivo leader è stressato e non riesce a capire perché tutto è sempre così frustrante e fatica a tenere il passo (con il team e i compiti).</a:t>
            </a:r>
          </a:p>
          <a:p>
            <a:pPr marL="0" indent="0"/>
            <a:r>
              <a:rPr lang="en-US"/>
              <a:t>È facile leggere queste parole e dire: "Sarò il buon leader, naturalmente". Tuttavia, sul momento è più difficile.</a:t>
            </a:r>
          </a:p>
          <a:p>
            <a:pPr marL="0" indent="0"/>
            <a:r>
              <a:rPr lang="en-US" b="1"/>
              <a:t>Dovete avere una </a:t>
            </a:r>
            <a:r>
              <a:rPr lang="en-US" b="1">
                <a:hlinkClick r:id="rId4"/>
              </a:rPr>
              <a:t>mentalità di crescita</a:t>
            </a:r>
            <a:r>
              <a:rPr lang="en-US" b="1"/>
              <a:t>, gestire la pressione esterna e combattere la sindrome dell'impostore che si è insinuata nella vostra psiche.</a:t>
            </a:r>
          </a:p>
          <a:p>
            <a:pPr marL="0" indent="0"/>
            <a:r>
              <a:rPr lang="en-US"/>
              <a:t>Nessuno è un talento naturale in tutto questo, quindi rimanete positivi anche quando scivolate. I team rispettano i leader che ammettono i propri errori e si impegnano per rimediare. La ricompensa vale il vostro investimento: lealtà, duro lavoro e la possibilità di vedere il lavoro migliore del vostro team e della vostra organizzazione.</a:t>
            </a:r>
            <a:endParaRPr lang="en-IE"/>
          </a:p>
        </p:txBody>
      </p:sp>
      <p:sp>
        <p:nvSpPr>
          <p:cNvPr id="3" name="Text Placeholder 2">
            <a:extLst>
              <a:ext uri="{FF2B5EF4-FFF2-40B4-BE49-F238E27FC236}">
                <a16:creationId xmlns:a16="http://schemas.microsoft.com/office/drawing/2014/main" id="{AE397FE8-3179-496F-AEFA-0472298218B9}"/>
              </a:ext>
            </a:extLst>
          </p:cNvPr>
          <p:cNvSpPr>
            <a:spLocks noGrp="1"/>
          </p:cNvSpPr>
          <p:nvPr>
            <p:ph type="body" sz="quarter" idx="16"/>
            <p:custDataLst>
              <p:tags r:id="rId5"/>
            </p:custDataLst>
          </p:nvPr>
        </p:nvSpPr>
        <p:spPr>
          <a:xfrm>
            <a:off x="0" y="416379"/>
            <a:ext cx="11569699" cy="895600"/>
          </a:xfrm>
          <a:solidFill>
            <a:srgbClr val="7F308C"/>
          </a:solidFill>
        </p:spPr>
        <p:txBody>
          <a:bodyPr anchor="ctr">
            <a:normAutofit/>
          </a:bodyPr>
          <a:lstStyle/>
          <a:p>
            <a:r>
              <a:rPr lang="en-US">
                <a:solidFill>
                  <a:schemeClr val="bg1"/>
                </a:solidFill>
              </a:rPr>
              <a:t>	Conclusione...</a:t>
            </a:r>
            <a:endParaRPr lang="en-IE">
              <a:solidFill>
                <a:schemeClr val="bg1"/>
              </a:solidFill>
            </a:endParaRPr>
          </a:p>
        </p:txBody>
      </p:sp>
    </p:spTree>
    <p:extLst>
      <p:ext uri="{BB962C8B-B14F-4D97-AF65-F5344CB8AC3E}">
        <p14:creationId xmlns:p14="http://schemas.microsoft.com/office/powerpoint/2010/main" val="49793729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831148D3-8936-4C47-8198-FC5DCAAA3736}"/>
              </a:ext>
            </a:extLst>
          </p:cNvPr>
          <p:cNvSpPr>
            <a:spLocks noGrp="1"/>
          </p:cNvSpPr>
          <p:nvPr>
            <p:ph type="body" sz="quarter" idx="15"/>
          </p:nvPr>
        </p:nvSpPr>
        <p:spPr>
          <a:xfrm>
            <a:off x="6096000" y="1750563"/>
            <a:ext cx="745417" cy="635000"/>
          </a:xfrm>
        </p:spPr>
        <p:txBody>
          <a:bodyPr/>
          <a:lstStyle/>
          <a:p>
            <a:r>
              <a:rPr lang="en-US" sz="4000" b="1"/>
              <a:t>01</a:t>
            </a:r>
            <a:endParaRPr lang="en-IE" sz="4000" b="1"/>
          </a:p>
        </p:txBody>
      </p:sp>
      <p:sp>
        <p:nvSpPr>
          <p:cNvPr id="3" name="Text Placeholder 2">
            <a:extLst>
              <a:ext uri="{FF2B5EF4-FFF2-40B4-BE49-F238E27FC236}">
                <a16:creationId xmlns:a16="http://schemas.microsoft.com/office/drawing/2014/main" id="{9955D1DD-B9A8-452E-9577-DF343670C63F}"/>
              </a:ext>
            </a:extLst>
          </p:cNvPr>
          <p:cNvSpPr>
            <a:spLocks noGrp="1"/>
          </p:cNvSpPr>
          <p:nvPr>
            <p:ph type="body" sz="quarter" idx="18"/>
          </p:nvPr>
        </p:nvSpPr>
        <p:spPr>
          <a:xfrm>
            <a:off x="611884" y="1845157"/>
            <a:ext cx="4519868" cy="4591442"/>
          </a:xfrm>
        </p:spPr>
        <p:txBody>
          <a:bodyPr>
            <a:noAutofit/>
          </a:bodyPr>
          <a:lstStyle/>
          <a:p>
            <a:pPr marL="0" indent="0"/>
            <a:r>
              <a:rPr lang="hr-BA" sz="2200">
                <a:effectLst/>
                <a:latin typeface="Calibri" panose="020f0502020204030204" pitchFamily="34" charset="0"/>
                <a:ea typeface="Times New Roman" panose="02020603050405020304" pitchFamily="18" charset="0"/>
              </a:rPr>
              <a:t>S</a:t>
            </a:r>
            <a:r>
              <a:rPr lang="it-IT" sz="2200">
                <a:effectLst/>
                <a:latin typeface="Calibri" panose="020f0502020204030204" pitchFamily="34" charset="0"/>
                <a:ea typeface="Times New Roman" panose="02020603050405020304" pitchFamily="18" charset="0"/>
              </a:rPr>
              <a:t>ei</a:t>
            </a:r>
            <a:r>
              <a:rPr lang="hr-BA" sz="2200">
                <a:effectLst/>
                <a:latin typeface="Calibri" panose="020f0502020204030204" pitchFamily="34" charset="0"/>
                <a:ea typeface="Times New Roman" panose="02020603050405020304" pitchFamily="18" charset="0"/>
              </a:rPr>
              <a:t> sulla buona strada per realizzare il </a:t>
            </a:r>
            <a:r>
              <a:rPr lang="it-IT" sz="2200">
                <a:latin typeface="Calibri" panose="020f0502020204030204" pitchFamily="34" charset="0"/>
                <a:ea typeface="Times New Roman" panose="02020603050405020304" pitchFamily="18" charset="0"/>
              </a:rPr>
              <a:t>tuo</a:t>
            </a:r>
            <a:r>
              <a:rPr lang="hr-BA" sz="2200">
                <a:effectLst/>
                <a:latin typeface="Calibri" panose="020f0502020204030204" pitchFamily="34" charset="0"/>
                <a:ea typeface="Times New Roman" panose="02020603050405020304" pitchFamily="18" charset="0"/>
              </a:rPr>
              <a:t> potenziale di leadership!</a:t>
            </a:r>
          </a:p>
          <a:p>
            <a:pPr marL="0" indent="0"/>
            <a:endParaRPr lang="hr-BA" sz="2200">
              <a:latin typeface="Calibri" panose="020f0502020204030204" pitchFamily="34" charset="0"/>
            </a:endParaRPr>
          </a:p>
          <a:p>
            <a:pPr marL="0" indent="0"/>
            <a:r>
              <a:rPr lang="hr-BA" sz="2200">
                <a:latin typeface="Calibri" panose="020f0502020204030204" pitchFamily="34" charset="0"/>
              </a:rPr>
              <a:t>Anche i leader più esperti possono trarre beneficio da questo modulo.</a:t>
            </a:r>
          </a:p>
          <a:p>
            <a:pPr marL="0" indent="0"/>
            <a:endParaRPr lang="hr-BA" sz="2200">
              <a:latin typeface="Calibri" panose="020f0502020204030204" pitchFamily="34" charset="0"/>
            </a:endParaRPr>
          </a:p>
          <a:p>
            <a:pPr marL="0" indent="0"/>
            <a:r>
              <a:rPr lang="hr-BA" sz="2200">
                <a:latin typeface="Calibri" panose="020f0502020204030204" pitchFamily="34" charset="0"/>
              </a:rPr>
              <a:t>Se trov</a:t>
            </a:r>
            <a:r>
              <a:rPr lang="it-IT" sz="2200">
                <a:latin typeface="Calibri" panose="020f0502020204030204" pitchFamily="34" charset="0"/>
              </a:rPr>
              <a:t>i</a:t>
            </a:r>
            <a:r>
              <a:rPr lang="hr-BA" sz="2200">
                <a:latin typeface="Calibri" panose="020f0502020204030204" pitchFamily="34" charset="0"/>
              </a:rPr>
              <a:t> questi argomenti rilevanti, condivid</a:t>
            </a:r>
            <a:r>
              <a:rPr lang="it-IT" sz="2200">
                <a:latin typeface="Calibri" panose="020f0502020204030204" pitchFamily="34" charset="0"/>
              </a:rPr>
              <a:t>ili</a:t>
            </a:r>
            <a:r>
              <a:rPr lang="hr-BA" sz="2200">
                <a:latin typeface="Calibri" panose="020f0502020204030204" pitchFamily="34" charset="0"/>
              </a:rPr>
              <a:t> con </a:t>
            </a:r>
            <a:r>
              <a:rPr lang="it-IT" sz="2200">
                <a:latin typeface="Calibri" panose="020f0502020204030204" pitchFamily="34" charset="0"/>
              </a:rPr>
              <a:t>le tue</a:t>
            </a:r>
            <a:r>
              <a:rPr lang="hr-BA" sz="2200">
                <a:latin typeface="Calibri" panose="020f0502020204030204" pitchFamily="34" charset="0"/>
              </a:rPr>
              <a:t> collegh</a:t>
            </a:r>
            <a:r>
              <a:rPr lang="it-IT" sz="2200">
                <a:latin typeface="Calibri" panose="020f0502020204030204" pitchFamily="34" charset="0"/>
              </a:rPr>
              <a:t>e</a:t>
            </a:r>
            <a:r>
              <a:rPr lang="hr-BA" sz="2200">
                <a:latin typeface="Calibri" panose="020f0502020204030204" pitchFamily="34" charset="0"/>
              </a:rPr>
              <a:t>: vogliamo che il maggior numero possibile di donne sia in grado di guidare il terzo settore!</a:t>
            </a:r>
            <a:endParaRPr lang="en-IE" sz="2200"/>
          </a:p>
        </p:txBody>
      </p:sp>
      <p:sp>
        <p:nvSpPr>
          <p:cNvPr id="4" name="Text Placeholder 3">
            <a:extLst>
              <a:ext uri="{FF2B5EF4-FFF2-40B4-BE49-F238E27FC236}">
                <a16:creationId xmlns:a16="http://schemas.microsoft.com/office/drawing/2014/main" id="{A5ADCAF2-41F2-4D9F-BB19-6B406BDD9386}"/>
              </a:ext>
            </a:extLst>
          </p:cNvPr>
          <p:cNvSpPr>
            <a:spLocks noGrp="1"/>
          </p:cNvSpPr>
          <p:nvPr>
            <p:ph type="body" sz="quarter" idx="16"/>
          </p:nvPr>
        </p:nvSpPr>
        <p:spPr>
          <a:xfrm>
            <a:off x="611884" y="384007"/>
            <a:ext cx="3626365" cy="1203638"/>
          </a:xfrm>
        </p:spPr>
        <p:txBody>
          <a:bodyPr>
            <a:normAutofit/>
          </a:bodyPr>
          <a:lstStyle/>
          <a:p>
            <a:r>
              <a:rPr lang="en-US" b="1">
                <a:solidFill>
                  <a:srgbClr val="93C23D"/>
                </a:solidFill>
              </a:rPr>
              <a:t>CONTENUTI DEL MODULO 1</a:t>
            </a:r>
            <a:endParaRPr lang="en-IE" b="1">
              <a:solidFill>
                <a:srgbClr val="93C23D"/>
              </a:solidFill>
            </a:endParaRPr>
          </a:p>
        </p:txBody>
      </p:sp>
      <p:sp>
        <p:nvSpPr>
          <p:cNvPr id="5" name="Text Placeholder 4">
            <a:extLst>
              <a:ext uri="{FF2B5EF4-FFF2-40B4-BE49-F238E27FC236}">
                <a16:creationId xmlns:a16="http://schemas.microsoft.com/office/drawing/2014/main" id="{A9C29F87-3FE1-4229-87A3-3748AE8FB822}"/>
              </a:ext>
            </a:extLst>
          </p:cNvPr>
          <p:cNvSpPr>
            <a:spLocks noGrp="1"/>
          </p:cNvSpPr>
          <p:nvPr>
            <p:ph type="body" sz="quarter" idx="14"/>
          </p:nvPr>
        </p:nvSpPr>
        <p:spPr>
          <a:xfrm>
            <a:off x="7046394" y="1847440"/>
            <a:ext cx="4623751" cy="822373"/>
          </a:xfrm>
        </p:spPr>
        <p:txBody>
          <a:bodyPr anchor="t"/>
          <a:lstStyle/>
          <a:p>
            <a:r>
              <a:rPr lang="en-US" sz="2400"/>
              <a:t>Leadership forte e leadership debole</a:t>
            </a:r>
            <a:endParaRPr lang="en-IE" sz="2400"/>
          </a:p>
        </p:txBody>
      </p:sp>
      <p:sp>
        <p:nvSpPr>
          <p:cNvPr id="6" name="Text Placeholder 5">
            <a:extLst>
              <a:ext uri="{FF2B5EF4-FFF2-40B4-BE49-F238E27FC236}">
                <a16:creationId xmlns:a16="http://schemas.microsoft.com/office/drawing/2014/main" id="{E3C2D831-6961-483E-85A0-18DAB5FA3685}"/>
              </a:ext>
            </a:extLst>
          </p:cNvPr>
          <p:cNvSpPr>
            <a:spLocks noGrp="1"/>
          </p:cNvSpPr>
          <p:nvPr>
            <p:ph type="body" sz="quarter" idx="19"/>
          </p:nvPr>
        </p:nvSpPr>
        <p:spPr>
          <a:xfrm>
            <a:off x="6096000" y="2708757"/>
            <a:ext cx="745417" cy="635000"/>
          </a:xfrm>
        </p:spPr>
        <p:txBody>
          <a:bodyPr/>
          <a:lstStyle/>
          <a:p>
            <a:r>
              <a:rPr lang="en-US" sz="4000" b="1"/>
              <a:t>02</a:t>
            </a:r>
            <a:endParaRPr lang="en-IE" sz="4000" b="1"/>
          </a:p>
        </p:txBody>
      </p:sp>
      <p:sp>
        <p:nvSpPr>
          <p:cNvPr id="7" name="Text Placeholder 6">
            <a:extLst>
              <a:ext uri="{FF2B5EF4-FFF2-40B4-BE49-F238E27FC236}">
                <a16:creationId xmlns:a16="http://schemas.microsoft.com/office/drawing/2014/main" id="{17BE0DC7-4095-4D95-966F-48C129BF61E4}"/>
              </a:ext>
            </a:extLst>
          </p:cNvPr>
          <p:cNvSpPr>
            <a:spLocks noGrp="1"/>
          </p:cNvSpPr>
          <p:nvPr>
            <p:ph type="body" sz="quarter" idx="20"/>
          </p:nvPr>
        </p:nvSpPr>
        <p:spPr>
          <a:xfrm>
            <a:off x="7046394" y="2766436"/>
            <a:ext cx="4957126" cy="822373"/>
          </a:xfrm>
        </p:spPr>
        <p:txBody>
          <a:bodyPr anchor="t"/>
          <a:lstStyle/>
          <a:p>
            <a:r>
              <a:rPr lang="en-US" sz="2400"/>
              <a:t>Comprendere gli attori chiave: Leader, manager, mentori, seguaci</a:t>
            </a:r>
            <a:endParaRPr lang="en-IE" sz="2400"/>
          </a:p>
        </p:txBody>
      </p:sp>
      <p:sp>
        <p:nvSpPr>
          <p:cNvPr id="8" name="Text Placeholder 7">
            <a:extLst>
              <a:ext uri="{FF2B5EF4-FFF2-40B4-BE49-F238E27FC236}">
                <a16:creationId xmlns:a16="http://schemas.microsoft.com/office/drawing/2014/main" id="{A754B2E9-EE6B-495D-9177-5DDDEF05A14D}"/>
              </a:ext>
            </a:extLst>
          </p:cNvPr>
          <p:cNvSpPr>
            <a:spLocks noGrp="1"/>
          </p:cNvSpPr>
          <p:nvPr>
            <p:ph type="body" sz="quarter" idx="21"/>
          </p:nvPr>
        </p:nvSpPr>
        <p:spPr>
          <a:xfrm>
            <a:off x="6096000" y="3748434"/>
            <a:ext cx="745417" cy="635000"/>
          </a:xfrm>
        </p:spPr>
        <p:txBody>
          <a:bodyPr/>
          <a:lstStyle/>
          <a:p>
            <a:r>
              <a:rPr lang="en-US" sz="4000" b="1"/>
              <a:t>03</a:t>
            </a:r>
            <a:endParaRPr lang="en-IE" sz="4000" b="1"/>
          </a:p>
        </p:txBody>
      </p:sp>
      <p:sp>
        <p:nvSpPr>
          <p:cNvPr id="9" name="Text Placeholder 8">
            <a:extLst>
              <a:ext uri="{FF2B5EF4-FFF2-40B4-BE49-F238E27FC236}">
                <a16:creationId xmlns:a16="http://schemas.microsoft.com/office/drawing/2014/main" id="{360A61FF-19CC-4C14-A6C4-FE43AA5F7C09}"/>
              </a:ext>
            </a:extLst>
          </p:cNvPr>
          <p:cNvSpPr>
            <a:spLocks noGrp="1"/>
          </p:cNvSpPr>
          <p:nvPr>
            <p:ph type="body" sz="quarter" idx="22"/>
          </p:nvPr>
        </p:nvSpPr>
        <p:spPr>
          <a:xfrm>
            <a:off x="7060250" y="3674423"/>
            <a:ext cx="4957126" cy="794435"/>
          </a:xfrm>
        </p:spPr>
        <p:txBody>
          <a:bodyPr anchor="t"/>
          <a:lstStyle/>
          <a:p>
            <a:r>
              <a:rPr lang="en-US" sz="2400"/>
              <a:t>Autoanalisi: domande chiave da porsi per identificare i propri punti di forza </a:t>
            </a:r>
            <a:endParaRPr lang="en-IE" sz="2400"/>
          </a:p>
        </p:txBody>
      </p:sp>
      <p:sp>
        <p:nvSpPr>
          <p:cNvPr id="10" name="Text Placeholder 9">
            <a:extLst>
              <a:ext uri="{FF2B5EF4-FFF2-40B4-BE49-F238E27FC236}">
                <a16:creationId xmlns:a16="http://schemas.microsoft.com/office/drawing/2014/main" id="{4E6210C0-EF8E-40A3-ABB7-42144BBC6322}"/>
              </a:ext>
            </a:extLst>
          </p:cNvPr>
          <p:cNvSpPr>
            <a:spLocks noGrp="1"/>
          </p:cNvSpPr>
          <p:nvPr>
            <p:ph type="body" sz="quarter" idx="23"/>
          </p:nvPr>
        </p:nvSpPr>
        <p:spPr>
          <a:xfrm>
            <a:off x="6082145" y="4773043"/>
            <a:ext cx="745417" cy="635000"/>
          </a:xfrm>
        </p:spPr>
        <p:txBody>
          <a:bodyPr/>
          <a:lstStyle/>
          <a:p>
            <a:r>
              <a:rPr lang="en-US" sz="4000" b="1"/>
              <a:t>04</a:t>
            </a:r>
            <a:endParaRPr lang="en-IE" sz="4000" b="1"/>
          </a:p>
        </p:txBody>
      </p:sp>
      <p:sp>
        <p:nvSpPr>
          <p:cNvPr id="11" name="Text Placeholder 10">
            <a:extLst>
              <a:ext uri="{FF2B5EF4-FFF2-40B4-BE49-F238E27FC236}">
                <a16:creationId xmlns:a16="http://schemas.microsoft.com/office/drawing/2014/main" id="{0D2D0BAD-4860-43B6-8D95-D46C7B32B6AA}"/>
              </a:ext>
            </a:extLst>
          </p:cNvPr>
          <p:cNvSpPr>
            <a:spLocks noGrp="1"/>
          </p:cNvSpPr>
          <p:nvPr>
            <p:ph type="body" sz="quarter" idx="24"/>
          </p:nvPr>
        </p:nvSpPr>
        <p:spPr>
          <a:xfrm>
            <a:off x="7046394" y="4715848"/>
            <a:ext cx="4623751" cy="822373"/>
          </a:xfrm>
        </p:spPr>
        <p:txBody>
          <a:bodyPr/>
          <a:lstStyle/>
          <a:p>
            <a:r>
              <a:rPr lang="en-US" sz="2400"/>
              <a:t>Utilizzare i propri punti di forza</a:t>
            </a:r>
          </a:p>
        </p:txBody>
      </p:sp>
      <p:cxnSp>
        <p:nvCxnSpPr>
          <p:cNvPr id="17" name="Straight Connector 16">
            <a:extLst>
              <a:ext uri="{FF2B5EF4-FFF2-40B4-BE49-F238E27FC236}">
                <a16:creationId xmlns:a16="http://schemas.microsoft.com/office/drawing/2014/main" id="{16E36C58-F404-8746-8E99-6A1109AB2506}"/>
              </a:ext>
            </a:extLst>
          </p:cNvPr>
          <p:cNvCxnSpPr/>
          <p:nvPr/>
        </p:nvCxnSpPr>
        <p:spPr>
          <a:xfrm flipH="1">
            <a:off x="5867400" y="2693806"/>
            <a:ext cx="6069445" cy="14951"/>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6E20B8-8A15-6141-A3E0-4D9AE372D444}"/>
              </a:ext>
            </a:extLst>
          </p:cNvPr>
          <p:cNvCxnSpPr/>
          <p:nvPr/>
        </p:nvCxnSpPr>
        <p:spPr>
          <a:xfrm flipH="1">
            <a:off x="6082145" y="4489618"/>
            <a:ext cx="5854700"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D114DE-D728-3240-A77D-E783DDA18CB4}"/>
              </a:ext>
            </a:extLst>
          </p:cNvPr>
          <p:cNvCxnSpPr/>
          <p:nvPr/>
        </p:nvCxnSpPr>
        <p:spPr>
          <a:xfrm flipH="1">
            <a:off x="5972175" y="5709671"/>
            <a:ext cx="60313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941A0A-553D-8D4A-AFEF-1DCCF37E0326}"/>
              </a:ext>
            </a:extLst>
          </p:cNvPr>
          <p:cNvCxnSpPr/>
          <p:nvPr/>
        </p:nvCxnSpPr>
        <p:spPr>
          <a:xfrm flipH="1">
            <a:off x="5867400" y="3588809"/>
            <a:ext cx="6069445"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27903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custDataLst>
              <p:tags r:id="rId3"/>
            </p:custDataLst>
          </p:nvPr>
        </p:nvSpPr>
        <p:spPr>
          <a:xfrm>
            <a:off x="2304507" y="432283"/>
            <a:ext cx="4657767" cy="3778770"/>
          </a:xfrm>
        </p:spPr>
        <p:txBody>
          <a:bodyPr>
            <a:normAutofit/>
          </a:bodyPr>
          <a:lstStyle/>
          <a:p>
            <a:r>
              <a:rPr lang="en-US"/>
              <a:t>Comprendere gli attori chiave: Leader, Manager, Mentori e Seguaci</a:t>
            </a:r>
            <a:endParaRPr lang="en-IE"/>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custDataLst>
              <p:tags r:id="rId4"/>
            </p:custDataLst>
          </p:nvPr>
        </p:nvSpPr>
        <p:spPr/>
        <p:txBody>
          <a:bodyPr/>
          <a:lstStyle/>
          <a:p>
            <a:r>
              <a:rPr lang="en-US"/>
              <a:t>2</a:t>
            </a:r>
            <a:endParaRPr lang="en-IE"/>
          </a:p>
        </p:txBody>
      </p:sp>
      <p:pic>
        <p:nvPicPr>
          <p:cNvPr id="24" name="Picture Placeholder 23" descr="Colorful strings being woven togehter">
            <a:extLst>
              <a:ext uri="{FF2B5EF4-FFF2-40B4-BE49-F238E27FC236}">
                <a16:creationId xmlns:a16="http://schemas.microsoft.com/office/drawing/2014/main" id="{01B49FA1-5A11-4D35-937C-77A1955BEE2C}"/>
              </a:ext>
            </a:extLst>
          </p:cNvPr>
          <p:cNvPicPr>
            <a:picLocks noGrp="1" noChangeAspect="1"/>
          </p:cNvPicPr>
          <p:nvPr>
            <p:ph type="pic" sz="quarter" idx="19"/>
            <p:custDataLst>
              <p:tags r:id="rId6"/>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4137295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Placeholder 5" descr="First move of a chess game">
            <a:extLst>
              <a:ext uri="{FF2B5EF4-FFF2-40B4-BE49-F238E27FC236}">
                <a16:creationId xmlns:a16="http://schemas.microsoft.com/office/drawing/2014/main" id="{B68978BF-7B99-4A18-ACAB-A74A89C83F41}"/>
              </a:ext>
            </a:extLst>
          </p:cNvPr>
          <p:cNvPicPr>
            <a:picLocks noGrp="1" noChangeAspect="1"/>
          </p:cNvPicPr>
          <p:nvPr>
            <p:ph type="pic" sz="quarter" idx="17"/>
            <p:custDataLst>
              <p:tags r:id="rId4"/>
            </p:custDataLst>
          </p:nvPr>
        </p:nvPicPr>
        <p:blipFill>
          <a:blip r:embed="rId3">
            <a:extLst>
              <a:ext uri="{28A0092B-C50C-407E-A947-70E740481C1C}">
                <a14:useLocalDpi xmlns:a14="http://schemas.microsoft.com/office/drawing/2010/main"/>
              </a:ext>
            </a:extLst>
          </a:blip>
          <a:srcRect b="-135"/>
          <a:stretch>
            <a:fillRect/>
          </a:stretch>
        </p:blipFill>
        <p:spPr>
          <a:xfrm>
            <a:off x="0" y="8806"/>
            <a:ext cx="5276115" cy="6505415"/>
          </a:xfrm>
        </p:spPr>
      </p:pic>
      <p:sp>
        <p:nvSpPr>
          <p:cNvPr id="3" name="Text Placeholder 2">
            <a:extLst>
              <a:ext uri="{FF2B5EF4-FFF2-40B4-BE49-F238E27FC236}">
                <a16:creationId xmlns:a16="http://schemas.microsoft.com/office/drawing/2014/main" id="{8D94BAA8-E249-4ECE-AC4F-EBCCBCD55C47}"/>
              </a:ext>
            </a:extLst>
          </p:cNvPr>
          <p:cNvSpPr>
            <a:spLocks noGrp="1"/>
          </p:cNvSpPr>
          <p:nvPr>
            <p:ph type="body" sz="quarter" idx="18"/>
            <p:custDataLst>
              <p:tags r:id="rId5"/>
            </p:custDataLst>
          </p:nvPr>
        </p:nvSpPr>
        <p:spPr>
          <a:xfrm>
            <a:off x="5859379" y="1676183"/>
            <a:ext cx="5587555" cy="4339606"/>
          </a:xfrm>
        </p:spPr>
        <p:txBody>
          <a:bodyPr>
            <a:normAutofit/>
          </a:bodyPr>
          <a:lstStyle/>
          <a:p>
            <a:pPr indent="0"/>
            <a:r>
              <a:rPr lang="en-US"/>
              <a:t>La leadership non è isolata. I leader influenzano il cambiamento aiutando i membri del gruppo a raggiungere i loro obiettivi. Questa sezione vi fornirà una comprensione più approfondita dei comportamenti associati ai seguenti termini: </a:t>
            </a:r>
            <a:r>
              <a:rPr lang="en-US" b="1"/>
              <a:t>leadership, management, mentorship e followership</a:t>
            </a:r>
            <a:r>
              <a:rPr lang="en-US"/>
              <a:t>. </a:t>
            </a:r>
          </a:p>
          <a:p>
            <a:pPr indent="0"/>
            <a:r>
              <a:rPr lang="en-US"/>
              <a:t>Si discuterà anche dello sviluppo dell'intelligenza emotiva e sociale come aspetto integrante di una leadership efficace.</a:t>
            </a:r>
            <a:endParaRPr lang="en-IE"/>
          </a:p>
        </p:txBody>
      </p:sp>
      <p:sp>
        <p:nvSpPr>
          <p:cNvPr id="4" name="Text Placeholder 3">
            <a:extLst>
              <a:ext uri="{FF2B5EF4-FFF2-40B4-BE49-F238E27FC236}">
                <a16:creationId xmlns:a16="http://schemas.microsoft.com/office/drawing/2014/main" id="{9179669A-11FA-4FE8-9B9D-CEA1476F452B}"/>
              </a:ext>
            </a:extLst>
          </p:cNvPr>
          <p:cNvSpPr>
            <a:spLocks noGrp="1"/>
          </p:cNvSpPr>
          <p:nvPr>
            <p:ph type="body" sz="quarter" idx="16"/>
            <p:custDataLst>
              <p:tags r:id="rId6"/>
            </p:custDataLst>
          </p:nvPr>
        </p:nvSpPr>
        <p:spPr>
          <a:xfrm>
            <a:off x="6096000" y="650633"/>
            <a:ext cx="6096000" cy="580518"/>
          </a:xfrm>
          <a:solidFill>
            <a:srgbClr val="7F308C"/>
          </a:solidFill>
        </p:spPr>
        <p:txBody>
          <a:bodyPr>
            <a:normAutofit lnSpcReduction="10000"/>
          </a:bodyPr>
          <a:lstStyle/>
          <a:p>
            <a:r>
              <a:rPr lang="en-US">
                <a:solidFill>
                  <a:schemeClr val="bg1"/>
                </a:solidFill>
              </a:rPr>
              <a:t>Giocatori chiave...</a:t>
            </a:r>
            <a:endParaRPr lang="en-IE">
              <a:solidFill>
                <a:schemeClr val="bg1"/>
              </a:solidFill>
            </a:endParaRPr>
          </a:p>
        </p:txBody>
      </p:sp>
    </p:spTree>
    <p:extLst>
      <p:ext uri="{BB962C8B-B14F-4D97-AF65-F5344CB8AC3E}">
        <p14:creationId xmlns:p14="http://schemas.microsoft.com/office/powerpoint/2010/main" val="73780779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97E5BA32-10BF-4EA8-AFAE-8C2888D781F1}"/>
              </a:ext>
            </a:extLst>
          </p:cNvPr>
          <p:cNvSpPr>
            <a:spLocks noGrp="1"/>
          </p:cNvSpPr>
          <p:nvPr>
            <p:ph type="body" sz="quarter" idx="31"/>
            <p:custDataLst>
              <p:tags r:id="rId3"/>
            </p:custDataLst>
          </p:nvPr>
        </p:nvSpPr>
        <p:spPr/>
        <p:txBody>
          <a:bodyPr>
            <a:normAutofit/>
          </a:bodyPr>
          <a:lstStyle/>
          <a:p>
            <a:r>
              <a:rPr lang="en-US" sz="3600" b="1">
                <a:solidFill>
                  <a:srgbClr val="7F308C"/>
                </a:solidFill>
              </a:rPr>
              <a:t>Dirigenti</a:t>
            </a:r>
            <a:endParaRPr lang="en-IE" sz="3600" b="1">
              <a:solidFill>
                <a:srgbClr val="7F308C"/>
              </a:solidFill>
            </a:endParaRPr>
          </a:p>
        </p:txBody>
      </p:sp>
      <p:sp>
        <p:nvSpPr>
          <p:cNvPr id="3" name="Text Placeholder 2">
            <a:extLst>
              <a:ext uri="{FF2B5EF4-FFF2-40B4-BE49-F238E27FC236}">
                <a16:creationId xmlns:a16="http://schemas.microsoft.com/office/drawing/2014/main" id="{DC4E4AAA-80B8-4FC6-A55A-8A829B08DCE9}"/>
              </a:ext>
            </a:extLst>
          </p:cNvPr>
          <p:cNvSpPr>
            <a:spLocks noGrp="1"/>
          </p:cNvSpPr>
          <p:nvPr>
            <p:ph type="body" sz="quarter" idx="32"/>
            <p:custDataLst>
              <p:tags r:id="rId4"/>
            </p:custDataLst>
          </p:nvPr>
        </p:nvSpPr>
        <p:spPr/>
        <p:txBody>
          <a:bodyPr>
            <a:normAutofit/>
          </a:bodyPr>
          <a:lstStyle/>
          <a:p>
            <a:r>
              <a:rPr lang="en-US" sz="3600" b="1">
                <a:solidFill>
                  <a:srgbClr val="452771"/>
                </a:solidFill>
              </a:rPr>
              <a:t>Seguaci</a:t>
            </a:r>
            <a:endParaRPr lang="en-IE" sz="3600" b="1">
              <a:solidFill>
                <a:srgbClr val="452771"/>
              </a:solidFill>
            </a:endParaRPr>
          </a:p>
        </p:txBody>
      </p:sp>
      <p:sp>
        <p:nvSpPr>
          <p:cNvPr id="4" name="Text Placeholder 3">
            <a:extLst>
              <a:ext uri="{FF2B5EF4-FFF2-40B4-BE49-F238E27FC236}">
                <a16:creationId xmlns:a16="http://schemas.microsoft.com/office/drawing/2014/main" id="{4799340F-D7C5-4F6A-84FC-14B3C6F45599}"/>
              </a:ext>
            </a:extLst>
          </p:cNvPr>
          <p:cNvSpPr>
            <a:spLocks noGrp="1"/>
          </p:cNvSpPr>
          <p:nvPr>
            <p:ph type="body" sz="quarter" idx="33"/>
            <p:custDataLst>
              <p:tags r:id="rId5"/>
            </p:custDataLst>
          </p:nvPr>
        </p:nvSpPr>
        <p:spPr/>
        <p:txBody>
          <a:bodyPr>
            <a:normAutofit/>
          </a:bodyPr>
          <a:lstStyle/>
          <a:p>
            <a:r>
              <a:rPr lang="en-US" sz="3600" b="1">
                <a:solidFill>
                  <a:srgbClr val="92D050"/>
                </a:solidFill>
              </a:rPr>
              <a:t>I leader</a:t>
            </a:r>
            <a:endParaRPr lang="en-IE" sz="3600" b="1">
              <a:solidFill>
                <a:srgbClr val="92D050"/>
              </a:solidFill>
            </a:endParaRPr>
          </a:p>
        </p:txBody>
      </p:sp>
      <p:sp>
        <p:nvSpPr>
          <p:cNvPr id="5" name="Text Placeholder 4">
            <a:extLst>
              <a:ext uri="{FF2B5EF4-FFF2-40B4-BE49-F238E27FC236}">
                <a16:creationId xmlns:a16="http://schemas.microsoft.com/office/drawing/2014/main" id="{9F8CE13A-D409-4362-9D1A-49C562913CD7}"/>
              </a:ext>
            </a:extLst>
          </p:cNvPr>
          <p:cNvSpPr>
            <a:spLocks noGrp="1"/>
          </p:cNvSpPr>
          <p:nvPr>
            <p:ph type="body" sz="quarter" idx="34"/>
            <p:custDataLst>
              <p:tags r:id="rId6"/>
            </p:custDataLst>
          </p:nvPr>
        </p:nvSpPr>
        <p:spPr/>
        <p:txBody>
          <a:bodyPr>
            <a:normAutofit/>
          </a:bodyPr>
          <a:lstStyle/>
          <a:p>
            <a:r>
              <a:rPr lang="en-US" sz="3600" b="1">
                <a:solidFill>
                  <a:srgbClr val="38622F"/>
                </a:solidFill>
              </a:rPr>
              <a:t>Mentori</a:t>
            </a:r>
            <a:endParaRPr lang="en-IE" sz="3600" b="1">
              <a:solidFill>
                <a:srgbClr val="38622F"/>
              </a:solidFill>
            </a:endParaRPr>
          </a:p>
        </p:txBody>
      </p:sp>
      <p:sp>
        <p:nvSpPr>
          <p:cNvPr id="6" name="TextBox 5">
            <a:extLst>
              <a:ext uri="{FF2B5EF4-FFF2-40B4-BE49-F238E27FC236}">
                <a16:creationId xmlns:a16="http://schemas.microsoft.com/office/drawing/2014/main" id="{8A6C3115-5CB2-4C03-AC93-BB801F7CC69F}"/>
              </a:ext>
            </a:extLst>
          </p:cNvPr>
          <p:cNvSpPr txBox="1"/>
          <p:nvPr>
            <p:custDataLst>
              <p:tags r:id="rId7"/>
            </p:custDataLst>
          </p:nvPr>
        </p:nvSpPr>
        <p:spPr>
          <a:xfrm>
            <a:off x="3645568" y="994625"/>
            <a:ext cx="733927" cy="923330"/>
          </a:xfrm>
          <a:prstGeom prst="rect">
            <a:avLst/>
          </a:prstGeom>
          <a:noFill/>
        </p:spPr>
        <p:txBody>
          <a:bodyPr wrap="square" rtlCol="0">
            <a:spAutoFit/>
          </a:bodyPr>
          <a:lstStyle/>
          <a:p>
            <a:pPr algn="ctr"/>
            <a:r>
              <a:rPr lang="en-US" sz="5400">
                <a:solidFill>
                  <a:schemeClr val="bg1"/>
                </a:solidFill>
              </a:rPr>
              <a:t>1</a:t>
            </a:r>
            <a:endParaRPr lang="en-IE" sz="5400">
              <a:solidFill>
                <a:schemeClr val="bg1"/>
              </a:solidFill>
            </a:endParaRPr>
          </a:p>
        </p:txBody>
      </p:sp>
      <p:sp>
        <p:nvSpPr>
          <p:cNvPr id="7" name="TextBox 6">
            <a:extLst>
              <a:ext uri="{FF2B5EF4-FFF2-40B4-BE49-F238E27FC236}">
                <a16:creationId xmlns:a16="http://schemas.microsoft.com/office/drawing/2014/main" id="{C82F9F6D-B69B-40E1-994F-B7633CF2F763}"/>
              </a:ext>
            </a:extLst>
          </p:cNvPr>
          <p:cNvSpPr txBox="1"/>
          <p:nvPr>
            <p:custDataLst>
              <p:tags r:id="rId8"/>
            </p:custDataLst>
          </p:nvPr>
        </p:nvSpPr>
        <p:spPr>
          <a:xfrm>
            <a:off x="5837864" y="3271093"/>
            <a:ext cx="733927" cy="923330"/>
          </a:xfrm>
          <a:prstGeom prst="rect">
            <a:avLst/>
          </a:prstGeom>
          <a:noFill/>
        </p:spPr>
        <p:txBody>
          <a:bodyPr wrap="square" rtlCol="0">
            <a:spAutoFit/>
          </a:bodyPr>
          <a:lstStyle/>
          <a:p>
            <a:pPr algn="ctr"/>
            <a:r>
              <a:rPr lang="en-US" sz="5400">
                <a:solidFill>
                  <a:schemeClr val="bg1"/>
                </a:solidFill>
              </a:rPr>
              <a:t>2</a:t>
            </a:r>
            <a:endParaRPr lang="en-IE" sz="5400">
              <a:solidFill>
                <a:schemeClr val="bg1"/>
              </a:solidFill>
            </a:endParaRPr>
          </a:p>
        </p:txBody>
      </p:sp>
      <p:sp>
        <p:nvSpPr>
          <p:cNvPr id="8" name="TextBox 7">
            <a:extLst>
              <a:ext uri="{FF2B5EF4-FFF2-40B4-BE49-F238E27FC236}">
                <a16:creationId xmlns:a16="http://schemas.microsoft.com/office/drawing/2014/main" id="{4859BBCA-5653-4BB9-98B1-22B415642514}"/>
              </a:ext>
            </a:extLst>
          </p:cNvPr>
          <p:cNvSpPr txBox="1"/>
          <p:nvPr>
            <p:custDataLst>
              <p:tags r:id="rId9"/>
            </p:custDataLst>
          </p:nvPr>
        </p:nvSpPr>
        <p:spPr>
          <a:xfrm>
            <a:off x="10253233" y="3257862"/>
            <a:ext cx="733927" cy="923330"/>
          </a:xfrm>
          <a:prstGeom prst="rect">
            <a:avLst/>
          </a:prstGeom>
          <a:noFill/>
        </p:spPr>
        <p:txBody>
          <a:bodyPr wrap="square" rtlCol="0">
            <a:spAutoFit/>
          </a:bodyPr>
          <a:lstStyle/>
          <a:p>
            <a:pPr algn="ctr"/>
            <a:r>
              <a:rPr lang="en-US" sz="5400">
                <a:solidFill>
                  <a:schemeClr val="bg1"/>
                </a:solidFill>
              </a:rPr>
              <a:t>4</a:t>
            </a:r>
            <a:endParaRPr lang="en-IE" sz="5400">
              <a:solidFill>
                <a:schemeClr val="bg1"/>
              </a:solidFill>
            </a:endParaRPr>
          </a:p>
        </p:txBody>
      </p:sp>
      <p:sp>
        <p:nvSpPr>
          <p:cNvPr id="9" name="TextBox 8">
            <a:extLst>
              <a:ext uri="{FF2B5EF4-FFF2-40B4-BE49-F238E27FC236}">
                <a16:creationId xmlns:a16="http://schemas.microsoft.com/office/drawing/2014/main" id="{20F5D168-8A15-40F9-B268-283600E6201F}"/>
              </a:ext>
            </a:extLst>
          </p:cNvPr>
          <p:cNvSpPr txBox="1"/>
          <p:nvPr>
            <p:custDataLst>
              <p:tags r:id="rId10"/>
            </p:custDataLst>
          </p:nvPr>
        </p:nvSpPr>
        <p:spPr>
          <a:xfrm>
            <a:off x="8030162" y="994625"/>
            <a:ext cx="733927" cy="923330"/>
          </a:xfrm>
          <a:prstGeom prst="rect">
            <a:avLst/>
          </a:prstGeom>
          <a:noFill/>
        </p:spPr>
        <p:txBody>
          <a:bodyPr wrap="square" rtlCol="0">
            <a:spAutoFit/>
          </a:bodyPr>
          <a:lstStyle/>
          <a:p>
            <a:pPr algn="ctr"/>
            <a:r>
              <a:rPr lang="en-US" sz="5400">
                <a:solidFill>
                  <a:schemeClr val="bg1"/>
                </a:solidFill>
              </a:rPr>
              <a:t>3</a:t>
            </a:r>
            <a:endParaRPr lang="en-IE" sz="5400">
              <a:solidFill>
                <a:schemeClr val="bg1"/>
              </a:solidFill>
            </a:endParaRPr>
          </a:p>
        </p:txBody>
      </p:sp>
      <p:sp>
        <p:nvSpPr>
          <p:cNvPr id="14" name="Text Placeholder 3">
            <a:extLst>
              <a:ext uri="{FF2B5EF4-FFF2-40B4-BE49-F238E27FC236}">
                <a16:creationId xmlns:a16="http://schemas.microsoft.com/office/drawing/2014/main" id="{2BA630D6-E246-4C12-98B7-AF11004D63F4}"/>
              </a:ext>
            </a:extLst>
          </p:cNvPr>
          <p:cNvSpPr txBox="1"/>
          <p:nvPr>
            <p:custDataLst>
              <p:tags r:id="rId11"/>
            </p:custDataLst>
          </p:nvPr>
        </p:nvSpPr>
        <p:spPr>
          <a:xfrm>
            <a:off x="0" y="0"/>
            <a:ext cx="1888958" cy="6472989"/>
          </a:xfrm>
          <a:prstGeom prst="rect">
            <a:avLst/>
          </a:prstGeom>
          <a:solidFill>
            <a:srgbClr val="7F308C"/>
          </a:solidFill>
        </p:spPr>
        <p:txBody>
          <a:bodyPr vert="vert27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a:solidFill>
                  <a:schemeClr val="bg1"/>
                </a:solidFill>
              </a:rPr>
              <a:t>Giocatori chiave</a:t>
            </a:r>
            <a:endParaRPr lang="en-IE" sz="9600">
              <a:solidFill>
                <a:schemeClr val="bg1"/>
              </a:solidFill>
            </a:endParaRPr>
          </a:p>
        </p:txBody>
      </p:sp>
    </p:spTree>
    <p:extLst>
      <p:ext uri="{BB962C8B-B14F-4D97-AF65-F5344CB8AC3E}">
        <p14:creationId xmlns:p14="http://schemas.microsoft.com/office/powerpoint/2010/main" val="13197618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custDataLst>
              <p:tags r:id="rId3"/>
            </p:custDataLst>
          </p:nvPr>
        </p:nvSpPr>
        <p:spPr>
          <a:xfrm>
            <a:off x="344905" y="1420819"/>
            <a:ext cx="11502189" cy="4957011"/>
          </a:xfrm>
        </p:spPr>
        <p:txBody>
          <a:bodyPr>
            <a:normAutofit fontScale="92500" lnSpcReduction="10000"/>
          </a:bodyPr>
          <a:lstStyle/>
          <a:p>
            <a:pPr indent="0"/>
            <a:r>
              <a:rPr lang="en-US"/>
              <a:t>In generale, la gestione si compone di 7 elementi, definiti dall'acronimo </a:t>
            </a:r>
            <a:r>
              <a:rPr lang="en-US">
                <a:hlinkClick r:id="rId4"/>
              </a:rPr>
              <a:t>POSDCORB</a:t>
            </a:r>
            <a:r>
              <a:rPr lang="en-US"/>
              <a:t>.</a:t>
            </a:r>
          </a:p>
          <a:p>
            <a:pPr indent="0"/>
            <a:r>
              <a:rPr lang="en-US" b="1"/>
              <a:t>La pianificazione </a:t>
            </a:r>
            <a:r>
              <a:rPr lang="en-US"/>
              <a:t>si riferisce all'azione di determinare gli obiettivi per il futuro. </a:t>
            </a:r>
          </a:p>
          <a:p>
            <a:pPr indent="0"/>
            <a:r>
              <a:rPr lang="en-US" b="1" err="1"/>
              <a:t>L'organizzazione </a:t>
            </a:r>
            <a:r>
              <a:rPr lang="en-US"/>
              <a:t>richiede al manager di progettare un luogo di lavoro efficiente ed efficace. </a:t>
            </a:r>
          </a:p>
          <a:p>
            <a:pPr indent="0"/>
            <a:r>
              <a:rPr lang="en-US" b="1"/>
              <a:t>Il personale </a:t>
            </a:r>
            <a:r>
              <a:rPr lang="en-US"/>
              <a:t>si riferisce al dovere del manager di reclutare, assumere, formare e mantenere il personale.</a:t>
            </a:r>
          </a:p>
          <a:p>
            <a:pPr indent="0"/>
            <a:r>
              <a:rPr lang="en-US" b="1"/>
              <a:t>Dirigere </a:t>
            </a:r>
            <a:r>
              <a:rPr lang="en-US"/>
              <a:t>o guidare l'organizzazione per raggiungere obiettivi specifici.</a:t>
            </a:r>
          </a:p>
          <a:p>
            <a:pPr indent="0"/>
            <a:r>
              <a:rPr lang="en-US" b="1"/>
              <a:t>Coordinare </a:t>
            </a:r>
            <a:r>
              <a:rPr lang="en-US"/>
              <a:t>o sincronizzare le attività e l'uso delle risorse. </a:t>
            </a:r>
          </a:p>
          <a:p>
            <a:pPr indent="0"/>
            <a:r>
              <a:rPr lang="en-US" b="1"/>
              <a:t>Segnalazione </a:t>
            </a:r>
            <a:r>
              <a:rPr lang="en-US"/>
              <a:t>o comunicazione di progressi e risultati </a:t>
            </a:r>
          </a:p>
          <a:p>
            <a:pPr indent="0"/>
            <a:r>
              <a:rPr lang="en-US" b="1"/>
              <a:t>Budgeting </a:t>
            </a:r>
            <a:r>
              <a:rPr lang="en-US"/>
              <a:t>che utilizza le risorse scarse in modo saggio. </a:t>
            </a:r>
          </a:p>
          <a:p>
            <a:pPr indent="0"/>
            <a:endParaRPr lang="en-US"/>
          </a:p>
          <a:p>
            <a:pPr indent="0"/>
            <a:r>
              <a:rPr lang="en-US"/>
              <a:t>Sebbene i critici considerino il POSDCORB (</a:t>
            </a:r>
            <a:r>
              <a:rPr lang="en-US">
                <a:hlinkClick r:id="rId5"/>
              </a:rPr>
              <a:t>MacLeod, 2012</a:t>
            </a:r>
            <a:r>
              <a:rPr lang="en-US"/>
              <a:t>) una visione eccessivamente semplicistica del management, ciascuno dei sette elementi continua a essere evidente nelle pratiche di gestione.</a:t>
            </a:r>
            <a:endParaRPr lang="en-IE"/>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custDataLst>
              <p:tags r:id="rId6"/>
            </p:custDataLst>
          </p:nvPr>
        </p:nvSpPr>
        <p:spPr>
          <a:xfrm>
            <a:off x="1" y="731461"/>
            <a:ext cx="11569698" cy="580518"/>
          </a:xfrm>
          <a:solidFill>
            <a:srgbClr val="7F308C"/>
          </a:solidFill>
        </p:spPr>
        <p:txBody>
          <a:bodyPr>
            <a:normAutofit lnSpcReduction="10000"/>
          </a:bodyPr>
          <a:lstStyle/>
          <a:p>
            <a:r>
              <a:rPr lang="en-US">
                <a:solidFill>
                  <a:schemeClr val="bg1"/>
                </a:solidFill>
              </a:rPr>
              <a:t>      1. Dirigenti:</a:t>
            </a:r>
            <a:endParaRPr lang="en-IE">
              <a:solidFill>
                <a:schemeClr val="bg1"/>
              </a:solidFill>
            </a:endParaRPr>
          </a:p>
        </p:txBody>
      </p:sp>
    </p:spTree>
    <p:extLst>
      <p:ext uri="{BB962C8B-B14F-4D97-AF65-F5344CB8AC3E}">
        <p14:creationId xmlns:p14="http://schemas.microsoft.com/office/powerpoint/2010/main" val="3580497004"/>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custDataLst>
              <p:tags r:id="rId3"/>
            </p:custDataLst>
          </p:nvPr>
        </p:nvSpPr>
        <p:spPr>
          <a:xfrm>
            <a:off x="254669" y="1486640"/>
            <a:ext cx="11682662" cy="5257801"/>
          </a:xfrm>
        </p:spPr>
        <p:txBody>
          <a:bodyPr>
            <a:normAutofit fontScale="92500" lnSpcReduction="10000"/>
          </a:bodyPr>
          <a:lstStyle/>
          <a:p>
            <a:pPr indent="0"/>
            <a:r>
              <a:rPr lang="en-US"/>
              <a:t>Le responsabilità dei manager e dei leader all'interno di un gruppo o di un'organizzazione sono strettamente collegate. La leadership è considerata da molti come la capacità di guidare gli altri verso azioni che soddisfino le esigenze dell'organizzazione o come "il processo di coinvolgere e influenzare gli altri" (</a:t>
            </a:r>
            <a:r>
              <a:rPr lang="en-US">
                <a:hlinkClick r:id="rId4"/>
              </a:rPr>
              <a:t>MacPhee, 2015</a:t>
            </a:r>
            <a:r>
              <a:rPr lang="en-US"/>
              <a:t>). </a:t>
            </a:r>
          </a:p>
          <a:p>
            <a:pPr indent="0"/>
            <a:r>
              <a:rPr lang="en-US" b="1"/>
              <a:t>I leader del Terzo settore identificano i bisogni dei clienti/della comunità, stabiliscono cosa è necessario per migliorare la loro situazione e poi incoraggiano gli altri a impegnarsi in azioni che soddisfino questi bisogni.</a:t>
            </a:r>
          </a:p>
          <a:p>
            <a:pPr indent="0"/>
            <a:r>
              <a:rPr lang="en-US"/>
              <a:t>I leader sono riconosciuti per aver fornito visioni e strategie, mentre i manager sono responsabili dell'operatività di tali visioni e strategie.</a:t>
            </a:r>
          </a:p>
          <a:p>
            <a:pPr indent="0"/>
            <a:r>
              <a:rPr lang="en-US"/>
              <a:t>La leadership dei singoli è evidente in tutto il terzo settore. Non tutti i leader sono nominati in posizioni formali di leadership. Ad esempio, i leader di comunità possiedono le conoscenze e le competenze necessarie per aiutare gli individui a migliorare la propria vita e per sostenere le organizzazioni nella costruzione di visioni, sistemi o strategie di qualità. </a:t>
            </a:r>
          </a:p>
          <a:p>
            <a:pPr indent="0"/>
            <a:r>
              <a:rPr lang="en-US"/>
              <a:t>I leader comunicano agli altri la loro visione del futuro attraverso una combinazione di parole e azioni. Questi leader creano e seguono una visione per il futuro. </a:t>
            </a:r>
          </a:p>
          <a:p>
            <a:pPr indent="0"/>
            <a:r>
              <a:rPr lang="en-US" b="1"/>
              <a:t>L'azione è molto più forte delle sole parole. I leader fanno la differenza</a:t>
            </a:r>
            <a:r>
              <a:rPr lang="en-US"/>
              <a:t>.</a:t>
            </a:r>
            <a:endParaRPr lang="en-IE"/>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custDataLst>
              <p:tags r:id="rId5"/>
            </p:custDataLst>
          </p:nvPr>
        </p:nvSpPr>
        <p:spPr>
          <a:xfrm>
            <a:off x="10275" y="741735"/>
            <a:ext cx="11569698" cy="580518"/>
          </a:xfrm>
          <a:solidFill>
            <a:srgbClr val="7F308C"/>
          </a:solidFill>
        </p:spPr>
        <p:txBody>
          <a:bodyPr>
            <a:normAutofit lnSpcReduction="10000"/>
          </a:bodyPr>
          <a:lstStyle/>
          <a:p>
            <a:r>
              <a:rPr lang="en-US">
                <a:solidFill>
                  <a:schemeClr val="bg1"/>
                </a:solidFill>
              </a:rPr>
              <a:t>      2. Leader:</a:t>
            </a:r>
            <a:endParaRPr lang="en-IE">
              <a:solidFill>
                <a:schemeClr val="bg1"/>
              </a:solidFill>
            </a:endParaRPr>
          </a:p>
        </p:txBody>
      </p:sp>
    </p:spTree>
    <p:extLst>
      <p:ext uri="{BB962C8B-B14F-4D97-AF65-F5344CB8AC3E}">
        <p14:creationId xmlns:p14="http://schemas.microsoft.com/office/powerpoint/2010/main" val="6536649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custDataLst>
              <p:tags r:id="rId3"/>
            </p:custDataLst>
          </p:nvPr>
        </p:nvSpPr>
        <p:spPr>
          <a:xfrm>
            <a:off x="288759" y="1503946"/>
            <a:ext cx="11682662" cy="5257801"/>
          </a:xfrm>
        </p:spPr>
        <p:txBody>
          <a:bodyPr>
            <a:normAutofit/>
          </a:bodyPr>
          <a:lstStyle/>
          <a:p>
            <a:pPr indent="0"/>
            <a:r>
              <a:rPr lang="en-US"/>
              <a:t>La followership è spesso descritta come "l'influenza ascendente" degli individui sui loro leader e sui loro team. Le azioni dei seguaci hanno un'importante influenza sulle prestazioni del personale e sulle strategie e i risultati dell'organizzazione. (</a:t>
            </a:r>
            <a:r>
              <a:rPr lang="en-US">
                <a:hlinkClick r:id="rId4"/>
              </a:rPr>
              <a:t>Whitlock, 2013</a:t>
            </a:r>
            <a:r>
              <a:rPr lang="en-US"/>
              <a:t>)</a:t>
            </a:r>
          </a:p>
          <a:p>
            <a:pPr indent="0"/>
            <a:r>
              <a:rPr lang="en-US"/>
              <a:t>Essere un follower efficace richiede che gli individui contribuiscano al team non solo facendo ciò che viene detto loro, ma anche essendo consapevoli e sollevando questioni rilevanti. I follower efficaci si rendono conto di poter avviare il cambiamento e di poter dissentire o sfidare i loro leader se ritengono che l'organizzazione o l'unità non riesca a promuovere un cambiamento positivo come stabilito negli scopi e negli obiettivi dell'organizzazione.</a:t>
            </a:r>
          </a:p>
          <a:p>
            <a:pPr indent="0"/>
            <a:r>
              <a:rPr lang="en-US"/>
              <a:t>I leader che ottengono la fiducia e la dedizione dei seguaci sono più efficaci nel loro ruolo di leadership</a:t>
            </a:r>
            <a:r>
              <a:rPr lang="en-US" b="1"/>
              <a:t>. Tutti hanno voce in capitolo e la responsabilità di appropriarsi della cultura del luogo di lavoro, e una buona leadership contribuisce alla creazione di team ad alto funzionamento e ad alto impatto.</a:t>
            </a:r>
            <a:endParaRPr lang="en-IE" b="1"/>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custDataLst>
              <p:tags r:id="rId5"/>
            </p:custDataLst>
          </p:nvPr>
        </p:nvSpPr>
        <p:spPr>
          <a:xfrm>
            <a:off x="1" y="731461"/>
            <a:ext cx="11569698" cy="580518"/>
          </a:xfrm>
          <a:solidFill>
            <a:srgbClr val="7F308C"/>
          </a:solidFill>
        </p:spPr>
        <p:txBody>
          <a:bodyPr>
            <a:normAutofit lnSpcReduction="10000"/>
          </a:bodyPr>
          <a:lstStyle/>
          <a:p>
            <a:r>
              <a:rPr lang="en-US">
                <a:solidFill>
                  <a:schemeClr val="bg1"/>
                </a:solidFill>
              </a:rPr>
              <a:t>      3. Seguaci:</a:t>
            </a:r>
            <a:endParaRPr lang="en-IE">
              <a:solidFill>
                <a:schemeClr val="bg1"/>
              </a:solidFill>
            </a:endParaRPr>
          </a:p>
        </p:txBody>
      </p:sp>
    </p:spTree>
    <p:extLst>
      <p:ext uri="{BB962C8B-B14F-4D97-AF65-F5344CB8AC3E}">
        <p14:creationId xmlns:p14="http://schemas.microsoft.com/office/powerpoint/2010/main" val="11127616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B2DE18F-A89B-4AE8-AEE2-608986B65DC5}"/>
              </a:ext>
            </a:extLst>
          </p:cNvPr>
          <p:cNvSpPr>
            <a:spLocks noGrp="1"/>
          </p:cNvSpPr>
          <p:nvPr>
            <p:ph type="body" sz="quarter" idx="18"/>
            <p:custDataLst>
              <p:tags r:id="rId3"/>
            </p:custDataLst>
          </p:nvPr>
        </p:nvSpPr>
        <p:spPr>
          <a:xfrm>
            <a:off x="288759" y="1503946"/>
            <a:ext cx="11682662" cy="5257801"/>
          </a:xfrm>
        </p:spPr>
        <p:txBody>
          <a:bodyPr>
            <a:normAutofit/>
          </a:bodyPr>
          <a:lstStyle/>
          <a:p>
            <a:pPr indent="0"/>
            <a:r>
              <a:rPr lang="en-US"/>
              <a:t>I mentori esperti e attenti svolgono un ruolo importante nello sviluppo dei leader del terzo settore. La mentorship è una relazione reciproca tra un esperto e un novizio; l'esperto fornisce consigli, feedback e indicazioni, mentre il novizio assiste il mentore nei progetti, mantenendo un rapporto di rispetto, lealtà e riservatezza. (</a:t>
            </a:r>
            <a:r>
              <a:rPr lang="en-US">
                <a:hlinkClick r:id="rId4"/>
              </a:rPr>
              <a:t>Evans, 2015</a:t>
            </a:r>
            <a:r>
              <a:rPr lang="en-US"/>
              <a:t>) Senza mentorship, soprattutto per le donne che lavorano nel terzo settore, avremmo una grave carenza di leader. Molti ruoli sono volontari e la mentorship spesso diventa il sistema di formazione di un'organizzazione, ma agisce anche come fonte di ispirazione e motivazione.</a:t>
            </a:r>
          </a:p>
          <a:p>
            <a:pPr indent="0"/>
            <a:r>
              <a:rPr lang="en-US" b="1"/>
              <a:t>I mentori possono fornire un sostegno emotivo e una guida alla carriera che fa progredire le nuove leader e manager donne verso il successo professionale con fiducia.</a:t>
            </a:r>
          </a:p>
          <a:p>
            <a:pPr indent="0"/>
            <a:endParaRPr lang="en-US" b="0" i="0">
              <a:solidFill>
                <a:srgbClr val="7F308C"/>
              </a:solidFill>
              <a:effectLst/>
            </a:endParaRPr>
          </a:p>
        </p:txBody>
      </p:sp>
      <p:sp>
        <p:nvSpPr>
          <p:cNvPr id="3" name="Text Placeholder 2">
            <a:extLst>
              <a:ext uri="{FF2B5EF4-FFF2-40B4-BE49-F238E27FC236}">
                <a16:creationId xmlns:a16="http://schemas.microsoft.com/office/drawing/2014/main" id="{FA3063B2-3132-4012-9A08-CF4A3B81F875}"/>
              </a:ext>
            </a:extLst>
          </p:cNvPr>
          <p:cNvSpPr>
            <a:spLocks noGrp="1"/>
          </p:cNvSpPr>
          <p:nvPr>
            <p:ph type="body" sz="quarter" idx="16"/>
            <p:custDataLst>
              <p:tags r:id="rId5"/>
            </p:custDataLst>
          </p:nvPr>
        </p:nvSpPr>
        <p:spPr>
          <a:xfrm>
            <a:off x="1" y="731461"/>
            <a:ext cx="11569698" cy="580518"/>
          </a:xfrm>
          <a:solidFill>
            <a:srgbClr val="7F308C"/>
          </a:solidFill>
        </p:spPr>
        <p:txBody>
          <a:bodyPr>
            <a:normAutofit lnSpcReduction="10000"/>
          </a:bodyPr>
          <a:lstStyle/>
          <a:p>
            <a:r>
              <a:rPr lang="en-US">
                <a:solidFill>
                  <a:schemeClr val="bg1"/>
                </a:solidFill>
              </a:rPr>
              <a:t>      4. Mentori:</a:t>
            </a:r>
            <a:endParaRPr lang="en-IE">
              <a:solidFill>
                <a:schemeClr val="bg1"/>
              </a:solidFill>
            </a:endParaRPr>
          </a:p>
        </p:txBody>
      </p:sp>
    </p:spTree>
    <p:extLst>
      <p:ext uri="{BB962C8B-B14F-4D97-AF65-F5344CB8AC3E}">
        <p14:creationId xmlns:p14="http://schemas.microsoft.com/office/powerpoint/2010/main" val="652417240"/>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Placeholder 5" descr="Person alone in office">
            <a:extLst>
              <a:ext uri="{FF2B5EF4-FFF2-40B4-BE49-F238E27FC236}">
                <a16:creationId xmlns:a16="http://schemas.microsoft.com/office/drawing/2014/main" id="{7E4A5F6F-F7DB-46C0-A9AC-AF804D253CC8}"/>
              </a:ext>
            </a:extLst>
          </p:cNvPr>
          <p:cNvPicPr>
            <a:picLocks noGrp="1" noChangeAspect="1"/>
          </p:cNvPicPr>
          <p:nvPr>
            <p:ph type="pic" sz="quarter" idx="21"/>
            <p:custDataLst>
              <p:tags r:id="rId4"/>
            </p:custDataLst>
          </p:nvPr>
        </p:nvPicPr>
        <p:blipFill>
          <a:blip r:embed="rId3">
            <a:extLst>
              <a:ext uri="{28A0092B-C50C-407E-A947-70E740481C1C}">
                <a14:useLocalDpi xmlns:a14="http://schemas.microsoft.com/office/drawing/2010/main"/>
              </a:ext>
            </a:extLst>
          </a:blip>
          <a:stretch>
            <a:fillRect/>
          </a:stretch>
        </p:blipFill>
        <p:spPr/>
      </p:pic>
      <p:sp>
        <p:nvSpPr>
          <p:cNvPr id="3" name="Text Placeholder 2">
            <a:extLst>
              <a:ext uri="{FF2B5EF4-FFF2-40B4-BE49-F238E27FC236}">
                <a16:creationId xmlns:a16="http://schemas.microsoft.com/office/drawing/2014/main" id="{B0194F9B-5FA3-4BBF-87A1-26362B163A61}"/>
              </a:ext>
            </a:extLst>
          </p:cNvPr>
          <p:cNvSpPr>
            <a:spLocks noGrp="1"/>
          </p:cNvSpPr>
          <p:nvPr>
            <p:ph type="body" sz="quarter" idx="19"/>
            <p:custDataLst>
              <p:tags r:id="rId5"/>
            </p:custDataLst>
          </p:nvPr>
        </p:nvSpPr>
        <p:spPr/>
        <p:txBody>
          <a:bodyPr>
            <a:noAutofit/>
          </a:bodyPr>
          <a:lstStyle/>
          <a:p>
            <a:r>
              <a:rPr lang="en-US" sz="4000" b="1"/>
              <a:t>Essere fluidi...</a:t>
            </a:r>
            <a:endParaRPr lang="en-IE" sz="4000" b="1"/>
          </a:p>
        </p:txBody>
      </p:sp>
      <p:sp>
        <p:nvSpPr>
          <p:cNvPr id="4" name="Text Placeholder 3">
            <a:extLst>
              <a:ext uri="{FF2B5EF4-FFF2-40B4-BE49-F238E27FC236}">
                <a16:creationId xmlns:a16="http://schemas.microsoft.com/office/drawing/2014/main" id="{87E6492D-2E39-43EC-8271-124C97DAEE87}"/>
              </a:ext>
            </a:extLst>
          </p:cNvPr>
          <p:cNvSpPr>
            <a:spLocks noGrp="1"/>
          </p:cNvSpPr>
          <p:nvPr>
            <p:ph type="body" sz="quarter" idx="20"/>
            <p:custDataLst>
              <p:tags r:id="rId6"/>
            </p:custDataLst>
          </p:nvPr>
        </p:nvSpPr>
        <p:spPr>
          <a:xfrm>
            <a:off x="503238" y="1266291"/>
            <a:ext cx="4189078" cy="2285894"/>
          </a:xfrm>
        </p:spPr>
        <p:txBody>
          <a:bodyPr>
            <a:noAutofit/>
          </a:bodyPr>
          <a:lstStyle/>
          <a:p>
            <a:pPr marL="0" indent="0"/>
            <a:r>
              <a:rPr lang="en-US" sz="3200"/>
              <a:t>Adattare lo stile di leadership individuale del terzo settore alle esigenze dell'ambiente organizzativo è fondamentale per il successo della leadership.</a:t>
            </a:r>
          </a:p>
          <a:p>
            <a:pPr marL="0" indent="0"/>
            <a:endParaRPr lang="en-IE" sz="3200"/>
          </a:p>
        </p:txBody>
      </p:sp>
    </p:spTree>
    <p:extLst>
      <p:ext uri="{BB962C8B-B14F-4D97-AF65-F5344CB8AC3E}">
        <p14:creationId xmlns:p14="http://schemas.microsoft.com/office/powerpoint/2010/main" val="228788642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custDataLst>
              <p:tags r:id="rId3"/>
            </p:custDataLst>
          </p:nvPr>
        </p:nvSpPr>
        <p:spPr>
          <a:xfrm>
            <a:off x="2304507" y="432283"/>
            <a:ext cx="4657767" cy="3674496"/>
          </a:xfrm>
        </p:spPr>
        <p:txBody>
          <a:bodyPr>
            <a:normAutofit lnSpcReduction="10000"/>
          </a:bodyPr>
          <a:lstStyle/>
          <a:p>
            <a:r>
              <a:rPr lang="en-US" b="1"/>
              <a:t>Autoanalisi: </a:t>
            </a:r>
            <a:r>
              <a:rPr lang="en-US"/>
              <a:t>Domande da porsi per identificare i propri punti di forza</a:t>
            </a:r>
            <a:endParaRPr lang="en-IE"/>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custDataLst>
              <p:tags r:id="rId4"/>
            </p:custDataLst>
          </p:nvPr>
        </p:nvSpPr>
        <p:spPr/>
        <p:txBody>
          <a:bodyPr/>
          <a:lstStyle/>
          <a:p>
            <a:r>
              <a:rPr lang="en-US"/>
              <a:t>3</a:t>
            </a:r>
            <a:endParaRPr lang="en-IE"/>
          </a:p>
        </p:txBody>
      </p:sp>
      <p:pic>
        <p:nvPicPr>
          <p:cNvPr id="7" name="Picture Placeholder 6" descr="Yellow and blue symbols">
            <a:extLst>
              <a:ext uri="{FF2B5EF4-FFF2-40B4-BE49-F238E27FC236}">
                <a16:creationId xmlns:a16="http://schemas.microsoft.com/office/drawing/2014/main" id="{87502770-6040-4C13-B309-E56747001E9A}"/>
              </a:ext>
            </a:extLst>
          </p:cNvPr>
          <p:cNvPicPr>
            <a:picLocks noGrp="1" noChangeAspect="1"/>
          </p:cNvPicPr>
          <p:nvPr>
            <p:ph type="pic" sz="quarter" idx="19"/>
            <p:custDataLst>
              <p:tags r:id="rId6"/>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346980560"/>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A839556B-1EC4-483B-9B33-955CACBBC17D}"/>
              </a:ext>
            </a:extLst>
          </p:cNvPr>
          <p:cNvSpPr>
            <a:spLocks noGrp="1"/>
          </p:cNvSpPr>
          <p:nvPr>
            <p:ph type="body" sz="quarter" idx="18"/>
            <p:custDataLst>
              <p:tags r:id="rId3"/>
            </p:custDataLst>
          </p:nvPr>
        </p:nvSpPr>
        <p:spPr>
          <a:xfrm>
            <a:off x="376989" y="1757011"/>
            <a:ext cx="11192711" cy="3856390"/>
          </a:xfrm>
        </p:spPr>
        <p:txBody>
          <a:bodyPr>
            <a:normAutofit fontScale="92500" lnSpcReduction="10000"/>
          </a:bodyPr>
          <a:lstStyle/>
          <a:p>
            <a:pPr indent="0"/>
            <a:r>
              <a:rPr lang="en-US"/>
              <a:t>La verità è che tutti sperimentano vari gradi di successo e di fallimento nel corso della loro vita. È un fatto ineluttabile. Nessuno che sia mai arrivato da qualche parte in termini di risultati lo ha fatto seguendo un percorso rettilineo verso la cima. Per la maggior parte di loro, si tratta di uno zig-zag di dare e avere, in cui si possono fare 2 passi avanti e 4 indietro.</a:t>
            </a:r>
          </a:p>
          <a:p>
            <a:pPr indent="0"/>
            <a:endParaRPr lang="en-US"/>
          </a:p>
          <a:p>
            <a:pPr indent="0"/>
            <a:r>
              <a:rPr lang="en-US"/>
              <a:t>Quindi, la domanda diventa questa: Se sicuramente fallirò e avrò successo in diversi momenti della mia vita, </a:t>
            </a:r>
            <a:r>
              <a:rPr lang="en-US" b="1"/>
              <a:t>come posso lavorare per ridurre il rischio e aumentare la probabilità di passare più tempo ad avere successo </a:t>
            </a:r>
            <a:r>
              <a:rPr lang="en-US"/>
              <a:t>e meno tempo a fallire?</a:t>
            </a:r>
          </a:p>
          <a:p>
            <a:pPr indent="0"/>
            <a:endParaRPr lang="en-US"/>
          </a:p>
          <a:p>
            <a:pPr indent="0"/>
            <a:r>
              <a:rPr lang="en-US" b="1">
                <a:solidFill>
                  <a:srgbClr val="7030A0"/>
                </a:solidFill>
              </a:rPr>
              <a:t>Tutto questo ha a che fare con l'identificazione e lo sfruttamento dei vostri punti di forza personali.</a:t>
            </a:r>
            <a:endParaRPr lang="en-IE" b="1">
              <a:solidFill>
                <a:srgbClr val="7030A0"/>
              </a:solidFill>
            </a:endParaRPr>
          </a:p>
        </p:txBody>
      </p:sp>
      <p:sp>
        <p:nvSpPr>
          <p:cNvPr id="3" name="Text Placeholder 2">
            <a:extLst>
              <a:ext uri="{FF2B5EF4-FFF2-40B4-BE49-F238E27FC236}">
                <a16:creationId xmlns:a16="http://schemas.microsoft.com/office/drawing/2014/main" id="{683E14FC-92D1-4B19-A15D-7323F064359E}"/>
              </a:ext>
            </a:extLst>
          </p:cNvPr>
          <p:cNvSpPr>
            <a:spLocks noGrp="1"/>
          </p:cNvSpPr>
          <p:nvPr>
            <p:ph type="body" sz="quarter" idx="16"/>
            <p:custDataLst>
              <p:tags r:id="rId4"/>
            </p:custDataLst>
          </p:nvPr>
        </p:nvSpPr>
        <p:spPr>
          <a:xfrm>
            <a:off x="678507" y="731461"/>
            <a:ext cx="10834985" cy="580518"/>
          </a:xfrm>
        </p:spPr>
        <p:txBody>
          <a:bodyPr>
            <a:normAutofit lnSpcReduction="10000"/>
          </a:bodyPr>
          <a:lstStyle/>
          <a:p>
            <a:r>
              <a:rPr lang="en-US"/>
              <a:t>Perché dobbiamo identificare i nostri punti di forza?</a:t>
            </a:r>
            <a:endParaRPr lang="en-IE"/>
          </a:p>
        </p:txBody>
      </p:sp>
    </p:spTree>
    <p:extLst>
      <p:ext uri="{BB962C8B-B14F-4D97-AF65-F5344CB8AC3E}">
        <p14:creationId xmlns:p14="http://schemas.microsoft.com/office/powerpoint/2010/main" val="276154343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Picture Placeholder 5" descr="Path winding through a grassy field">
            <a:extLst>
              <a:ext uri="{FF2B5EF4-FFF2-40B4-BE49-F238E27FC236}">
                <a16:creationId xmlns:a16="http://schemas.microsoft.com/office/drawing/2014/main" id="{152D6203-3AC4-4ED0-B044-8FF27C17F67D}"/>
              </a:ext>
            </a:extLst>
          </p:cNvPr>
          <p:cNvPicPr>
            <a:picLocks noGrp="1" noChangeAspect="1"/>
          </p:cNvPicPr>
          <p:nvPr>
            <p:ph type="pic" sz="quarter" idx="17"/>
          </p:nvPr>
        </p:nvPicPr>
        <p:blipFill>
          <a:blip r:embed="rId2">
            <a:extLst>
              <a:ext uri="{28A0092B-C50C-407E-A947-70E740481C1C}">
                <a14:useLocalDpi xmlns:a14="http://schemas.microsoft.com/office/drawing/2010/main"/>
              </a:ext>
            </a:extLst>
          </a:blip>
          <a:stretch>
            <a:fillRect/>
          </a:stretch>
        </p:blipFill>
        <p:spPr/>
      </p:pic>
      <p:sp>
        <p:nvSpPr>
          <p:cNvPr id="3" name="Text Placeholder 2">
            <a:extLst>
              <a:ext uri="{FF2B5EF4-FFF2-40B4-BE49-F238E27FC236}">
                <a16:creationId xmlns:a16="http://schemas.microsoft.com/office/drawing/2014/main" id="{4B046497-D90F-4BBA-A4FC-8300E8F82343}"/>
              </a:ext>
            </a:extLst>
          </p:cNvPr>
          <p:cNvSpPr>
            <a:spLocks noGrp="1"/>
          </p:cNvSpPr>
          <p:nvPr>
            <p:ph type="body" sz="quarter" idx="18"/>
          </p:nvPr>
        </p:nvSpPr>
        <p:spPr/>
        <p:txBody>
          <a:bodyPr>
            <a:normAutofit fontScale="92500"/>
          </a:bodyPr>
          <a:lstStyle/>
          <a:p>
            <a:pPr indent="0"/>
            <a:r>
              <a:rPr lang="en-US"/>
              <a:t>Nel primo modulo abbiamo discusso i diversi stili di leadership e abbiamo potuto effettuare un'autovalutazione per scoprire che tipo di leader siamo.</a:t>
            </a:r>
          </a:p>
          <a:p>
            <a:pPr indent="0"/>
            <a:r>
              <a:rPr lang="en-US" b="1"/>
              <a:t>Il modulo 2 di SHINE </a:t>
            </a:r>
            <a:r>
              <a:rPr lang="en-US"/>
              <a:t>approfondisce la </a:t>
            </a:r>
            <a:r>
              <a:rPr lang="en-US" b="1"/>
              <a:t>comprensione e l'identificazione dei punti di forza delle donne leader</a:t>
            </a:r>
            <a:r>
              <a:rPr lang="en-US"/>
              <a:t>. Definiremo la terminologia chiave e gli attori della leadership e otterremo una serie approfondita di domande e spiegazioni per identificare innanzitutto i punti di forza e poi idee e indicazioni su come utilizzarli.</a:t>
            </a:r>
            <a:endParaRPr lang="en-IE"/>
          </a:p>
        </p:txBody>
      </p:sp>
      <p:sp>
        <p:nvSpPr>
          <p:cNvPr id="4" name="Text Placeholder 3">
            <a:extLst>
              <a:ext uri="{FF2B5EF4-FFF2-40B4-BE49-F238E27FC236}">
                <a16:creationId xmlns:a16="http://schemas.microsoft.com/office/drawing/2014/main" id="{E8F48D00-E6C4-4015-957C-4E4B6F50079E}"/>
              </a:ext>
            </a:extLst>
          </p:cNvPr>
          <p:cNvSpPr>
            <a:spLocks noGrp="1"/>
          </p:cNvSpPr>
          <p:nvPr>
            <p:ph type="body" sz="quarter" idx="16"/>
          </p:nvPr>
        </p:nvSpPr>
        <p:spPr/>
        <p:txBody>
          <a:bodyPr>
            <a:normAutofit fontScale="92500"/>
          </a:bodyPr>
          <a:lstStyle/>
          <a:p>
            <a:r>
              <a:rPr lang="en-US"/>
              <a:t>Continua il nostro viaggio...</a:t>
            </a:r>
            <a:endParaRPr lang="en-IE"/>
          </a:p>
        </p:txBody>
      </p:sp>
    </p:spTree>
    <p:extLst>
      <p:ext uri="{BB962C8B-B14F-4D97-AF65-F5344CB8AC3E}">
        <p14:creationId xmlns:p14="http://schemas.microsoft.com/office/powerpoint/2010/main" val="118573723"/>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3C5AEE67-9287-46E5-9421-00287290E86C}"/>
              </a:ext>
            </a:extLst>
          </p:cNvPr>
          <p:cNvSpPr>
            <a:spLocks noGrp="1"/>
          </p:cNvSpPr>
          <p:nvPr>
            <p:ph type="body" sz="quarter" idx="18"/>
            <p:custDataLst>
              <p:tags r:id="rId3"/>
            </p:custDataLst>
          </p:nvPr>
        </p:nvSpPr>
        <p:spPr>
          <a:xfrm>
            <a:off x="481263" y="1225192"/>
            <a:ext cx="5534526" cy="5055291"/>
          </a:xfrm>
        </p:spPr>
        <p:txBody>
          <a:bodyPr>
            <a:normAutofit lnSpcReduction="10000"/>
          </a:bodyPr>
          <a:lstStyle/>
          <a:p>
            <a:pPr indent="0"/>
            <a:r>
              <a:rPr lang="en-US" b="0" i="0">
                <a:effectLst/>
                <a:latin typeface="Droid Sans"/>
              </a:rPr>
              <a:t>Molte persone faticano a identificare i propri punti di forza. Lo stesso vale spesso per chi ricopre posizioni di leadership. Secondo un recente </a:t>
            </a:r>
            <a:r>
              <a:rPr lang="en-US" b="0" i="0" u="sng">
                <a:effectLst/>
                <a:latin typeface="Droid Sans"/>
                <a:hlinkClick r:id="rId4">
                  <a:extLst>
                    <a:ext uri="{A12FA001-AC4F-418D-AE19-62706E023703}">
                      <ahyp:hlinkClr xmlns:ahyp="http://schemas.microsoft.com/office/drawing/2018/hyperlinkcolor" val="tx"/>
                    </a:ext>
                  </a:extLst>
                </a:hlinkClick>
              </a:rPr>
              <a:t>rapporto Gallup</a:t>
            </a:r>
            <a:r>
              <a:rPr lang="en-US" b="0" i="0">
                <a:effectLst/>
                <a:latin typeface="Droid Sans"/>
              </a:rPr>
              <a:t>, è quasi impossibile essere un leader efficace se non si è consapevoli dei propri punti di forza. </a:t>
            </a:r>
          </a:p>
          <a:p>
            <a:pPr indent="0"/>
            <a:r>
              <a:rPr lang="en-US" b="1" i="0">
                <a:effectLst/>
                <a:latin typeface="Droid Sans"/>
              </a:rPr>
              <a:t>Se volete esprimere appieno il vostro potenziale di leadership, dovete innanzitutto identificare i vostri talenti</a:t>
            </a:r>
            <a:r>
              <a:rPr lang="en-US" i="0">
                <a:effectLst/>
                <a:latin typeface="Droid Sans"/>
              </a:rPr>
              <a:t>: vediamo come </a:t>
            </a:r>
            <a:r>
              <a:rPr lang="en-US">
                <a:latin typeface="Droid Sans"/>
              </a:rPr>
              <a:t>determinare ciò che VOI sapete fare meglio e nella prossima sezione parleremo di come utilizzare queste informazioni.</a:t>
            </a:r>
            <a:endParaRPr lang="en-IE"/>
          </a:p>
        </p:txBody>
      </p:sp>
      <p:sp>
        <p:nvSpPr>
          <p:cNvPr id="3" name="Text Placeholder 2">
            <a:extLst>
              <a:ext uri="{FF2B5EF4-FFF2-40B4-BE49-F238E27FC236}">
                <a16:creationId xmlns:a16="http://schemas.microsoft.com/office/drawing/2014/main" id="{A22DDE57-B485-4258-8C41-88B717B12EC3}"/>
              </a:ext>
            </a:extLst>
          </p:cNvPr>
          <p:cNvSpPr>
            <a:spLocks noGrp="1"/>
          </p:cNvSpPr>
          <p:nvPr>
            <p:ph type="body" sz="quarter" idx="16"/>
            <p:custDataLst>
              <p:tags r:id="rId5"/>
            </p:custDataLst>
          </p:nvPr>
        </p:nvSpPr>
        <p:spPr>
          <a:xfrm>
            <a:off x="734714" y="184484"/>
            <a:ext cx="5085159" cy="1040709"/>
          </a:xfrm>
        </p:spPr>
        <p:txBody>
          <a:bodyPr>
            <a:normAutofit lnSpcReduction="10000"/>
          </a:bodyPr>
          <a:lstStyle/>
          <a:p>
            <a:r>
              <a:rPr lang="en-US"/>
              <a:t>Identificare i propri PUNTI DI FORZA...</a:t>
            </a:r>
            <a:endParaRPr lang="en-IE"/>
          </a:p>
        </p:txBody>
      </p:sp>
      <p:pic>
        <p:nvPicPr>
          <p:cNvPr id="6" name="Picture Placeholder 5" descr="Women holding hands">
            <a:extLst>
              <a:ext uri="{FF2B5EF4-FFF2-40B4-BE49-F238E27FC236}">
                <a16:creationId xmlns:a16="http://schemas.microsoft.com/office/drawing/2014/main" id="{4520FF9A-A8FC-4814-BB90-6AEB16BCCECD}"/>
              </a:ext>
            </a:extLst>
          </p:cNvPr>
          <p:cNvPicPr>
            <a:picLocks noGrp="1" noChangeAspect="1"/>
          </p:cNvPicPr>
          <p:nvPr>
            <p:ph type="pic" sz="quarter" idx="19"/>
            <p:custDataLst>
              <p:tags r:id="rId7"/>
            </p:custDataLst>
          </p:nvPr>
        </p:nvPicPr>
        <p:blipFill>
          <a:blip r:embed="rId6">
            <a:extLst>
              <a:ext uri="{28A0092B-C50C-407E-A947-70E740481C1C}">
                <a14:useLocalDpi xmlns:a14="http://schemas.microsoft.com/office/drawing/2010/main"/>
              </a:ext>
            </a:extLst>
          </a:blip>
          <a:srcRect t="-168"/>
          <a:stretch>
            <a:fillRect/>
          </a:stretch>
        </p:blipFill>
        <p:spPr>
          <a:xfrm>
            <a:off x="6756402" y="1141712"/>
            <a:ext cx="5435599" cy="5706715"/>
          </a:xfrm>
        </p:spPr>
      </p:pic>
    </p:spTree>
    <p:extLst>
      <p:ext uri="{BB962C8B-B14F-4D97-AF65-F5344CB8AC3E}">
        <p14:creationId xmlns:p14="http://schemas.microsoft.com/office/powerpoint/2010/main" val="92283416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1" name="Teardrop 10">
            <a:extLst>
              <a:ext uri="{FF2B5EF4-FFF2-40B4-BE49-F238E27FC236}">
                <a16:creationId xmlns:a16="http://schemas.microsoft.com/office/drawing/2014/main" id="{E3D8A2C4-FF35-44AF-9AA3-3FDAA65B202F}"/>
              </a:ext>
            </a:extLst>
          </p:cNvPr>
          <p:cNvSpPr/>
          <p:nvPr>
            <p:custDataLst>
              <p:tags r:id="rId3"/>
            </p:custDataLst>
          </p:nvPr>
        </p:nvSpPr>
        <p:spPr>
          <a:xfrm rot="2700000">
            <a:off x="8418934" y="2928301"/>
            <a:ext cx="1651517" cy="1566845"/>
          </a:xfrm>
          <a:prstGeom prst="teardrop">
            <a:avLst>
              <a:gd name="adj" fmla="val 100000"/>
            </a:avLst>
          </a:prstGeom>
          <a:solidFill>
            <a:srgbClr val="92D05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graphicFrame>
        <p:nvGraphicFramePr>
          <p:cNvPr id="3" name="Diagram 2">
            <a:extLst>
              <a:ext uri="{FF2B5EF4-FFF2-40B4-BE49-F238E27FC236}">
                <a16:creationId xmlns:a16="http://schemas.microsoft.com/office/drawing/2014/main" id="{5C07F5D6-AD6C-4892-B07E-228E66539642}"/>
              </a:ext>
            </a:extLst>
          </p:cNvPr>
          <p:cNvGraphicFramePr/>
          <p:nvPr>
            <p:custDataLst>
              <p:tags r:id="rId4"/>
            </p:custDataLst>
            <p:extLst>
              <p:ext uri="{D42A27DB-BD31-4B8C-83A1-F6EECF244321}">
                <p14:modId xmlns:p14="http://schemas.microsoft.com/office/powerpoint/2010/main" val="1214520632"/>
              </p:ext>
            </p:extLst>
          </p:nvPr>
        </p:nvGraphicFramePr>
        <p:xfrm>
          <a:off x="-167763" y="-323849"/>
          <a:ext cx="12074013" cy="8249404"/>
        </p:xfrm>
        <a:graphic>
          <a:graphicData uri="http://schemas.openxmlformats.org/drawingml/2006/diagram">
            <dgm:relIds xmlns:dgm="http://schemas.openxmlformats.org/drawingml/2006/diagram" r:dm="rId6" r:lo="rId7" r:qs="rId8" r:cs="rId9"/>
          </a:graphicData>
        </a:graphic>
      </p:graphicFrame>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custDataLst>
              <p:tags r:id="rId10"/>
            </p:custDataLst>
          </p:nvPr>
        </p:nvSpPr>
        <p:spPr>
          <a:xfrm>
            <a:off x="304800" y="432283"/>
            <a:ext cx="11506199" cy="1948967"/>
          </a:xfrm>
        </p:spPr>
        <p:txBody>
          <a:bodyPr>
            <a:normAutofit/>
          </a:bodyPr>
          <a:lstStyle/>
          <a:p>
            <a:pPr algn="ctr"/>
            <a:r>
              <a:rPr lang="en-US" sz="4400"/>
              <a:t>Alcuni suggerimenti su come identificare i propri punti di forza personali </a:t>
            </a:r>
            <a:endParaRPr lang="en-IE" sz="4400"/>
          </a:p>
        </p:txBody>
      </p:sp>
      <p:sp>
        <p:nvSpPr>
          <p:cNvPr id="4" name="TextBox 3">
            <a:extLst>
              <a:ext uri="{FF2B5EF4-FFF2-40B4-BE49-F238E27FC236}">
                <a16:creationId xmlns:a16="http://schemas.microsoft.com/office/drawing/2014/main" id="{85C03230-3452-4F85-9489-B0957FA1D3F1}"/>
              </a:ext>
            </a:extLst>
          </p:cNvPr>
          <p:cNvSpPr txBox="1"/>
          <p:nvPr>
            <p:custDataLst>
              <p:tags r:id="rId11"/>
            </p:custDataLst>
          </p:nvPr>
        </p:nvSpPr>
        <p:spPr>
          <a:xfrm>
            <a:off x="376143" y="4849586"/>
            <a:ext cx="1640370" cy="2031325"/>
          </a:xfrm>
          <a:prstGeom prst="rect">
            <a:avLst/>
          </a:prstGeom>
          <a:noFill/>
        </p:spPr>
        <p:txBody>
          <a:bodyPr wrap="square">
            <a:spAutoFit/>
          </a:bodyPr>
          <a:lstStyle/>
          <a:p>
            <a:pPr algn="ctr"/>
            <a:r>
              <a:rPr lang="en-US" i="0">
                <a:solidFill>
                  <a:srgbClr val="853693"/>
                </a:solidFill>
                <a:effectLst/>
                <a:latin typeface="Segoe UI" panose="020b0502040204020203" pitchFamily="34" charset="0"/>
              </a:rPr>
              <a:t>Esercitate un po' di autoconsapevolezza e iniziate a valutare voi stessi </a:t>
            </a:r>
            <a:endParaRPr lang="en-US">
              <a:solidFill>
                <a:srgbClr val="853693"/>
              </a:solidFill>
            </a:endParaRPr>
          </a:p>
        </p:txBody>
      </p:sp>
      <p:sp>
        <p:nvSpPr>
          <p:cNvPr id="13" name="Flowchart: Connector 12">
            <a:extLst>
              <a:ext uri="{FF2B5EF4-FFF2-40B4-BE49-F238E27FC236}">
                <a16:creationId xmlns:a16="http://schemas.microsoft.com/office/drawing/2014/main" id="{D75442B1-7C6A-43C4-9A14-AE6EAFB8F212}"/>
              </a:ext>
            </a:extLst>
          </p:cNvPr>
          <p:cNvSpPr/>
          <p:nvPr>
            <p:custDataLst>
              <p:tags r:id="rId12"/>
            </p:custDataLst>
          </p:nvPr>
        </p:nvSpPr>
        <p:spPr>
          <a:xfrm>
            <a:off x="8600138" y="3106703"/>
            <a:ext cx="1289108" cy="121003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378"/>
              </a:spcAft>
            </a:pPr>
            <a:endParaRPr lang="en-IE" sz="1600" b="1">
              <a:solidFill>
                <a:srgbClr val="38622F"/>
              </a:solidFill>
            </a:endParaRPr>
          </a:p>
        </p:txBody>
      </p:sp>
      <p:sp>
        <p:nvSpPr>
          <p:cNvPr id="5" name="TextBox 4">
            <a:extLst>
              <a:ext uri="{FF2B5EF4-FFF2-40B4-BE49-F238E27FC236}">
                <a16:creationId xmlns:a16="http://schemas.microsoft.com/office/drawing/2014/main" id="{7174642D-B3AC-4360-BBBC-9F2DBD23D085}"/>
              </a:ext>
            </a:extLst>
          </p:cNvPr>
          <p:cNvSpPr txBox="1"/>
          <p:nvPr>
            <p:custDataLst>
              <p:tags r:id="rId13"/>
            </p:custDataLst>
          </p:nvPr>
        </p:nvSpPr>
        <p:spPr>
          <a:xfrm>
            <a:off x="2143979" y="4849800"/>
            <a:ext cx="1510970" cy="1754326"/>
          </a:xfrm>
          <a:prstGeom prst="rect">
            <a:avLst/>
          </a:prstGeom>
          <a:noFill/>
        </p:spPr>
        <p:txBody>
          <a:bodyPr wrap="square" rtlCol="0">
            <a:spAutoFit/>
          </a:bodyPr>
          <a:lstStyle/>
          <a:p>
            <a:pPr algn="ctr"/>
            <a:r>
              <a:rPr lang="en-US">
                <a:solidFill>
                  <a:srgbClr val="853693"/>
                </a:solidFill>
                <a:latin typeface="Segoe UI" panose="020b0502040204020203" pitchFamily="34" charset="0"/>
              </a:rPr>
              <a:t>Spesso gli altri vi conoscono meglio di voi stessi.      Quindi chiedete!</a:t>
            </a:r>
            <a:endParaRPr lang="en-US">
              <a:solidFill>
                <a:srgbClr val="853693"/>
              </a:solidFill>
            </a:endParaRPr>
          </a:p>
        </p:txBody>
      </p:sp>
      <p:sp>
        <p:nvSpPr>
          <p:cNvPr id="6" name="TextBox 5">
            <a:extLst>
              <a:ext uri="{FF2B5EF4-FFF2-40B4-BE49-F238E27FC236}">
                <a16:creationId xmlns:a16="http://schemas.microsoft.com/office/drawing/2014/main" id="{71D6C93C-8ADD-47F4-8817-2F0EE34F6326}"/>
              </a:ext>
            </a:extLst>
          </p:cNvPr>
          <p:cNvSpPr txBox="1"/>
          <p:nvPr>
            <p:custDataLst>
              <p:tags r:id="rId14"/>
            </p:custDataLst>
          </p:nvPr>
        </p:nvSpPr>
        <p:spPr>
          <a:xfrm>
            <a:off x="5289279" y="4847080"/>
            <a:ext cx="1446969" cy="1477328"/>
          </a:xfrm>
          <a:prstGeom prst="rect">
            <a:avLst/>
          </a:prstGeom>
          <a:noFill/>
        </p:spPr>
        <p:txBody>
          <a:bodyPr wrap="square">
            <a:spAutoFit/>
          </a:bodyPr>
          <a:lstStyle/>
          <a:p>
            <a:pPr algn="ctr"/>
            <a:r>
              <a:rPr lang="en-US" i="0">
                <a:solidFill>
                  <a:srgbClr val="853693"/>
                </a:solidFill>
                <a:effectLst/>
                <a:latin typeface="Segoe UI" panose="020b0502040204020203" pitchFamily="34" charset="0"/>
              </a:rPr>
              <a:t>Imparate da ciò che avete fatto bene per poterlo ricreare.</a:t>
            </a:r>
            <a:endParaRPr lang="en-US">
              <a:solidFill>
                <a:srgbClr val="853693"/>
              </a:solidFill>
            </a:endParaRPr>
          </a:p>
        </p:txBody>
      </p:sp>
      <p:sp>
        <p:nvSpPr>
          <p:cNvPr id="7" name="TextBox 6">
            <a:extLst>
              <a:ext uri="{FF2B5EF4-FFF2-40B4-BE49-F238E27FC236}">
                <a16:creationId xmlns:a16="http://schemas.microsoft.com/office/drawing/2014/main" id="{3C1F8559-283D-428C-BECD-34F31B32365F}"/>
              </a:ext>
            </a:extLst>
          </p:cNvPr>
          <p:cNvSpPr txBox="1"/>
          <p:nvPr>
            <p:custDataLst>
              <p:tags r:id="rId15"/>
            </p:custDataLst>
          </p:nvPr>
        </p:nvSpPr>
        <p:spPr>
          <a:xfrm>
            <a:off x="6946479" y="4847080"/>
            <a:ext cx="1446970" cy="1754326"/>
          </a:xfrm>
          <a:prstGeom prst="rect">
            <a:avLst/>
          </a:prstGeom>
          <a:noFill/>
        </p:spPr>
        <p:txBody>
          <a:bodyPr wrap="square">
            <a:spAutoFit/>
          </a:bodyPr>
          <a:lstStyle/>
          <a:p>
            <a:pPr algn="ctr"/>
            <a:r>
              <a:rPr lang="en-US" i="0">
                <a:solidFill>
                  <a:srgbClr val="853693"/>
                </a:solidFill>
                <a:effectLst/>
                <a:latin typeface="Segoe UI" panose="020b0502040204020203" pitchFamily="34" charset="0"/>
              </a:rPr>
              <a:t>Sapere chi siete e cosa rappresentate... non lasciatevi influenzare</a:t>
            </a:r>
            <a:endParaRPr lang="en-US">
              <a:solidFill>
                <a:srgbClr val="853693"/>
              </a:solidFill>
            </a:endParaRPr>
          </a:p>
        </p:txBody>
      </p:sp>
      <p:sp>
        <p:nvSpPr>
          <p:cNvPr id="8" name="TextBox 7">
            <a:extLst>
              <a:ext uri="{FF2B5EF4-FFF2-40B4-BE49-F238E27FC236}">
                <a16:creationId xmlns:a16="http://schemas.microsoft.com/office/drawing/2014/main" id="{AC9FBE9A-28C2-493F-B553-9CB2F11EEA2A}"/>
              </a:ext>
            </a:extLst>
          </p:cNvPr>
          <p:cNvSpPr txBox="1"/>
          <p:nvPr>
            <p:custDataLst>
              <p:tags r:id="rId16"/>
            </p:custDataLst>
          </p:nvPr>
        </p:nvSpPr>
        <p:spPr>
          <a:xfrm>
            <a:off x="8656677" y="4652703"/>
            <a:ext cx="1510970" cy="2062103"/>
          </a:xfrm>
          <a:prstGeom prst="rect">
            <a:avLst/>
          </a:prstGeom>
          <a:noFill/>
        </p:spPr>
        <p:txBody>
          <a:bodyPr wrap="square">
            <a:spAutoFit/>
          </a:bodyPr>
          <a:lstStyle/>
          <a:p>
            <a:pPr algn="ctr"/>
            <a:r>
              <a:rPr lang="en-US" sz="1600" i="0">
                <a:solidFill>
                  <a:srgbClr val="853693"/>
                </a:solidFill>
                <a:effectLst/>
                <a:latin typeface="Segoe UI" panose="020b0502040204020203" pitchFamily="34" charset="0"/>
              </a:rPr>
              <a:t>Utilizzate un test progettato per aiutarvi a identificare i punti di forza in modo imparziale. </a:t>
            </a:r>
            <a:endParaRPr lang="en-US" sz="1600">
              <a:solidFill>
                <a:srgbClr val="853693"/>
              </a:solidFill>
            </a:endParaRPr>
          </a:p>
        </p:txBody>
      </p:sp>
      <p:sp>
        <p:nvSpPr>
          <p:cNvPr id="14" name="TextBox 13">
            <a:extLst>
              <a:ext uri="{FF2B5EF4-FFF2-40B4-BE49-F238E27FC236}">
                <a16:creationId xmlns:a16="http://schemas.microsoft.com/office/drawing/2014/main" id="{5A2A277B-058C-4312-9931-60D0E5C2BFDE}"/>
              </a:ext>
            </a:extLst>
          </p:cNvPr>
          <p:cNvSpPr txBox="1"/>
          <p:nvPr>
            <p:custDataLst>
              <p:tags r:id="rId17"/>
            </p:custDataLst>
          </p:nvPr>
        </p:nvSpPr>
        <p:spPr>
          <a:xfrm>
            <a:off x="3661311" y="4847080"/>
            <a:ext cx="1510970" cy="1477328"/>
          </a:xfrm>
          <a:prstGeom prst="rect">
            <a:avLst/>
          </a:prstGeom>
          <a:noFill/>
        </p:spPr>
        <p:txBody>
          <a:bodyPr wrap="square" rtlCol="0">
            <a:spAutoFit/>
          </a:bodyPr>
          <a:lstStyle/>
          <a:p>
            <a:pPr algn="ctr"/>
            <a:r>
              <a:rPr lang="en-US">
                <a:solidFill>
                  <a:srgbClr val="853693"/>
                </a:solidFill>
                <a:latin typeface="Segoe UI" panose="020b0502040204020203" pitchFamily="34" charset="0"/>
              </a:rPr>
              <a:t>Tutti i tentativi e i fallimenti possono insegnare qualcosa.</a:t>
            </a:r>
            <a:endParaRPr lang="en-US">
              <a:solidFill>
                <a:srgbClr val="853693"/>
              </a:solidFill>
            </a:endParaRPr>
          </a:p>
        </p:txBody>
      </p:sp>
      <p:sp>
        <p:nvSpPr>
          <p:cNvPr id="9" name="TextBox 8">
            <a:extLst>
              <a:ext uri="{FF2B5EF4-FFF2-40B4-BE49-F238E27FC236}">
                <a16:creationId xmlns:a16="http://schemas.microsoft.com/office/drawing/2014/main" id="{8545E6AB-6537-0840-CFAD-E79DD4BC7D79}"/>
              </a:ext>
            </a:extLst>
          </p:cNvPr>
          <p:cNvSpPr txBox="1"/>
          <p:nvPr>
            <p:custDataLst>
              <p:tags r:id="rId18"/>
            </p:custDataLst>
          </p:nvPr>
        </p:nvSpPr>
        <p:spPr>
          <a:xfrm>
            <a:off x="8673820" y="3261321"/>
            <a:ext cx="1141744" cy="984885"/>
          </a:xfrm>
          <a:prstGeom prst="rect">
            <a:avLst/>
          </a:prstGeom>
          <a:noFill/>
        </p:spPr>
        <p:txBody>
          <a:bodyPr wrap="square" rtlCol="0">
            <a:spAutoFit/>
          </a:bodyPr>
          <a:lstStyle/>
          <a:p>
            <a:pPr algn="ctr"/>
            <a:r>
              <a:rPr lang="en-US" sz="1400" b="1">
                <a:solidFill>
                  <a:srgbClr val="38622F"/>
                </a:solidFill>
              </a:rPr>
              <a:t>UTILIZZARE UN TEST DI RESISTENZA</a:t>
            </a:r>
            <a:endParaRPr lang="en-IE" sz="1400" b="1">
              <a:solidFill>
                <a:srgbClr val="38622F"/>
              </a:solidFill>
            </a:endParaRPr>
          </a:p>
          <a:p>
            <a:pPr algn="ctr"/>
            <a:endParaRPr lang="en-IE" sz="1600"/>
          </a:p>
        </p:txBody>
      </p:sp>
      <p:sp>
        <p:nvSpPr>
          <p:cNvPr id="10" name="TextBox 9">
            <a:extLst>
              <a:ext uri="{FF2B5EF4-FFF2-40B4-BE49-F238E27FC236}">
                <a16:creationId xmlns:a16="http://schemas.microsoft.com/office/drawing/2014/main" id="{DDED2CEA-9B7A-605F-D963-3FDADAB1F82F}"/>
              </a:ext>
            </a:extLst>
          </p:cNvPr>
          <p:cNvSpPr txBox="1"/>
          <p:nvPr>
            <p:custDataLst>
              <p:tags r:id="rId19"/>
            </p:custDataLst>
          </p:nvPr>
        </p:nvSpPr>
        <p:spPr>
          <a:xfrm>
            <a:off x="3661311" y="3421294"/>
            <a:ext cx="1280559" cy="1061829"/>
          </a:xfrm>
          <a:prstGeom prst="rect">
            <a:avLst/>
          </a:prstGeom>
          <a:noFill/>
        </p:spPr>
        <p:txBody>
          <a:bodyPr wrap="square" rtlCol="0">
            <a:spAutoFit/>
          </a:bodyPr>
          <a:lstStyle/>
          <a:p>
            <a:pPr algn="ctr"/>
            <a:r>
              <a:rPr lang="en-US" sz="1200" b="1">
                <a:solidFill>
                  <a:srgbClr val="38622F"/>
                </a:solidFill>
              </a:rPr>
              <a:t>TROVARE INDIZI IN PRECEDENTI TENTATIVI/FALLIMENTI</a:t>
            </a:r>
          </a:p>
          <a:p>
            <a:pPr algn="ctr"/>
            <a:endParaRPr lang="en-IE" sz="1500"/>
          </a:p>
        </p:txBody>
      </p:sp>
      <p:sp>
        <p:nvSpPr>
          <p:cNvPr id="12" name="TextBox 11">
            <a:extLst>
              <a:ext uri="{FF2B5EF4-FFF2-40B4-BE49-F238E27FC236}">
                <a16:creationId xmlns:a16="http://schemas.microsoft.com/office/drawing/2014/main" id="{E002DAE7-773B-4DD6-39F9-6C88DFF8CB0A}"/>
              </a:ext>
            </a:extLst>
          </p:cNvPr>
          <p:cNvSpPr txBox="1"/>
          <p:nvPr>
            <p:custDataLst>
              <p:tags r:id="rId20"/>
            </p:custDataLst>
          </p:nvPr>
        </p:nvSpPr>
        <p:spPr>
          <a:xfrm>
            <a:off x="588509" y="3498214"/>
            <a:ext cx="1220935" cy="830997"/>
          </a:xfrm>
          <a:prstGeom prst="rect">
            <a:avLst/>
          </a:prstGeom>
          <a:noFill/>
        </p:spPr>
        <p:txBody>
          <a:bodyPr wrap="square" rtlCol="0">
            <a:spAutoFit/>
          </a:bodyPr>
          <a:lstStyle/>
          <a:p>
            <a:pPr algn="ctr"/>
            <a:r>
              <a:rPr lang="en-US" sz="1600" b="1" i="0">
                <a:solidFill>
                  <a:srgbClr val="38622F"/>
                </a:solidFill>
              </a:rPr>
              <a:t>CONOSCERE SE STESSI</a:t>
            </a:r>
            <a:endParaRPr lang="en-US" sz="1600">
              <a:solidFill>
                <a:srgbClr val="38622F"/>
              </a:solidFill>
            </a:endParaRPr>
          </a:p>
          <a:p>
            <a:pPr algn="ctr"/>
            <a:endParaRPr lang="en-IE" sz="1600"/>
          </a:p>
        </p:txBody>
      </p:sp>
    </p:spTree>
    <p:extLst>
      <p:ext uri="{BB962C8B-B14F-4D97-AF65-F5344CB8AC3E}">
        <p14:creationId xmlns:p14="http://schemas.microsoft.com/office/powerpoint/2010/main" val="364386769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Placeholder 5" descr="Magnifying glass on clear background">
            <a:extLst>
              <a:ext uri="{FF2B5EF4-FFF2-40B4-BE49-F238E27FC236}">
                <a16:creationId xmlns:a16="http://schemas.microsoft.com/office/drawing/2014/main" id="{A561D847-46B3-40C5-BCAC-26581BF79500}"/>
              </a:ext>
            </a:extLst>
          </p:cNvPr>
          <p:cNvPicPr>
            <a:picLocks noGrp="1" noChangeAspect="1"/>
          </p:cNvPicPr>
          <p:nvPr>
            <p:ph type="pic" sz="quarter" idx="17"/>
            <p:custDataLst>
              <p:tags r:id="rId4"/>
            </p:custDataLst>
          </p:nvPr>
        </p:nvPicPr>
        <p:blipFill>
          <a:blip r:embed="rId3">
            <a:extLst>
              <a:ext uri="{28A0092B-C50C-407E-A947-70E740481C1C}">
                <a14:useLocalDpi xmlns:a14="http://schemas.microsoft.com/office/drawing/2010/main"/>
              </a:ext>
            </a:extLst>
          </a:blip>
          <a:srcRect b="-135"/>
          <a:stretch>
            <a:fillRect/>
          </a:stretch>
        </p:blipFill>
        <p:spPr>
          <a:xfrm>
            <a:off x="0" y="8806"/>
            <a:ext cx="5276115" cy="6505415"/>
          </a:xfrm>
        </p:spPr>
      </p:pic>
      <p:sp>
        <p:nvSpPr>
          <p:cNvPr id="3" name="Text Placeholder 2">
            <a:extLst>
              <a:ext uri="{FF2B5EF4-FFF2-40B4-BE49-F238E27FC236}">
                <a16:creationId xmlns:a16="http://schemas.microsoft.com/office/drawing/2014/main" id="{D6AAC57E-4F2F-4FD3-A18F-63D024CA14B9}"/>
              </a:ext>
            </a:extLst>
          </p:cNvPr>
          <p:cNvSpPr>
            <a:spLocks noGrp="1"/>
          </p:cNvSpPr>
          <p:nvPr>
            <p:ph type="body" sz="quarter" idx="18"/>
            <p:custDataLst>
              <p:tags r:id="rId5"/>
            </p:custDataLst>
          </p:nvPr>
        </p:nvSpPr>
        <p:spPr>
          <a:xfrm>
            <a:off x="5837464" y="1676183"/>
            <a:ext cx="5609470" cy="3856390"/>
          </a:xfrm>
        </p:spPr>
        <p:txBody>
          <a:bodyPr>
            <a:normAutofit lnSpcReduction="10000"/>
          </a:bodyPr>
          <a:lstStyle/>
          <a:p>
            <a:pPr indent="0"/>
            <a:r>
              <a:rPr lang="en-US"/>
              <a:t>Alcuni punti di forza possono essere facilmente riconoscibili. Ad esempio, se vi viene chiesto spesso di parlare alle conferenze, parlare in pubblico può essere uno dei vostri punti di forza. Per individuare altre cose che sapete fare bene potrebbe essere necessaria una maggiore autovalutazione.</a:t>
            </a:r>
          </a:p>
          <a:p>
            <a:pPr indent="0"/>
            <a:r>
              <a:rPr lang="en-US"/>
              <a:t>Vediamo </a:t>
            </a:r>
            <a:r>
              <a:rPr lang="en-US" b="1"/>
              <a:t>alcune domande che </a:t>
            </a:r>
            <a:r>
              <a:rPr lang="en-US"/>
              <a:t>potete porvi e che </a:t>
            </a:r>
            <a:r>
              <a:rPr lang="en-US" b="1"/>
              <a:t>forniscono indicazioni </a:t>
            </a:r>
            <a:r>
              <a:rPr lang="en-US"/>
              <a:t>sui potenziali punti di forza e sul vostro stile di leadership complessivo.</a:t>
            </a:r>
            <a:endParaRPr lang="en-IE"/>
          </a:p>
        </p:txBody>
      </p:sp>
      <p:sp>
        <p:nvSpPr>
          <p:cNvPr id="4" name="Text Placeholder 3">
            <a:extLst>
              <a:ext uri="{FF2B5EF4-FFF2-40B4-BE49-F238E27FC236}">
                <a16:creationId xmlns:a16="http://schemas.microsoft.com/office/drawing/2014/main" id="{5D458B16-81F9-48C9-A22D-EB3FBE299068}"/>
              </a:ext>
            </a:extLst>
          </p:cNvPr>
          <p:cNvSpPr>
            <a:spLocks noGrp="1"/>
          </p:cNvSpPr>
          <p:nvPr>
            <p:ph type="body" sz="quarter" idx="16"/>
            <p:custDataLst>
              <p:tags r:id="rId6"/>
            </p:custDataLst>
          </p:nvPr>
        </p:nvSpPr>
        <p:spPr/>
        <p:txBody>
          <a:bodyPr>
            <a:normAutofit fontScale="77500" lnSpcReduction="20000"/>
          </a:bodyPr>
          <a:lstStyle/>
          <a:p>
            <a:r>
              <a:rPr lang="en-US"/>
              <a:t>Identificare i propri punti di forza</a:t>
            </a:r>
            <a:endParaRPr lang="en-IE"/>
          </a:p>
        </p:txBody>
      </p:sp>
    </p:spTree>
    <p:extLst>
      <p:ext uri="{BB962C8B-B14F-4D97-AF65-F5344CB8AC3E}">
        <p14:creationId xmlns:p14="http://schemas.microsoft.com/office/powerpoint/2010/main" val="70112948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6" name="Picture Placeholder 5" descr="Young woman thinking">
            <a:extLst>
              <a:ext uri="{FF2B5EF4-FFF2-40B4-BE49-F238E27FC236}">
                <a16:creationId xmlns:a16="http://schemas.microsoft.com/office/drawing/2014/main" id="{653543DA-5DED-422A-B7E4-A38CE16091EE}"/>
              </a:ext>
            </a:extLst>
          </p:cNvPr>
          <p:cNvPicPr>
            <a:picLocks noGrp="1" noChangeAspect="1"/>
          </p:cNvPicPr>
          <p:nvPr>
            <p:ph type="pic" sz="quarter" idx="10"/>
            <p:custDataLst>
              <p:tags r:id="rId4"/>
            </p:custDataLst>
          </p:nvPr>
        </p:nvPicPr>
        <p:blipFill>
          <a:blip r:embed="rId3">
            <a:extLst>
              <a:ext uri="{28A0092B-C50C-407E-A947-70E740481C1C}">
                <a14:useLocalDpi xmlns:a14="http://schemas.microsoft.com/office/drawing/2010/main"/>
              </a:ext>
            </a:extLst>
          </a:blip>
          <a:srcRect b="-208"/>
          <a:stretch>
            <a:fillRect/>
          </a:stretch>
        </p:blipFill>
        <p:spPr>
          <a:xfrm>
            <a:off x="8755811" y="0"/>
            <a:ext cx="3436189" cy="6872292"/>
          </a:xfrm>
        </p:spPr>
      </p:pic>
      <p:sp>
        <p:nvSpPr>
          <p:cNvPr id="3" name="Text Placeholder 2">
            <a:extLst>
              <a:ext uri="{FF2B5EF4-FFF2-40B4-BE49-F238E27FC236}">
                <a16:creationId xmlns:a16="http://schemas.microsoft.com/office/drawing/2014/main" id="{09E6E295-BC96-4092-8203-1E82618D975C}"/>
              </a:ext>
            </a:extLst>
          </p:cNvPr>
          <p:cNvSpPr>
            <a:spLocks noGrp="1"/>
          </p:cNvSpPr>
          <p:nvPr>
            <p:ph type="body" sz="quarter" idx="18"/>
            <p:custDataLst>
              <p:tags r:id="rId5"/>
            </p:custDataLst>
          </p:nvPr>
        </p:nvSpPr>
        <p:spPr>
          <a:xfrm>
            <a:off x="407290" y="1507950"/>
            <a:ext cx="8348521" cy="4499817"/>
          </a:xfrm>
        </p:spPr>
        <p:txBody>
          <a:bodyPr>
            <a:normAutofit fontScale="92500" lnSpcReduction="20000"/>
          </a:bodyPr>
          <a:lstStyle/>
          <a:p>
            <a:pPr indent="0"/>
            <a:r>
              <a:rPr lang="en-US" b="1">
                <a:solidFill>
                  <a:srgbClr val="7030A0"/>
                </a:solidFill>
              </a:rPr>
              <a:t>Pensate e pianificate prima di agire? </a:t>
            </a:r>
            <a:r>
              <a:rPr lang="en-US"/>
              <a:t>Se preferite considerare più opzioni prima di agire, potreste avere un talento per l'analisi delle situazioni.</a:t>
            </a:r>
          </a:p>
          <a:p>
            <a:pPr indent="0"/>
            <a:r>
              <a:rPr lang="en-US" b="1">
                <a:solidFill>
                  <a:srgbClr val="7030A0"/>
                </a:solidFill>
              </a:rPr>
              <a:t>Siete in grado di prendere obiettivi complicati e renderli chiari per il vostro team? </a:t>
            </a:r>
            <a:r>
              <a:rPr lang="en-US"/>
              <a:t>Questo è un segno di un leader che è sia un pensatore strategico che un buon comunicatore. Il vostro team sa cosa ci si aspetta da loro e quali passi devono compiere.</a:t>
            </a:r>
          </a:p>
          <a:p>
            <a:pPr indent="0"/>
            <a:r>
              <a:rPr lang="en-US" b="1">
                <a:solidFill>
                  <a:srgbClr val="7030A0"/>
                </a:solidFill>
              </a:rPr>
              <a:t>Siete in grado di riconoscere una situazione che richiede un cambiamento? </a:t>
            </a:r>
            <a:r>
              <a:rPr lang="en-US"/>
              <a:t>Se sì, probabilmente avete una forte capacità di pensiero analitico. Siete in grado di visualizzare ciò che deve accadere per raggiungere un risultato desiderato.</a:t>
            </a:r>
          </a:p>
          <a:p>
            <a:pPr indent="0"/>
            <a:r>
              <a:rPr lang="en-US" b="1">
                <a:solidFill>
                  <a:srgbClr val="7030A0"/>
                </a:solidFill>
              </a:rPr>
              <a:t>Cercate modi per migliorare le nuove idee piuttosto che scoraggiarle? </a:t>
            </a:r>
            <a:r>
              <a:rPr lang="en-US"/>
              <a:t>Se è così, avete la capacità di vedere sia i difetti che il potenziale di un'idea, il che può essere un'abilità sia strategica che analitica.</a:t>
            </a:r>
            <a:endParaRPr lang="en-IE"/>
          </a:p>
        </p:txBody>
      </p:sp>
      <p:sp>
        <p:nvSpPr>
          <p:cNvPr id="4" name="Text Placeholder 3">
            <a:extLst>
              <a:ext uri="{FF2B5EF4-FFF2-40B4-BE49-F238E27FC236}">
                <a16:creationId xmlns:a16="http://schemas.microsoft.com/office/drawing/2014/main" id="{412DF4C7-5C76-4F0A-8441-2DA6D96B9975}"/>
              </a:ext>
            </a:extLst>
          </p:cNvPr>
          <p:cNvSpPr>
            <a:spLocks noGrp="1"/>
          </p:cNvSpPr>
          <p:nvPr>
            <p:ph type="body" sz="quarter" idx="16"/>
            <p:custDataLst>
              <p:tags r:id="rId6"/>
            </p:custDataLst>
          </p:nvPr>
        </p:nvSpPr>
        <p:spPr>
          <a:xfrm>
            <a:off x="631880" y="499124"/>
            <a:ext cx="7179734" cy="580518"/>
          </a:xfrm>
        </p:spPr>
        <p:txBody>
          <a:bodyPr>
            <a:normAutofit lnSpcReduction="10000"/>
          </a:bodyPr>
          <a:lstStyle/>
          <a:p>
            <a:r>
              <a:rPr lang="en-IE"/>
              <a:t>Leader strategico/analitico</a:t>
            </a:r>
          </a:p>
        </p:txBody>
      </p:sp>
    </p:spTree>
    <p:extLst>
      <p:ext uri="{BB962C8B-B14F-4D97-AF65-F5344CB8AC3E}">
        <p14:creationId xmlns:p14="http://schemas.microsoft.com/office/powerpoint/2010/main" val="34650913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F8CC9189-53C0-492C-B2C9-7C492FB237C3}"/>
              </a:ext>
            </a:extLst>
          </p:cNvPr>
          <p:cNvSpPr>
            <a:spLocks noGrp="1"/>
          </p:cNvSpPr>
          <p:nvPr>
            <p:ph type="body" sz="quarter" idx="18"/>
            <p:custDataLst>
              <p:tags r:id="rId3"/>
            </p:custDataLst>
          </p:nvPr>
        </p:nvSpPr>
        <p:spPr>
          <a:xfrm>
            <a:off x="601578" y="1451811"/>
            <a:ext cx="7980947" cy="4226032"/>
          </a:xfrm>
        </p:spPr>
        <p:txBody>
          <a:bodyPr>
            <a:normAutofit fontScale="92500"/>
          </a:bodyPr>
          <a:lstStyle/>
          <a:p>
            <a:pPr indent="0"/>
            <a:r>
              <a:rPr lang="en-US" b="1">
                <a:solidFill>
                  <a:srgbClr val="7030A0"/>
                </a:solidFill>
              </a:rPr>
              <a:t>Fornite agli altri una direzione e uno scopo? </a:t>
            </a:r>
            <a:r>
              <a:rPr lang="en-US"/>
              <a:t>Questo è tipico di un leader con buone capacità di comunicazione e di costruzione del gruppo.</a:t>
            </a:r>
          </a:p>
          <a:p>
            <a:pPr indent="0"/>
            <a:r>
              <a:rPr lang="en-US" b="1">
                <a:solidFill>
                  <a:srgbClr val="7030A0"/>
                </a:solidFill>
              </a:rPr>
              <a:t>Riuscite a suscitare entusiasmo e coinvolgimento nel vostro team? </a:t>
            </a:r>
            <a:r>
              <a:rPr lang="en-US"/>
              <a:t>Se la risposta è sì, dimostra che siete in grado di entrare in contatto con altre persone per ottenere i risultati desiderati.</a:t>
            </a:r>
          </a:p>
          <a:p>
            <a:pPr indent="0"/>
            <a:r>
              <a:rPr lang="en-US" b="1">
                <a:solidFill>
                  <a:srgbClr val="7030A0"/>
                </a:solidFill>
              </a:rPr>
              <a:t>I vostri dipendenti/volontari si fidano di voi? </a:t>
            </a:r>
            <a:r>
              <a:rPr lang="en-US"/>
              <a:t>Se il vostro team si sente a proprio agio nel rivolgersi a voi con idee e preoccupazioni, questo può indicare che eccellete nella costruzione di relazioni.</a:t>
            </a:r>
          </a:p>
          <a:p>
            <a:pPr indent="0"/>
            <a:r>
              <a:rPr lang="en-US" b="1">
                <a:solidFill>
                  <a:srgbClr val="7030A0"/>
                </a:solidFill>
              </a:rPr>
              <a:t>Fate da coach e mentore a dipendenti/volontari? </a:t>
            </a:r>
            <a:r>
              <a:rPr lang="en-US"/>
              <a:t>Se siete spesso ricercati per fornire coaching e mentoring, significa che avete forti capacità relazionali.</a:t>
            </a:r>
            <a:endParaRPr lang="en-IE"/>
          </a:p>
        </p:txBody>
      </p:sp>
      <p:sp>
        <p:nvSpPr>
          <p:cNvPr id="4" name="Text Placeholder 3">
            <a:extLst>
              <a:ext uri="{FF2B5EF4-FFF2-40B4-BE49-F238E27FC236}">
                <a16:creationId xmlns:a16="http://schemas.microsoft.com/office/drawing/2014/main" id="{10721451-BA98-4589-942A-0FAC562FEA1B}"/>
              </a:ext>
            </a:extLst>
          </p:cNvPr>
          <p:cNvSpPr>
            <a:spLocks noGrp="1"/>
          </p:cNvSpPr>
          <p:nvPr>
            <p:ph type="body" sz="quarter" idx="16"/>
            <p:custDataLst>
              <p:tags r:id="rId4"/>
            </p:custDataLst>
          </p:nvPr>
        </p:nvSpPr>
        <p:spPr>
          <a:xfrm>
            <a:off x="880533" y="575576"/>
            <a:ext cx="7179734" cy="580518"/>
          </a:xfrm>
        </p:spPr>
        <p:txBody>
          <a:bodyPr>
            <a:normAutofit lnSpcReduction="10000"/>
          </a:bodyPr>
          <a:lstStyle/>
          <a:p>
            <a:r>
              <a:rPr lang="en-IE"/>
              <a:t>Leader basato sulle relazioni</a:t>
            </a:r>
          </a:p>
        </p:txBody>
      </p:sp>
      <p:pic>
        <p:nvPicPr>
          <p:cNvPr id="12" name="Picture Placeholder 11" descr="Smiley face sticky notes">
            <a:extLst>
              <a:ext uri="{FF2B5EF4-FFF2-40B4-BE49-F238E27FC236}">
                <a16:creationId xmlns:a16="http://schemas.microsoft.com/office/drawing/2014/main" id="{ACE241C7-14A3-491B-AD06-DD9C8519D08E}"/>
              </a:ext>
            </a:extLst>
          </p:cNvPr>
          <p:cNvPicPr>
            <a:picLocks noGrp="1" noChangeAspect="1"/>
          </p:cNvPicPr>
          <p:nvPr>
            <p:ph type="pic" sz="quarter" idx="10"/>
            <p:custDataLst>
              <p:tags r:id="rId6"/>
            </p:custDataLst>
          </p:nvPr>
        </p:nvPicPr>
        <p:blipFill>
          <a:blip r:embed="rId5">
            <a:extLst>
              <a:ext uri="{28A0092B-C50C-407E-A947-70E740481C1C}">
                <a14:useLocalDpi xmlns:a14="http://schemas.microsoft.com/office/drawing/2010/main"/>
              </a:ext>
            </a:extLst>
          </a:blip>
          <a:srcRect r="-24031"/>
          <a:stretch>
            <a:fillRect/>
          </a:stretch>
        </p:blipFill>
        <p:spPr>
          <a:xfrm>
            <a:off x="8755811" y="0"/>
            <a:ext cx="3436189" cy="6872292"/>
          </a:xfrm>
        </p:spPr>
      </p:pic>
    </p:spTree>
    <p:extLst>
      <p:ext uri="{BB962C8B-B14F-4D97-AF65-F5344CB8AC3E}">
        <p14:creationId xmlns:p14="http://schemas.microsoft.com/office/powerpoint/2010/main" val="2851948556"/>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E4450808-39EB-4FC9-B6BE-1683DB306D71}"/>
              </a:ext>
            </a:extLst>
          </p:cNvPr>
          <p:cNvSpPr>
            <a:spLocks noGrp="1"/>
          </p:cNvSpPr>
          <p:nvPr>
            <p:ph type="body" sz="quarter" idx="18"/>
            <p:custDataLst>
              <p:tags r:id="rId3"/>
            </p:custDataLst>
          </p:nvPr>
        </p:nvSpPr>
        <p:spPr>
          <a:xfrm>
            <a:off x="673768" y="1355558"/>
            <a:ext cx="7996990" cy="4346348"/>
          </a:xfrm>
        </p:spPr>
        <p:txBody>
          <a:bodyPr>
            <a:normAutofit lnSpcReduction="10000"/>
          </a:bodyPr>
          <a:lstStyle/>
          <a:p>
            <a:pPr indent="0"/>
            <a:r>
              <a:rPr lang="en-US" b="1">
                <a:solidFill>
                  <a:srgbClr val="7030A0"/>
                </a:solidFill>
              </a:rPr>
              <a:t>Seguite gli obiettivi fino al completamento del progetto? </a:t>
            </a:r>
            <a:r>
              <a:rPr lang="en-US"/>
              <a:t>Se la vostra risposta è affermativa, ciò indica una personalità orientata ai risultati. È probabile che gli altri riconoscano che si può contare su di voi per mantenere quanto promesso.</a:t>
            </a:r>
          </a:p>
          <a:p>
            <a:pPr indent="0"/>
            <a:r>
              <a:rPr lang="en-US" b="1">
                <a:solidFill>
                  <a:srgbClr val="7030A0"/>
                </a:solidFill>
              </a:rPr>
              <a:t>Molte persone chiedono il vostro parere? </a:t>
            </a:r>
            <a:r>
              <a:rPr lang="en-US"/>
              <a:t>Se colleghi e amici vi chiedono spesso di dire la vostra, questo può indicare che siete rispettati per la vostra competenza tecnica e professionale. Questa è spesso una qualità di un leader incentrato sui risultati.</a:t>
            </a:r>
          </a:p>
          <a:p>
            <a:pPr indent="0"/>
            <a:r>
              <a:rPr lang="en-US" b="1">
                <a:solidFill>
                  <a:srgbClr val="7030A0"/>
                </a:solidFill>
              </a:rPr>
              <a:t>Andate al di là di ciò che deve essere fatto? </a:t>
            </a:r>
            <a:r>
              <a:rPr lang="en-US"/>
              <a:t>Se riuscite regolarmente a fare più del minimo indispensabile, probabilmente avete un forte senso di iniziativa che vi aiuta a raggiungere rapidamente gli obiettivi.</a:t>
            </a:r>
            <a:endParaRPr lang="en-IE"/>
          </a:p>
        </p:txBody>
      </p:sp>
      <p:sp>
        <p:nvSpPr>
          <p:cNvPr id="4" name="Text Placeholder 3">
            <a:extLst>
              <a:ext uri="{FF2B5EF4-FFF2-40B4-BE49-F238E27FC236}">
                <a16:creationId xmlns:a16="http://schemas.microsoft.com/office/drawing/2014/main" id="{9C25270E-DE5C-4E62-A641-51D322D87B89}"/>
              </a:ext>
            </a:extLst>
          </p:cNvPr>
          <p:cNvSpPr>
            <a:spLocks noGrp="1"/>
          </p:cNvSpPr>
          <p:nvPr>
            <p:ph type="body" sz="quarter" idx="16"/>
            <p:custDataLst>
              <p:tags r:id="rId4"/>
            </p:custDataLst>
          </p:nvPr>
        </p:nvSpPr>
        <p:spPr>
          <a:xfrm>
            <a:off x="880533" y="515166"/>
            <a:ext cx="7179734" cy="580518"/>
          </a:xfrm>
        </p:spPr>
        <p:txBody>
          <a:bodyPr>
            <a:normAutofit lnSpcReduction="10000"/>
          </a:bodyPr>
          <a:lstStyle/>
          <a:p>
            <a:r>
              <a:rPr lang="en-IE"/>
              <a:t>Leader orientato ai risultati</a:t>
            </a:r>
          </a:p>
        </p:txBody>
      </p:sp>
      <p:pic>
        <p:nvPicPr>
          <p:cNvPr id="10" name="Picture Placeholder 9" descr="Silver medal on gray background">
            <a:extLst>
              <a:ext uri="{FF2B5EF4-FFF2-40B4-BE49-F238E27FC236}">
                <a16:creationId xmlns:a16="http://schemas.microsoft.com/office/drawing/2014/main" id="{E48A4A82-1F50-4B83-B012-9C9FAFF7F0C0}"/>
              </a:ext>
            </a:extLst>
          </p:cNvPr>
          <p:cNvPicPr>
            <a:picLocks noGrp="1" noChangeAspect="1"/>
          </p:cNvPicPr>
          <p:nvPr>
            <p:ph type="pic" sz="quarter" idx="10"/>
            <p:custDataLst>
              <p:tags r:id="rId6"/>
            </p:custDataLst>
          </p:nvPr>
        </p:nvPicPr>
        <p:blipFill>
          <a:blip r:embed="rId5">
            <a:extLst>
              <a:ext uri="{28A0092B-C50C-407E-A947-70E740481C1C}">
                <a14:useLocalDpi xmlns:a14="http://schemas.microsoft.com/office/drawing/2010/main"/>
              </a:ext>
            </a:extLst>
          </a:blip>
          <a:stretch>
            <a:fillRect/>
          </a:stretch>
        </p:blipFill>
        <p:spPr>
          <a:xfrm>
            <a:off x="8755811" y="0"/>
            <a:ext cx="3436189" cy="6872292"/>
          </a:xfrm>
        </p:spPr>
      </p:pic>
    </p:spTree>
    <p:extLst>
      <p:ext uri="{BB962C8B-B14F-4D97-AF65-F5344CB8AC3E}">
        <p14:creationId xmlns:p14="http://schemas.microsoft.com/office/powerpoint/2010/main" val="318439772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6" name="Flowchart: Connector 15">
            <a:extLst>
              <a:ext uri="{FF2B5EF4-FFF2-40B4-BE49-F238E27FC236}">
                <a16:creationId xmlns:a16="http://schemas.microsoft.com/office/drawing/2014/main" id="{CAE5F793-0788-4C3A-88E0-9AA8B72BDB79}"/>
              </a:ext>
            </a:extLst>
          </p:cNvPr>
          <p:cNvSpPr/>
          <p:nvPr>
            <p:custDataLst>
              <p:tags r:id="rId3"/>
            </p:custDataLst>
          </p:nvPr>
        </p:nvSpPr>
        <p:spPr>
          <a:xfrm>
            <a:off x="5275429" y="1055450"/>
            <a:ext cx="1234440" cy="1188720"/>
          </a:xfrm>
          <a:prstGeom prst="flowChartConnector">
            <a:avLst/>
          </a:prstGeom>
          <a:solidFill>
            <a:srgbClr val="80318E"/>
          </a:solidFill>
          <a:ln>
            <a:solidFill>
              <a:srgbClr val="803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custDataLst>
              <p:tags r:id="rId4"/>
            </p:custDataLst>
          </p:nvPr>
        </p:nvSpPr>
        <p:spPr>
          <a:xfrm>
            <a:off x="571313" y="2331488"/>
            <a:ext cx="10978262" cy="3899619"/>
          </a:xfrm>
        </p:spPr>
        <p:txBody>
          <a:bodyPr/>
          <a:lstStyle/>
          <a:p>
            <a:pPr algn="ctr"/>
            <a:r>
              <a:rPr lang="en-GB" sz="3000">
                <a:solidFill>
                  <a:srgbClr val="09446A"/>
                </a:solidFill>
              </a:rPr>
              <a:t>Prendete un foglio di carta e iniziate a scrivere...</a:t>
            </a:r>
          </a:p>
          <a:p>
            <a:endParaRPr lang="en-GB">
              <a:solidFill>
                <a:srgbClr val="09446A"/>
              </a:solidFill>
            </a:endParaRPr>
          </a:p>
          <a:p>
            <a:pPr marL="342900" indent="-342900">
              <a:buFont typeface="Wingdings" panose="05000000000000000000" pitchFamily="2" charset="2"/>
              <a:buChar char="ü"/>
            </a:pPr>
            <a:r>
              <a:rPr lang="en-GB">
                <a:solidFill>
                  <a:srgbClr val="09446A"/>
                </a:solidFill>
              </a:rPr>
              <a:t>Potete elencare 5 dei vostri punti di forza?</a:t>
            </a:r>
          </a:p>
          <a:p>
            <a:endParaRPr lang="en-GB">
              <a:solidFill>
                <a:srgbClr val="09446A"/>
              </a:solidFill>
            </a:endParaRPr>
          </a:p>
          <a:p>
            <a:pPr marL="342900" indent="-342900">
              <a:buFont typeface="Wingdings" panose="05000000000000000000" pitchFamily="2" charset="2"/>
              <a:buChar char="ü"/>
            </a:pPr>
            <a:r>
              <a:rPr lang="en-GB">
                <a:solidFill>
                  <a:srgbClr val="09446A"/>
                </a:solidFill>
              </a:rPr>
              <a:t>Cosa dicono questi punti di forza sul vostro STILE DI LEADERSHIP?</a:t>
            </a:r>
          </a:p>
          <a:p>
            <a:endParaRPr lang="en-GB">
              <a:solidFill>
                <a:srgbClr val="09446A"/>
              </a:solidFill>
            </a:endParaRPr>
          </a:p>
          <a:p>
            <a:pPr marL="342900" indent="-342900">
              <a:buFont typeface="Wingdings" panose="05000000000000000000" pitchFamily="2" charset="2"/>
              <a:buChar char="ü"/>
            </a:pPr>
            <a:r>
              <a:rPr lang="en-GB">
                <a:solidFill>
                  <a:srgbClr val="09446A"/>
                </a:solidFill>
              </a:rPr>
              <a:t>Che cosa potete o avete imparato da precedenti tentativi o fallimenti? </a:t>
            </a:r>
          </a:p>
          <a:p>
            <a:pPr algn="ctr"/>
            <a:endParaRPr lang="en-GB"/>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custDataLst>
              <p:tags r:id="rId5"/>
            </p:custDataLst>
          </p:nvPr>
        </p:nvSpPr>
        <p:spPr>
          <a:xfrm>
            <a:off x="3318713" y="451849"/>
            <a:ext cx="5623561" cy="633215"/>
          </a:xfrm>
        </p:spPr>
        <p:txBody>
          <a:bodyPr>
            <a:normAutofit fontScale="85000" lnSpcReduction="10000"/>
          </a:bodyPr>
          <a:lstStyle/>
          <a:p>
            <a:r>
              <a:rPr lang="en-GB">
                <a:solidFill>
                  <a:srgbClr val="80318E"/>
                </a:solidFill>
              </a:rPr>
              <a:t>ATTIVITÀ DI AUTOVALUTAZIONE</a:t>
            </a:r>
          </a:p>
          <a:p>
            <a:endParaRPr lang="en-GB">
              <a:solidFill>
                <a:srgbClr val="80318E"/>
              </a:solidFill>
            </a:endParaRPr>
          </a:p>
        </p:txBody>
      </p:sp>
      <p:grpSp>
        <p:nvGrpSpPr>
          <p:cNvPr id="9" name="Google Shape;518;p39">
            <a:extLst>
              <a:ext uri="{FF2B5EF4-FFF2-40B4-BE49-F238E27FC236}">
                <a16:creationId xmlns:a16="http://schemas.microsoft.com/office/drawing/2014/main" id="{A04D2332-8EBF-4C2D-A82E-C30700EA3674}"/>
              </a:ext>
            </a:extLst>
          </p:cNvPr>
          <p:cNvGrpSpPr/>
          <p:nvPr>
            <p:custDataLst>
              <p:tags r:id="rId6"/>
            </p:custDataLst>
          </p:nvPr>
        </p:nvGrpSpPr>
        <p:grpSpPr>
          <a:xfrm>
            <a:off x="5644398" y="1350780"/>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custDataLst>
                <p:tags r:id="rId7"/>
              </p:custDataLst>
            </p:nvPr>
          </p:nvSpPr>
          <p:spPr>
            <a:xfrm>
              <a:off x="2209250" y="1633650"/>
              <a:ext cx="150425" cy="150425"/>
            </a:xfrm>
            <a:custGeom>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custDataLst>
                <p:tags r:id="rId8"/>
              </p:custDataLst>
            </p:nvPr>
          </p:nvSpPr>
          <p:spPr>
            <a:xfrm>
              <a:off x="2019900" y="1757250"/>
              <a:ext cx="261825" cy="261850"/>
            </a:xfrm>
            <a:custGeom>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custDataLst>
                <p:tags r:id="rId9"/>
              </p:custDataLst>
            </p:nvPr>
          </p:nvSpPr>
          <p:spPr>
            <a:xfrm>
              <a:off x="1923675" y="1681150"/>
              <a:ext cx="388500" cy="388475"/>
            </a:xfrm>
            <a:custGeom>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custDataLst>
                <p:tags r:id="rId10"/>
              </p:custDataLst>
            </p:nvPr>
          </p:nvSpPr>
          <p:spPr>
            <a:xfrm>
              <a:off x="1974225" y="1711575"/>
              <a:ext cx="261825" cy="261850"/>
            </a:xfrm>
            <a:custGeom>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custDataLst>
                <p:tags r:id="rId11"/>
              </p:custDataLst>
            </p:nvPr>
          </p:nvSpPr>
          <p:spPr>
            <a:xfrm>
              <a:off x="1934650" y="2014200"/>
              <a:ext cx="44475" cy="44475"/>
            </a:xfrm>
            <a:custGeom>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custDataLst>
                <p:tags r:id="rId12"/>
              </p:custDataLst>
            </p:nvPr>
          </p:nvSpPr>
          <p:spPr>
            <a:xfrm>
              <a:off x="1944375" y="1947225"/>
              <a:ext cx="101725" cy="101700"/>
            </a:xfrm>
            <a:custGeom>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30841507"/>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4B100446-F860-322A-8B2B-419A24283359}"/>
              </a:ext>
            </a:extLst>
          </p:cNvPr>
          <p:cNvSpPr>
            <a:spLocks noGrp="1"/>
          </p:cNvSpPr>
          <p:nvPr>
            <p:ph type="body" sz="quarter" idx="17"/>
            <p:custDataLst>
              <p:tags r:id="rId3"/>
            </p:custDataLst>
          </p:nvPr>
        </p:nvSpPr>
        <p:spPr>
          <a:xfrm>
            <a:off x="2195465" y="726107"/>
            <a:ext cx="6491335" cy="1140145"/>
          </a:xfrm>
        </p:spPr>
        <p:txBody>
          <a:bodyPr>
            <a:normAutofit fontScale="62500" lnSpcReduction="20000"/>
          </a:bodyPr>
          <a:lstStyle/>
          <a:p>
            <a:r>
              <a:rPr lang="en-US"/>
              <a:t>Valutazione della leadership audace </a:t>
            </a:r>
            <a:r>
              <a:rPr lang="hr-BA"/>
              <a:t>di </a:t>
            </a:r>
          </a:p>
          <a:p>
            <a:r>
              <a:rPr lang="en-US" b="1" err="1">
                <a:solidFill>
                  <a:srgbClr val="92D050"/>
                </a:solidFill>
              </a:rPr>
              <a:t>Brené </a:t>
            </a:r>
            <a:r>
              <a:rPr lang="hr-BA" b="1">
                <a:solidFill>
                  <a:srgbClr val="92D050"/>
                </a:solidFill>
              </a:rPr>
              <a:t>Brown</a:t>
            </a:r>
            <a:endParaRPr lang="en-US" b="1">
              <a:solidFill>
                <a:srgbClr val="92D050"/>
              </a:solidFill>
            </a:endParaRPr>
          </a:p>
        </p:txBody>
      </p:sp>
      <p:pic>
        <p:nvPicPr>
          <p:cNvPr id="13" name="Picture Placeholder 12" descr="A picture containing person, holding&#10;&#10;Description automatically generated">
            <a:extLst>
              <a:ext uri="{FF2B5EF4-FFF2-40B4-BE49-F238E27FC236}">
                <a16:creationId xmlns:a16="http://schemas.microsoft.com/office/drawing/2014/main" id="{BB9AC174-8C5E-DF8F-5DCF-F486B8943AA5}"/>
              </a:ext>
            </a:extLst>
          </p:cNvPr>
          <p:cNvPicPr>
            <a:picLocks noGrp="1" noChangeAspect="1"/>
          </p:cNvPicPr>
          <p:nvPr>
            <p:ph type="pic" sz="quarter" idx="19"/>
            <p:custDataLst>
              <p:tags r:id="rId5"/>
            </p:custDataLst>
          </p:nvPr>
        </p:nvPicPr>
        <p:blipFill>
          <a:blip r:embed="rId4">
            <a:extLst>
              <a:ext uri="{28A0092B-C50C-407E-A947-70E740481C1C}">
                <a14:useLocalDpi xmlns:a14="http://schemas.microsoft.com/office/drawing/2010/main"/>
              </a:ext>
            </a:extLst>
          </a:blip>
          <a:stretch>
            <a:fillRect/>
          </a:stretch>
        </p:blipFill>
        <p:spPr>
          <a:xfrm>
            <a:off x="6756401" y="1151285"/>
            <a:ext cx="5435599" cy="5706715"/>
          </a:xfrm>
        </p:spPr>
      </p:pic>
      <p:grpSp>
        <p:nvGrpSpPr>
          <p:cNvPr id="5" name="Google Shape;518;p39">
            <a:extLst>
              <a:ext uri="{FF2B5EF4-FFF2-40B4-BE49-F238E27FC236}">
                <a16:creationId xmlns:a16="http://schemas.microsoft.com/office/drawing/2014/main" id="{5E48D65F-FE0B-0727-97A4-65DCF1A86003}"/>
              </a:ext>
            </a:extLst>
          </p:cNvPr>
          <p:cNvGrpSpPr/>
          <p:nvPr>
            <p:custDataLst>
              <p:tags r:id="rId6"/>
            </p:custDataLst>
          </p:nvPr>
        </p:nvGrpSpPr>
        <p:grpSpPr>
          <a:xfrm>
            <a:off x="929523" y="1008309"/>
            <a:ext cx="496501" cy="563769"/>
            <a:chOff x="1923675" y="1633650"/>
            <a:chExt cx="436000" cy="435975"/>
          </a:xfrm>
          <a:solidFill>
            <a:schemeClr val="bg1"/>
          </a:solidFill>
        </p:grpSpPr>
        <p:sp>
          <p:nvSpPr>
            <p:cNvPr id="6" name="Google Shape;519;p39">
              <a:extLst>
                <a:ext uri="{FF2B5EF4-FFF2-40B4-BE49-F238E27FC236}">
                  <a16:creationId xmlns:a16="http://schemas.microsoft.com/office/drawing/2014/main" id="{F1C475BB-0FF8-BCB9-5698-9FEB00BFAE0D}"/>
                </a:ext>
              </a:extLst>
            </p:cNvPr>
            <p:cNvSpPr/>
            <p:nvPr>
              <p:custDataLst>
                <p:tags r:id="rId7"/>
              </p:custDataLst>
            </p:nvPr>
          </p:nvSpPr>
          <p:spPr>
            <a:xfrm>
              <a:off x="2209250" y="1633650"/>
              <a:ext cx="150425" cy="150425"/>
            </a:xfrm>
            <a:custGeom>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520;p39">
              <a:extLst>
                <a:ext uri="{FF2B5EF4-FFF2-40B4-BE49-F238E27FC236}">
                  <a16:creationId xmlns:a16="http://schemas.microsoft.com/office/drawing/2014/main" id="{48933A3D-76FA-EA1C-2A36-F60350B30442}"/>
                </a:ext>
              </a:extLst>
            </p:cNvPr>
            <p:cNvSpPr/>
            <p:nvPr>
              <p:custDataLst>
                <p:tags r:id="rId8"/>
              </p:custDataLst>
            </p:nvPr>
          </p:nvSpPr>
          <p:spPr>
            <a:xfrm>
              <a:off x="2019900" y="1757250"/>
              <a:ext cx="261825" cy="261850"/>
            </a:xfrm>
            <a:custGeom>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1;p39">
              <a:extLst>
                <a:ext uri="{FF2B5EF4-FFF2-40B4-BE49-F238E27FC236}">
                  <a16:creationId xmlns:a16="http://schemas.microsoft.com/office/drawing/2014/main" id="{624B1C14-9AB2-5888-96CB-D001C046D880}"/>
                </a:ext>
              </a:extLst>
            </p:cNvPr>
            <p:cNvSpPr/>
            <p:nvPr>
              <p:custDataLst>
                <p:tags r:id="rId9"/>
              </p:custDataLst>
            </p:nvPr>
          </p:nvSpPr>
          <p:spPr>
            <a:xfrm>
              <a:off x="1923675" y="1681150"/>
              <a:ext cx="388500" cy="388475"/>
            </a:xfrm>
            <a:custGeom>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2;p39">
              <a:extLst>
                <a:ext uri="{FF2B5EF4-FFF2-40B4-BE49-F238E27FC236}">
                  <a16:creationId xmlns:a16="http://schemas.microsoft.com/office/drawing/2014/main" id="{61053BAB-ABA3-5E2A-7BF4-1CAA4C438018}"/>
                </a:ext>
              </a:extLst>
            </p:cNvPr>
            <p:cNvSpPr/>
            <p:nvPr>
              <p:custDataLst>
                <p:tags r:id="rId10"/>
              </p:custDataLst>
            </p:nvPr>
          </p:nvSpPr>
          <p:spPr>
            <a:xfrm>
              <a:off x="1974225" y="1711575"/>
              <a:ext cx="261825" cy="261850"/>
            </a:xfrm>
            <a:custGeom>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3;p39">
              <a:extLst>
                <a:ext uri="{FF2B5EF4-FFF2-40B4-BE49-F238E27FC236}">
                  <a16:creationId xmlns:a16="http://schemas.microsoft.com/office/drawing/2014/main" id="{31732997-E399-2F95-7AE4-B6B8400507A9}"/>
                </a:ext>
              </a:extLst>
            </p:cNvPr>
            <p:cNvSpPr/>
            <p:nvPr>
              <p:custDataLst>
                <p:tags r:id="rId11"/>
              </p:custDataLst>
            </p:nvPr>
          </p:nvSpPr>
          <p:spPr>
            <a:xfrm>
              <a:off x="1934650" y="2014200"/>
              <a:ext cx="44475" cy="44475"/>
            </a:xfrm>
            <a:custGeom>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4;p39">
              <a:extLst>
                <a:ext uri="{FF2B5EF4-FFF2-40B4-BE49-F238E27FC236}">
                  <a16:creationId xmlns:a16="http://schemas.microsoft.com/office/drawing/2014/main" id="{898EED77-B905-1D11-468A-17C5C5DC43AC}"/>
                </a:ext>
              </a:extLst>
            </p:cNvPr>
            <p:cNvSpPr/>
            <p:nvPr>
              <p:custDataLst>
                <p:tags r:id="rId12"/>
              </p:custDataLst>
            </p:nvPr>
          </p:nvSpPr>
          <p:spPr>
            <a:xfrm>
              <a:off x="1944375" y="1947225"/>
              <a:ext cx="101725" cy="101700"/>
            </a:xfrm>
            <a:custGeom>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F1E88A2F-D20A-ED9E-56FA-03652E1EE7F3}"/>
              </a:ext>
            </a:extLst>
          </p:cNvPr>
          <p:cNvSpPr txBox="1"/>
          <p:nvPr>
            <p:custDataLst>
              <p:tags r:id="rId13"/>
            </p:custDataLst>
          </p:nvPr>
        </p:nvSpPr>
        <p:spPr>
          <a:xfrm>
            <a:off x="152399" y="2080562"/>
            <a:ext cx="6924675" cy="3170099"/>
          </a:xfrm>
          <a:prstGeom prst="rect">
            <a:avLst/>
          </a:prstGeom>
          <a:noFill/>
        </p:spPr>
        <p:txBody>
          <a:bodyPr wrap="square" rtlCol="0">
            <a:spAutoFit/>
          </a:bodyPr>
          <a:lstStyle/>
          <a:p>
            <a:r>
              <a:rPr lang="en-US" sz="2000" b="0">
                <a:solidFill>
                  <a:schemeClr val="bg1"/>
                </a:solidFill>
                <a:effectLst/>
              </a:rPr>
              <a:t>La leadership audace è un insieme di quattro abilità insegnabili, osservabili e misurabili: Scuotersi con la vulnerabilità, vivere i nostri valori, sfidare la fiducia e imparare ad alzarsi.</a:t>
            </a:r>
            <a:endParaRPr lang="hr-BA" sz="2000" b="0">
              <a:solidFill>
                <a:schemeClr val="bg1"/>
              </a:solidFill>
              <a:effectLst/>
            </a:endParaRPr>
          </a:p>
          <a:p>
            <a:endParaRPr lang="en-US" sz="2000">
              <a:solidFill>
                <a:schemeClr val="bg1"/>
              </a:solidFill>
            </a:endParaRPr>
          </a:p>
          <a:p>
            <a:r>
              <a:rPr lang="en-US" sz="2000" b="0">
                <a:solidFill>
                  <a:schemeClr val="bg1"/>
                </a:solidFill>
                <a:effectLst/>
              </a:rPr>
              <a:t>Il Daring Leadership Assessment vi aiuterà a valutare i vostri punti di forza e le vostre opportunità di crescita come leader audaci. </a:t>
            </a:r>
            <a:endParaRPr lang="hr-BA" sz="2000" b="0">
              <a:solidFill>
                <a:schemeClr val="bg1"/>
              </a:solidFill>
              <a:effectLst/>
            </a:endParaRPr>
          </a:p>
          <a:p>
            <a:endParaRPr lang="hr-BA" sz="2000"/>
          </a:p>
          <a:p>
            <a:endParaRPr lang="hr-BA" sz="2000" b="0">
              <a:effectLst/>
            </a:endParaRPr>
          </a:p>
          <a:p>
            <a:r>
              <a:rPr lang="en-US" sz="2000" b="0">
                <a:effectLst/>
              </a:rPr>
              <a:t> </a:t>
            </a:r>
            <a:endParaRPr lang="en-US" sz="2000"/>
          </a:p>
        </p:txBody>
      </p:sp>
      <p:sp>
        <p:nvSpPr>
          <p:cNvPr id="16" name="TextBox 15">
            <a:extLst>
              <a:ext uri="{FF2B5EF4-FFF2-40B4-BE49-F238E27FC236}">
                <a16:creationId xmlns:a16="http://schemas.microsoft.com/office/drawing/2014/main" id="{1E66A0A9-2924-B423-B692-5CC2207EFF88}"/>
              </a:ext>
            </a:extLst>
          </p:cNvPr>
          <p:cNvSpPr txBox="1"/>
          <p:nvPr>
            <p:custDataLst>
              <p:tags r:id="rId14"/>
            </p:custDataLst>
          </p:nvPr>
        </p:nvSpPr>
        <p:spPr>
          <a:xfrm>
            <a:off x="285008" y="5019828"/>
            <a:ext cx="6659456" cy="461665"/>
          </a:xfrm>
          <a:prstGeom prst="rect">
            <a:avLst/>
          </a:prstGeom>
          <a:noFill/>
        </p:spPr>
        <p:txBody>
          <a:bodyPr wrap="square">
            <a:spAutoFit/>
          </a:bodyPr>
          <a:lstStyle/>
          <a:p>
            <a:r>
              <a:rPr lang="en-US" sz="2400">
                <a:hlinkClick r:id="rId15"/>
              </a:rPr>
              <a:t>https://daretolead.brenebrown.com/assessment/ </a:t>
            </a:r>
            <a:endParaRPr lang="en-US" sz="2400"/>
          </a:p>
        </p:txBody>
      </p:sp>
    </p:spTree>
    <p:extLst>
      <p:ext uri="{BB962C8B-B14F-4D97-AF65-F5344CB8AC3E}">
        <p14:creationId xmlns:p14="http://schemas.microsoft.com/office/powerpoint/2010/main" val="46886332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custDataLst>
              <p:tags r:id="rId3"/>
            </p:custDataLst>
          </p:nvPr>
        </p:nvSpPr>
        <p:spPr>
          <a:xfrm>
            <a:off x="2304507" y="432283"/>
            <a:ext cx="4657767" cy="2561791"/>
          </a:xfrm>
        </p:spPr>
        <p:txBody>
          <a:bodyPr>
            <a:normAutofit/>
          </a:bodyPr>
          <a:lstStyle/>
          <a:p>
            <a:r>
              <a:rPr lang="en-US"/>
              <a:t>Come utilizzare i propri punti di forza</a:t>
            </a:r>
            <a:endParaRPr lang="en-IE"/>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custDataLst>
              <p:tags r:id="rId4"/>
            </p:custDataLst>
          </p:nvPr>
        </p:nvSpPr>
        <p:spPr/>
        <p:txBody>
          <a:bodyPr/>
          <a:lstStyle/>
          <a:p>
            <a:r>
              <a:rPr lang="en-US"/>
              <a:t>4</a:t>
            </a:r>
            <a:endParaRPr lang="en-IE"/>
          </a:p>
        </p:txBody>
      </p:sp>
      <p:pic>
        <p:nvPicPr>
          <p:cNvPr id="7" name="Picture Placeholder 6" descr="A growing plant">
            <a:extLst>
              <a:ext uri="{FF2B5EF4-FFF2-40B4-BE49-F238E27FC236}">
                <a16:creationId xmlns:a16="http://schemas.microsoft.com/office/drawing/2014/main" id="{F7758CD5-C6E3-4521-9760-05EC5BB7628B}"/>
              </a:ext>
            </a:extLst>
          </p:cNvPr>
          <p:cNvPicPr>
            <a:picLocks noGrp="1" noChangeAspect="1"/>
          </p:cNvPicPr>
          <p:nvPr>
            <p:ph type="pic" sz="quarter" idx="19"/>
            <p:custDataLst>
              <p:tags r:id="rId6"/>
            </p:custDataLst>
          </p:nvPr>
        </p:nvPicPr>
        <p:blipFill>
          <a:blip r:embed="rId5">
            <a:extLst>
              <a:ext uri="{28A0092B-C50C-407E-A947-70E740481C1C}">
                <a14:useLocalDpi xmlns:a14="http://schemas.microsoft.com/office/drawing/2010/main"/>
              </a:ext>
            </a:extLst>
          </a:blip>
          <a:srcRect t="-168"/>
          <a:stretch>
            <a:fillRect/>
          </a:stretch>
        </p:blipFill>
        <p:spPr>
          <a:xfrm>
            <a:off x="6756402" y="1141712"/>
            <a:ext cx="5435599" cy="5706715"/>
          </a:xfrm>
        </p:spPr>
      </p:pic>
    </p:spTree>
    <p:extLst>
      <p:ext uri="{BB962C8B-B14F-4D97-AF65-F5344CB8AC3E}">
        <p14:creationId xmlns:p14="http://schemas.microsoft.com/office/powerpoint/2010/main" val="1610746817"/>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FCA5B5E0-2C88-475A-B6E2-F4736843F327}"/>
              </a:ext>
            </a:extLst>
          </p:cNvPr>
          <p:cNvSpPr>
            <a:spLocks noGrp="1"/>
          </p:cNvSpPr>
          <p:nvPr>
            <p:ph type="body" sz="quarter" idx="18"/>
            <p:custDataLst>
              <p:tags r:id="rId3"/>
            </p:custDataLst>
          </p:nvPr>
        </p:nvSpPr>
        <p:spPr>
          <a:xfrm>
            <a:off x="734714" y="1311979"/>
            <a:ext cx="11152486" cy="5245232"/>
          </a:xfrm>
        </p:spPr>
        <p:txBody>
          <a:bodyPr>
            <a:normAutofit fontScale="92500" lnSpcReduction="20000"/>
          </a:bodyPr>
          <a:lstStyle/>
          <a:p>
            <a:pPr marL="0" indent="0" algn="l"/>
            <a:r>
              <a:rPr lang="en-US" b="0" i="0">
                <a:effectLst/>
              </a:rPr>
              <a:t>Ora che avete un'idea di ciò che sapete fare meglio, è il momento di capire come sfruttare le vostre capacità. Esaminiamo tre stili di leadership basati sui vostri punti di forza fondamentali e su come gestire in modo più efficace a seconda del vostro stile:</a:t>
            </a:r>
          </a:p>
          <a:p>
            <a:pPr marL="0" indent="0" algn="l">
              <a:buFont typeface="Arial" panose="020b0604020202020204" pitchFamily="34" charset="0"/>
              <a:buChar char="•"/>
            </a:pPr>
            <a:r>
              <a:rPr lang="en-US" b="1" i="0">
                <a:effectLst/>
              </a:rPr>
              <a:t>Leader strategico/analitico:</a:t>
            </a:r>
            <a:r>
              <a:rPr lang="en-US" b="0" i="0">
                <a:effectLst/>
              </a:rPr>
              <a:t> Se disponete di punti di forza strategici e analitici, non dovreste sentirvi obbligati a prendere decisioni immediate. La vostra forza risiede nella capacità di fare un passo indietro e vedere il quadro generale. Funziona meglio quando si concede il tempo di assorbire tutti i fatti, per poi offrire la propria visione e fornire indicazioni al team.</a:t>
            </a:r>
          </a:p>
          <a:p>
            <a:pPr marL="0" indent="0" algn="l">
              <a:buFont typeface="Arial" panose="020b0604020202020204" pitchFamily="34" charset="0"/>
              <a:buChar char="•"/>
            </a:pPr>
            <a:r>
              <a:rPr lang="en-US" b="1" i="0">
                <a:effectLst/>
              </a:rPr>
              <a:t>Leader basato sulle relazioni: </a:t>
            </a:r>
            <a:r>
              <a:rPr lang="en-US" b="0" i="0">
                <a:effectLst/>
              </a:rPr>
              <a:t>Se avete un talento nel costruire relazioni e nel comunicare, probabilmente eccellete nel motivare un team. Utilizzate queste capacità per incoraggiare i vostri diretti collaboratori a condividere idee e a collaborare. Un leader abile nella creazione di relazioni è in grado di ispirare lealtà e impegno, e quindi di far lavorare i </a:t>
            </a:r>
            <a:r>
              <a:rPr lang="en-US" b="0" i="0" u="sng">
                <a:effectLst/>
                <a:hlinkClick r:id="rId4">
                  <a:extLst>
                    <a:ext uri="{A12FA001-AC4F-418D-AE19-62706E023703}">
                      <ahyp:hlinkClr xmlns:ahyp="http://schemas.microsoft.com/office/drawing/2018/hyperlinkcolor" val="tx"/>
                    </a:ext>
                  </a:extLst>
                </a:hlinkClick>
              </a:rPr>
              <a:t>dipendenti al meglio</a:t>
            </a:r>
            <a:r>
              <a:rPr lang="en-US" b="0" i="0">
                <a:effectLst/>
              </a:rPr>
              <a:t>.</a:t>
            </a:r>
          </a:p>
          <a:p>
            <a:pPr marL="0" indent="0" algn="l">
              <a:buFont typeface="Arial" panose="020b0604020202020204" pitchFamily="34" charset="0"/>
              <a:buChar char="•"/>
            </a:pPr>
            <a:r>
              <a:rPr lang="en-US" b="1" i="0">
                <a:effectLst/>
              </a:rPr>
              <a:t>Leader orientato ai risultati: </a:t>
            </a:r>
            <a:r>
              <a:rPr lang="en-US" b="0" i="0">
                <a:effectLst/>
              </a:rPr>
              <a:t>Questi leader sono quelli su cui tutti fanno affidamento per fare il lavoro pesante. Questo perché siete riconosciuti come una persona in grado di raggiungere gli obiettivi e di ottenere risultati. </a:t>
            </a:r>
            <a:r>
              <a:rPr lang="en-US" b="0" i="0" u="sng">
                <a:effectLst/>
                <a:hlinkClick r:id="rId5">
                  <a:extLst>
                    <a:ext uri="{A12FA001-AC4F-418D-AE19-62706E023703}">
                      <ahyp:hlinkClr xmlns:ahyp="http://schemas.microsoft.com/office/drawing/2018/hyperlinkcolor" val="tx"/>
                    </a:ext>
                  </a:extLst>
                </a:hlinkClick>
              </a:rPr>
              <a:t>Le persone vogliono lavorare per voi </a:t>
            </a:r>
            <a:r>
              <a:rPr lang="en-US" b="0" i="0">
                <a:effectLst/>
              </a:rPr>
              <a:t>e le altre aziende o organizzazioni vogliono fare affari con voi.</a:t>
            </a:r>
          </a:p>
          <a:p>
            <a:pPr marL="0" indent="0" algn="l"/>
            <a:endParaRPr lang="en-US" b="1" i="0">
              <a:solidFill>
                <a:srgbClr val="7F308C"/>
              </a:solidFill>
              <a:effectLst/>
            </a:endParaRPr>
          </a:p>
          <a:p>
            <a:pPr marL="0" indent="0" algn="l"/>
            <a:r>
              <a:rPr lang="en-US" b="1" i="0" err="1">
                <a:solidFill>
                  <a:srgbClr val="7F308C"/>
                </a:solidFill>
                <a:effectLst/>
              </a:rPr>
              <a:t>Riconoscere ciò che si sa fare meglio e sfruttare questi punti di forza è la chiave per una buona leadership.</a:t>
            </a:r>
          </a:p>
          <a:p>
            <a:pPr marL="0" indent="0"/>
            <a:endParaRPr lang="en-IE"/>
          </a:p>
        </p:txBody>
      </p:sp>
      <p:sp>
        <p:nvSpPr>
          <p:cNvPr id="3" name="Text Placeholder 2">
            <a:extLst>
              <a:ext uri="{FF2B5EF4-FFF2-40B4-BE49-F238E27FC236}">
                <a16:creationId xmlns:a16="http://schemas.microsoft.com/office/drawing/2014/main" id="{69D95ECE-139D-4A38-9A68-8373E72A5C3F}"/>
              </a:ext>
            </a:extLst>
          </p:cNvPr>
          <p:cNvSpPr>
            <a:spLocks noGrp="1"/>
          </p:cNvSpPr>
          <p:nvPr>
            <p:ph type="body" sz="quarter" idx="16"/>
            <p:custDataLst>
              <p:tags r:id="rId6"/>
            </p:custDataLst>
          </p:nvPr>
        </p:nvSpPr>
        <p:spPr>
          <a:xfrm>
            <a:off x="734714" y="442703"/>
            <a:ext cx="10834985" cy="580518"/>
          </a:xfrm>
        </p:spPr>
        <p:txBody>
          <a:bodyPr>
            <a:normAutofit lnSpcReduction="10000"/>
          </a:bodyPr>
          <a:lstStyle/>
          <a:p>
            <a:r>
              <a:rPr lang="en-US"/>
              <a:t>Utilizzare i propri punti di forza...</a:t>
            </a:r>
            <a:endParaRPr lang="en-IE"/>
          </a:p>
        </p:txBody>
      </p:sp>
    </p:spTree>
    <p:extLst>
      <p:ext uri="{BB962C8B-B14F-4D97-AF65-F5344CB8AC3E}">
        <p14:creationId xmlns:p14="http://schemas.microsoft.com/office/powerpoint/2010/main" val="217071954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14F7AC2A-F38A-4026-A71B-8A7810FB6271}"/>
              </a:ext>
            </a:extLst>
          </p:cNvPr>
          <p:cNvSpPr>
            <a:spLocks noGrp="1"/>
          </p:cNvSpPr>
          <p:nvPr>
            <p:ph type="body" sz="quarter" idx="17"/>
          </p:nvPr>
        </p:nvSpPr>
        <p:spPr>
          <a:xfrm>
            <a:off x="2304507" y="432283"/>
            <a:ext cx="4657767" cy="2561791"/>
          </a:xfrm>
        </p:spPr>
        <p:txBody>
          <a:bodyPr>
            <a:normAutofit/>
          </a:bodyPr>
          <a:lstStyle/>
          <a:p>
            <a:r>
              <a:rPr lang="en-US"/>
              <a:t>Leadership forte e leadership debole</a:t>
            </a:r>
            <a:endParaRPr lang="en-IE"/>
          </a:p>
        </p:txBody>
      </p:sp>
      <p:sp>
        <p:nvSpPr>
          <p:cNvPr id="3" name="Text Placeholder 2">
            <a:extLst>
              <a:ext uri="{FF2B5EF4-FFF2-40B4-BE49-F238E27FC236}">
                <a16:creationId xmlns:a16="http://schemas.microsoft.com/office/drawing/2014/main" id="{04C26F8D-0852-45CE-AAEE-9F411121EE0F}"/>
              </a:ext>
            </a:extLst>
          </p:cNvPr>
          <p:cNvSpPr>
            <a:spLocks noGrp="1"/>
          </p:cNvSpPr>
          <p:nvPr>
            <p:ph type="body" sz="quarter" idx="18"/>
          </p:nvPr>
        </p:nvSpPr>
        <p:spPr/>
        <p:txBody>
          <a:bodyPr/>
          <a:lstStyle/>
          <a:p>
            <a:r>
              <a:rPr lang="en-US"/>
              <a:t>1</a:t>
            </a:r>
            <a:endParaRPr lang="en-IE"/>
          </a:p>
        </p:txBody>
      </p:sp>
      <p:pic>
        <p:nvPicPr>
          <p:cNvPr id="9" name="Picture Placeholder 8" descr="One red balloon flying away from other white balloons">
            <a:extLst>
              <a:ext uri="{FF2B5EF4-FFF2-40B4-BE49-F238E27FC236}">
                <a16:creationId xmlns:a16="http://schemas.microsoft.com/office/drawing/2014/main" id="{0D9C5774-7F5D-4934-81F5-806E2D475CC8}"/>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892015639"/>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custDataLst>
              <p:tags r:id="rId3"/>
            </p:custDataLst>
          </p:nvPr>
        </p:nvSpPr>
        <p:spPr>
          <a:xfrm>
            <a:off x="521164" y="4367463"/>
            <a:ext cx="5278651" cy="1900990"/>
          </a:xfrm>
        </p:spPr>
        <p:txBody>
          <a:bodyPr>
            <a:normAutofit fontScale="92500" lnSpcReduction="10000"/>
          </a:bodyPr>
          <a:lstStyle/>
          <a:p>
            <a:r>
              <a:rPr lang="hr-BA"/>
              <a:t>Casi di studio </a:t>
            </a:r>
            <a:r>
              <a:rPr lang="en-US"/>
              <a:t>che mostrano esempi di donne che utilizzano i loro punti di forza nel Terzo Settore...</a:t>
            </a:r>
          </a:p>
        </p:txBody>
      </p:sp>
    </p:spTree>
    <p:extLst>
      <p:ext uri="{BB962C8B-B14F-4D97-AF65-F5344CB8AC3E}">
        <p14:creationId xmlns:p14="http://schemas.microsoft.com/office/powerpoint/2010/main" val="1587571174"/>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9741A493-49E5-4B38-B33B-8784D8034052}"/>
              </a:ext>
            </a:extLst>
          </p:cNvPr>
          <p:cNvSpPr>
            <a:spLocks noGrp="1"/>
          </p:cNvSpPr>
          <p:nvPr>
            <p:ph type="body" sz="quarter" idx="18"/>
            <p:custDataLst>
              <p:tags r:id="rId3"/>
            </p:custDataLst>
          </p:nvPr>
        </p:nvSpPr>
        <p:spPr>
          <a:xfrm>
            <a:off x="660402" y="1842141"/>
            <a:ext cx="5435598" cy="4434834"/>
          </a:xfrm>
        </p:spPr>
        <p:txBody>
          <a:bodyPr>
            <a:normAutofit fontScale="92500" lnSpcReduction="20000"/>
          </a:bodyPr>
          <a:lstStyle/>
          <a:p>
            <a:pPr marL="0" indent="0"/>
            <a:r>
              <a:rPr lang="en-GB">
                <a:effectLst/>
                <a:latin typeface="Calibri" panose="020f0502020204030204" pitchFamily="34" charset="0"/>
                <a:ea typeface="Calibri" panose="020f0502020204030204" pitchFamily="34" charset="0"/>
                <a:cs typeface="Times New Roman" panose="02020603050405020304" pitchFamily="18" charset="0"/>
              </a:rPr>
              <a:t>Il First Steps Women's Centre è un'organizzazione del terzo settore </a:t>
            </a:r>
            <a:r>
              <a:rPr lang="hr-BA">
                <a:effectLst/>
                <a:latin typeface="Calibri" panose="020f0502020204030204" pitchFamily="34" charset="0"/>
                <a:ea typeface="Calibri" panose="020f0502020204030204" pitchFamily="34" charset="0"/>
                <a:cs typeface="Times New Roman" panose="02020603050405020304" pitchFamily="18" charset="0"/>
              </a:rPr>
              <a:t>che </a:t>
            </a:r>
            <a:r>
              <a:rPr lang="en-GB">
                <a:effectLst/>
                <a:latin typeface="Calibri" panose="020f0502020204030204" pitchFamily="34" charset="0"/>
                <a:ea typeface="Calibri" panose="020f0502020204030204" pitchFamily="34" charset="0"/>
                <a:cs typeface="Times New Roman" panose="02020603050405020304" pitchFamily="18" charset="0"/>
              </a:rPr>
              <a:t>offre formazione e sostegno alle donne del Mid Ulster, nell'Irlanda del Nord.</a:t>
            </a:r>
          </a:p>
          <a:p>
            <a:pPr marL="0" indent="0"/>
            <a:r>
              <a:rPr lang="en-GB">
                <a:effectLst/>
                <a:latin typeface="Calibri" panose="020f0502020204030204" pitchFamily="34" charset="0"/>
                <a:ea typeface="Calibri" panose="020f0502020204030204" pitchFamily="34" charset="0"/>
                <a:cs typeface="Times New Roman" panose="02020603050405020304" pitchFamily="18" charset="0"/>
              </a:rPr>
              <a:t>Quando le donne arrivano al Centro, spesso non hanno fiducia nelle proprie capacità e il FSWC è spesso il loro primo passo verso un ambiente di apprendimento e fornisce alcune ore di "tempo per me" in cui possono concentrarsi su se stesse piuttosto che concentrarsi sugli altri impegni.</a:t>
            </a:r>
          </a:p>
          <a:p>
            <a:pPr marL="0" indent="0"/>
            <a:r>
              <a:rPr lang="en-GB">
                <a:latin typeface="Calibri" panose="020f0502020204030204" pitchFamily="34" charset="0"/>
                <a:ea typeface="Calibri" panose="020f0502020204030204" pitchFamily="34" charset="0"/>
                <a:cs typeface="Times New Roman" panose="02020603050405020304" pitchFamily="18" charset="0"/>
              </a:rPr>
              <a:t>Questo è il primo passo per aiutare le donne a identificare i propri punti di forza come leader.  I FSWC sono riusciti a fornire soluzioni alle sfide spesso incontrate dalle donne e offrono uno "spazio sicuro" per l'apprendimento e lo sviluppo.</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US" sz="3200"/>
          </a:p>
        </p:txBody>
      </p:sp>
      <p:sp>
        <p:nvSpPr>
          <p:cNvPr id="3" name="Text Placeholder 2">
            <a:extLst>
              <a:ext uri="{FF2B5EF4-FFF2-40B4-BE49-F238E27FC236}">
                <a16:creationId xmlns:a16="http://schemas.microsoft.com/office/drawing/2014/main" id="{C42CC4DD-04A2-45B0-871E-54913F3B8DBB}"/>
              </a:ext>
            </a:extLst>
          </p:cNvPr>
          <p:cNvSpPr>
            <a:spLocks noGrp="1"/>
          </p:cNvSpPr>
          <p:nvPr>
            <p:ph type="body" sz="quarter" idx="16"/>
            <p:custDataLst>
              <p:tags r:id="rId4"/>
            </p:custDataLst>
          </p:nvPr>
        </p:nvSpPr>
        <p:spPr>
          <a:xfrm>
            <a:off x="734714" y="435582"/>
            <a:ext cx="6872717" cy="1280096"/>
          </a:xfrm>
        </p:spPr>
        <p:txBody>
          <a:bodyPr>
            <a:normAutofit fontScale="92500" lnSpcReduction="20000"/>
          </a:bodyPr>
          <a:lstStyle/>
          <a:p>
            <a:pPr algn="ctr"/>
            <a:r>
              <a:rPr lang="en-GB">
                <a:solidFill>
                  <a:srgbClr val="FFFF00"/>
                </a:solidFill>
              </a:rPr>
              <a:t>Rompere le barriere per scoprire i punti di forza</a:t>
            </a:r>
          </a:p>
          <a:p>
            <a:pPr algn="ctr"/>
            <a:r>
              <a:rPr lang="en-GB" sz="2900">
                <a:solidFill>
                  <a:srgbClr val="FFFF00"/>
                </a:solidFill>
              </a:rPr>
              <a:t>Centro femminile First Steps, Dungannon</a:t>
            </a:r>
            <a:endParaRPr lang="en-US" sz="2900"/>
          </a:p>
        </p:txBody>
      </p:sp>
      <p:pic>
        <p:nvPicPr>
          <p:cNvPr id="9" name="Picture Placeholder 8" descr="A group of women in blue shirts&#10;&#10;Description automatically generated with medium confidence">
            <a:extLst>
              <a:ext uri="{FF2B5EF4-FFF2-40B4-BE49-F238E27FC236}">
                <a16:creationId xmlns:a16="http://schemas.microsoft.com/office/drawing/2014/main" id="{75B40505-F10E-4BAC-AD1B-9724CF3CA794}"/>
              </a:ext>
            </a:extLst>
          </p:cNvPr>
          <p:cNvPicPr>
            <a:picLocks noGrp="1" noChangeAspect="1"/>
          </p:cNvPicPr>
          <p:nvPr>
            <p:ph type="pic" sz="quarter" idx="19"/>
            <p:custDataLst>
              <p:tags r:id="rId6"/>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608786047"/>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C83566E5-F7EC-C14B-81A7-E7B5A6FEFA4F}"/>
              </a:ext>
            </a:extLst>
          </p:cNvPr>
          <p:cNvSpPr>
            <a:spLocks noGrp="1"/>
          </p:cNvSpPr>
          <p:nvPr>
            <p:ph type="body" sz="quarter" idx="20"/>
            <p:custDataLst>
              <p:tags r:id="rId3"/>
            </p:custDataLst>
          </p:nvPr>
        </p:nvSpPr>
        <p:spPr>
          <a:xfrm>
            <a:off x="5577263" y="936783"/>
            <a:ext cx="6467475" cy="4234980"/>
          </a:xfrm>
        </p:spPr>
        <p:txBody>
          <a:bodyPr/>
          <a:lstStyle/>
          <a:p>
            <a:pPr>
              <a:lnSpc>
                <a:spcPct val="107000"/>
              </a:lnSpc>
              <a:spcAft>
                <a:spcPts val="800"/>
              </a:spcAft>
            </a:pP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Spesso le potenziali leader femminili non possono accedere alla formazione per mancanza di </a:t>
            </a:r>
            <a:r>
              <a:rPr lang="en-GB" sz="2200" b="1">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servizi di assistenza all'infanzia </a:t>
            </a: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e per problemi </a:t>
            </a:r>
            <a:r>
              <a:rPr lang="en-GB" sz="2200" b="1">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di trasporto</a:t>
            </a: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 soprattutto nelle zone rurali.</a:t>
            </a:r>
          </a:p>
          <a:p>
            <a:pPr>
              <a:lnSpc>
                <a:spcPct val="107000"/>
              </a:lnSpc>
              <a:spcAft>
                <a:spcPts val="800"/>
              </a:spcAft>
            </a:pP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Il FSWC ha creato una struttura di assistenza all'infanzia all'interno del proprio centro per le donne, per aiutarle a compiere il primo passo nell'identificazione dei propri punti di forza attraverso i corsi.</a:t>
            </a:r>
          </a:p>
          <a:p>
            <a:pPr>
              <a:lnSpc>
                <a:spcPct val="107000"/>
              </a:lnSpc>
              <a:spcAft>
                <a:spcPts val="800"/>
              </a:spcAft>
            </a:pP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Hanno anche rotto lo stigma dei problemi di trasporto e forniscono alle donne il trasporto per i corsi che gestiscono. </a:t>
            </a:r>
          </a:p>
          <a:p>
            <a:pPr marL="342900" indent="-342900">
              <a:buClr>
                <a:srgbClr val="38622F"/>
              </a:buClr>
              <a:buFont typeface="Wingdings" panose="05000000000000000000" pitchFamily="2" charset="2"/>
              <a:buChar char="ü"/>
            </a:pPr>
            <a:r>
              <a:rPr lang="en-GB" sz="2200">
                <a:solidFill>
                  <a:srgbClr val="38622F"/>
                </a:solidFill>
                <a:effectLst/>
                <a:latin typeface="Calibri" panose="020f0502020204030204" pitchFamily="34" charset="0"/>
                <a:ea typeface="Calibri" panose="020f0502020204030204" pitchFamily="34" charset="0"/>
                <a:cs typeface="Times New Roman" panose="02020603050405020304" pitchFamily="18" charset="0"/>
              </a:rPr>
              <a:t>FSWC abbatte le barriere che impediscono alle donne di sviluppare capacità di leadership e consente loro di progredire nei loro ruoli.</a:t>
            </a:r>
          </a:p>
          <a:p>
            <a:endParaRPr lang="en-US" sz="2200">
              <a:solidFill>
                <a:srgbClr val="38622F"/>
              </a:solidFill>
            </a:endParaRPr>
          </a:p>
        </p:txBody>
      </p:sp>
      <p:sp>
        <p:nvSpPr>
          <p:cNvPr id="3" name="Text Placeholder 2">
            <a:extLst>
              <a:ext uri="{FF2B5EF4-FFF2-40B4-BE49-F238E27FC236}">
                <a16:creationId xmlns:a16="http://schemas.microsoft.com/office/drawing/2014/main" id="{6A299474-8F9C-E044-8F6D-1ED148746833}"/>
              </a:ext>
            </a:extLst>
          </p:cNvPr>
          <p:cNvSpPr>
            <a:spLocks noGrp="1"/>
          </p:cNvSpPr>
          <p:nvPr>
            <p:ph type="body" sz="quarter" idx="22"/>
            <p:custDataLst>
              <p:tags r:id="rId4"/>
            </p:custDataLst>
          </p:nvPr>
        </p:nvSpPr>
        <p:spPr>
          <a:xfrm>
            <a:off x="6096000" y="79625"/>
            <a:ext cx="5158622" cy="857158"/>
          </a:xfrm>
        </p:spPr>
        <p:txBody>
          <a:bodyPr>
            <a:normAutofit fontScale="92500" lnSpcReduction="20000"/>
          </a:bodyPr>
          <a:lstStyle/>
          <a:p>
            <a:r>
              <a:rPr lang="en-US"/>
              <a:t>Rompere le barriere per scoprire i punti di forza</a:t>
            </a:r>
          </a:p>
        </p:txBody>
      </p:sp>
      <p:sp>
        <p:nvSpPr>
          <p:cNvPr id="4" name="Text Placeholder 3">
            <a:extLst>
              <a:ext uri="{FF2B5EF4-FFF2-40B4-BE49-F238E27FC236}">
                <a16:creationId xmlns:a16="http://schemas.microsoft.com/office/drawing/2014/main" id="{8FC532B7-0E85-0A43-B4CD-EF0907A341D1}"/>
              </a:ext>
            </a:extLst>
          </p:cNvPr>
          <p:cNvSpPr>
            <a:spLocks noGrp="1"/>
          </p:cNvSpPr>
          <p:nvPr>
            <p:ph type="body" sz="quarter" idx="23"/>
            <p:custDataLst>
              <p:tags r:id="rId5"/>
            </p:custDataLst>
          </p:nvPr>
        </p:nvSpPr>
        <p:spPr>
          <a:xfrm>
            <a:off x="857766" y="2058381"/>
            <a:ext cx="4400034" cy="4491679"/>
          </a:xfrm>
        </p:spPr>
        <p:txBody>
          <a:bodyPr>
            <a:normAutofit fontScale="92500" lnSpcReduction="10000"/>
          </a:bodyPr>
          <a:lstStyle/>
          <a:p>
            <a:pP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"Le donne che imparano e si sviluppano insieme in uno 'spazio sicuro' dove le barriere, tra cui la cura dei bambini e i trasporti, sono state rimosse, offrono loro l'opportunità di scoprire se stesse e le loro capacità e punti di forza conosciuti e spesso sconosciuti.  Sviluppano la fiducia di crescere e di rendersi conto di poter essere leader nelle loro comunità". </a:t>
            </a:r>
          </a:p>
          <a:p>
            <a:pP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Joanne Orr, HR, FSWC.</a:t>
            </a:r>
          </a:p>
          <a:p>
            <a:pPr>
              <a:lnSpc>
                <a:spcPct val="107000"/>
              </a:lnSpc>
              <a:spcAft>
                <a:spcPts val="800"/>
              </a:spcAft>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a:p>
        </p:txBody>
      </p:sp>
      <p:sp>
        <p:nvSpPr>
          <p:cNvPr id="6" name="TextBox 5">
            <a:extLst>
              <a:ext uri="{FF2B5EF4-FFF2-40B4-BE49-F238E27FC236}">
                <a16:creationId xmlns:a16="http://schemas.microsoft.com/office/drawing/2014/main" id="{74445CCA-632A-4ED4-A4B7-986010779A82}"/>
              </a:ext>
            </a:extLst>
          </p:cNvPr>
          <p:cNvSpPr txBox="1"/>
          <p:nvPr>
            <p:custDataLst>
              <p:tags r:id="rId6"/>
            </p:custDataLst>
          </p:nvPr>
        </p:nvSpPr>
        <p:spPr>
          <a:xfrm>
            <a:off x="5762224" y="6550060"/>
            <a:ext cx="6097554" cy="307777"/>
          </a:xfrm>
          <a:prstGeom prst="rect">
            <a:avLst/>
          </a:prstGeom>
          <a:noFill/>
        </p:spPr>
        <p:txBody>
          <a:bodyPr wrap="square">
            <a:spAutoFit/>
          </a:bodyPr>
          <a:lstStyle/>
          <a:p>
            <a:r>
              <a:rPr lang="hr-BA" sz="1400">
                <a:solidFill>
                  <a:schemeClr val="bg2">
                    <a:lumMod val="50000"/>
                  </a:schemeClr>
                </a:solidFill>
              </a:rPr>
              <a:t>FONTE: </a:t>
            </a:r>
            <a:r>
              <a:rPr lang="en-GB" sz="1400">
                <a:solidFill>
                  <a:schemeClr val="bg2">
                    <a:lumMod val="50000"/>
                  </a:schemeClr>
                </a:solidFill>
                <a:hlinkClick r:id="rId7"/>
              </a:rPr>
              <a:t>Centro per donne First Steps, Dungannon</a:t>
            </a:r>
            <a:endParaRPr lang="en-US" sz="1400">
              <a:solidFill>
                <a:schemeClr val="bg2">
                  <a:lumMod val="50000"/>
                </a:schemeClr>
              </a:solidFill>
            </a:endParaRPr>
          </a:p>
        </p:txBody>
      </p:sp>
      <p:pic>
        <p:nvPicPr>
          <p:cNvPr id="7" name="Picture 6" descr="A group of people posing for a photo&#10;&#10;Description automatically generated">
            <a:extLst>
              <a:ext uri="{FF2B5EF4-FFF2-40B4-BE49-F238E27FC236}">
                <a16:creationId xmlns:a16="http://schemas.microsoft.com/office/drawing/2014/main" id="{362EBE61-9FBC-4A49-B1BA-EB703C171239}"/>
              </a:ext>
            </a:extLst>
          </p:cNvPr>
          <p:cNvPicPr>
            <a:picLocks noChangeAspect="1"/>
          </p:cNvPicPr>
          <p:nvPr>
            <p:custDataLst>
              <p:tags r:id="rId9"/>
            </p:custDataLst>
          </p:nvPr>
        </p:nvPicPr>
        <p:blipFill>
          <a:blip r:embed="rId8">
            <a:extLst>
              <a:ext uri="{28A0092B-C50C-407E-A947-70E740481C1C}">
                <a14:useLocalDpi xmlns:a14="http://schemas.microsoft.com/office/drawing/2010/main"/>
              </a:ext>
            </a:extLst>
          </a:blip>
          <a:stretch>
            <a:fillRect/>
          </a:stretch>
        </p:blipFill>
        <p:spPr>
          <a:xfrm>
            <a:off x="0" y="0"/>
            <a:ext cx="5353050" cy="1873567"/>
          </a:xfrm>
          <a:prstGeom prst="rect">
            <a:avLst/>
          </a:prstGeom>
        </p:spPr>
      </p:pic>
    </p:spTree>
    <p:extLst>
      <p:ext uri="{BB962C8B-B14F-4D97-AF65-F5344CB8AC3E}">
        <p14:creationId xmlns:p14="http://schemas.microsoft.com/office/powerpoint/2010/main" val="2398507784"/>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7" name="Text Placeholder 6">
            <a:extLst>
              <a:ext uri="{FF2B5EF4-FFF2-40B4-BE49-F238E27FC236}">
                <a16:creationId xmlns:a16="http://schemas.microsoft.com/office/drawing/2014/main" id="{663CE1B7-9979-C043-AD5E-E38038E149E9}"/>
              </a:ext>
            </a:extLst>
          </p:cNvPr>
          <p:cNvSpPr>
            <a:spLocks noGrp="1"/>
          </p:cNvSpPr>
          <p:nvPr>
            <p:ph type="body" sz="quarter" idx="16"/>
            <p:custDataLst>
              <p:tags r:id="rId3"/>
            </p:custDataLst>
          </p:nvPr>
        </p:nvSpPr>
        <p:spPr>
          <a:xfrm>
            <a:off x="734714" y="441202"/>
            <a:ext cx="10834985" cy="580518"/>
          </a:xfrm>
        </p:spPr>
        <p:txBody>
          <a:bodyPr>
            <a:normAutofit lnSpcReduction="10000"/>
          </a:bodyPr>
          <a:lstStyle/>
          <a:p>
            <a:r>
              <a:rPr lang="hr-BA"/>
              <a:t>Come è stato fatto</a:t>
            </a:r>
            <a:r>
              <a:rPr lang="en-US"/>
              <a:t>...</a:t>
            </a:r>
          </a:p>
          <a:p>
            <a:endParaRPr lang="en-US"/>
          </a:p>
        </p:txBody>
      </p:sp>
      <p:sp>
        <p:nvSpPr>
          <p:cNvPr id="8" name="Text Placeholder 7">
            <a:extLst>
              <a:ext uri="{FF2B5EF4-FFF2-40B4-BE49-F238E27FC236}">
                <a16:creationId xmlns:a16="http://schemas.microsoft.com/office/drawing/2014/main" id="{6A5B31E5-41B0-DB44-B4C7-6DE0F18C8192}"/>
              </a:ext>
            </a:extLst>
          </p:cNvPr>
          <p:cNvSpPr>
            <a:spLocks noGrp="1"/>
          </p:cNvSpPr>
          <p:nvPr>
            <p:ph type="body" sz="quarter" idx="18"/>
            <p:custDataLst>
              <p:tags r:id="rId4"/>
            </p:custDataLst>
          </p:nvPr>
        </p:nvSpPr>
        <p:spPr>
          <a:xfrm>
            <a:off x="734714" y="1311979"/>
            <a:ext cx="10834986" cy="4814560"/>
          </a:xfrm>
        </p:spPr>
        <p:txBody>
          <a:bodyPr>
            <a:normAutofit/>
          </a:bodyPr>
          <a:lstStyle/>
          <a:p>
            <a:pPr marL="342900" indent="-342900">
              <a:buFont typeface="Wingdings" panose="05000000000000000000" pitchFamily="2" charset="2"/>
              <a:buChar char="ü"/>
            </a:pPr>
            <a:r>
              <a:rPr lang="en-GB" sz="2000">
                <a:latin typeface="Calibri" panose="020f0502020204030204" pitchFamily="34" charset="0"/>
                <a:ea typeface="Calibri" panose="020f0502020204030204" pitchFamily="34" charset="0"/>
                <a:cs typeface="Times New Roman" panose="02020603050405020304" pitchFamily="18" charset="0"/>
              </a:rPr>
              <a:t>Il FSWC ha fornito uno "spazio sicuro" per le donne che imparano e si sviluppano insieme, dove le sfide, tra cui la cura dei bambini e i trasporti, sono state eliminate.</a:t>
            </a:r>
          </a:p>
          <a:p>
            <a:pPr marL="342900" indent="-342900">
              <a:buFont typeface="Wingdings" panose="05000000000000000000" pitchFamily="2" charset="2"/>
              <a:buChar char="ü"/>
            </a:pPr>
            <a:r>
              <a:rPr lang="en-GB" sz="2000">
                <a:effectLst/>
                <a:latin typeface="Calibri" panose="020f0502020204030204" pitchFamily="34" charset="0"/>
                <a:ea typeface="Calibri" panose="020f0502020204030204" pitchFamily="34" charset="0"/>
                <a:cs typeface="Times New Roman" panose="02020603050405020304" pitchFamily="18" charset="0"/>
              </a:rPr>
              <a:t>Offrono alle donne l'opportunità di scoprire se stesse, le loro capacità note e sconosciute e i loro punti di forza nella leadership.</a:t>
            </a:r>
          </a:p>
          <a:p>
            <a:pPr marL="342900" indent="-342900">
              <a:buFont typeface="Wingdings" panose="05000000000000000000" pitchFamily="2" charset="2"/>
              <a:buChar char="ü"/>
            </a:pPr>
            <a:r>
              <a:rPr lang="en-GB" sz="2000">
                <a:latin typeface="Calibri" panose="020f0502020204030204" pitchFamily="34" charset="0"/>
                <a:cs typeface="Times New Roman" panose="02020603050405020304" pitchFamily="18" charset="0"/>
              </a:rPr>
              <a:t>In questo ambiente, le donne sviluppano la fiducia necessaria per crescere e rendersi conto di poter essere leader nelle loro comunità.</a:t>
            </a:r>
          </a:p>
          <a:p>
            <a:pPr marL="342900" indent="-342900">
              <a:buFont typeface="Wingdings" panose="05000000000000000000" pitchFamily="2" charset="2"/>
              <a:buChar char="ü"/>
            </a:pPr>
            <a:r>
              <a:rPr lang="en-GB" sz="2000">
                <a:effectLst/>
                <a:latin typeface="Calibri" panose="020f0502020204030204" pitchFamily="34" charset="0"/>
                <a:ea typeface="Calibri" panose="020f0502020204030204" pitchFamily="34" charset="0"/>
                <a:cs typeface="Times New Roman" panose="02020603050405020304" pitchFamily="18" charset="0"/>
              </a:rPr>
              <a:t>Le partecipanti sono diventate leader nelle loro comunità, hanno proseguito gli studi superiori, hanno trovato lavoro, sono diventate formatrici e sono tornate al Centro per tenere corsi ad altre donne.  </a:t>
            </a:r>
          </a:p>
          <a:p>
            <a:pPr marL="342900" indent="-342900">
              <a:buFont typeface="Wingdings" panose="05000000000000000000" pitchFamily="2" charset="2"/>
              <a:buChar char="ü"/>
            </a:pPr>
            <a:r>
              <a:rPr lang="en-GB" sz="2000">
                <a:effectLst/>
                <a:latin typeface="Calibri" panose="020f0502020204030204" pitchFamily="34" charset="0"/>
                <a:ea typeface="Calibri" panose="020f0502020204030204" pitchFamily="34" charset="0"/>
                <a:cs typeface="Times New Roman" panose="02020603050405020304" pitchFamily="18" charset="0"/>
              </a:rPr>
              <a:t>Questa esperienza di "pay it forward" e l'apprendimento da parte di qualcuno che era seduto sulla stessa sedia in cui si trovano ora, dà alle donne l'opportunità di vedere che anche loro possono fare la differenza all'interno delle loro comunità, indipendentemente dalla loro posizione di partenza.</a:t>
            </a:r>
          </a:p>
          <a:p>
            <a:pPr marL="342900" indent="-342900">
              <a:buFont typeface="Wingdings" panose="05000000000000000000" pitchFamily="2" charset="2"/>
              <a:buChar char="ü"/>
            </a:pPr>
            <a:r>
              <a:rPr lang="en-GB" sz="2000">
                <a:effectLst/>
                <a:latin typeface="Calibri" panose="020f0502020204030204" pitchFamily="34" charset="0"/>
                <a:ea typeface="Calibri" panose="020f0502020204030204" pitchFamily="34" charset="0"/>
                <a:cs typeface="Times New Roman" panose="02020603050405020304" pitchFamily="18" charset="0"/>
              </a:rPr>
              <a:t>La forza lavoro di FSWC sostiene e promuove le sue donne leader, con l'89% della forza lavoro femminile e il 75% del Senior Management Team composto da donne.  </a:t>
            </a:r>
          </a:p>
          <a:p>
            <a:endParaRPr lang="en-US" sz="2000"/>
          </a:p>
        </p:txBody>
      </p:sp>
    </p:spTree>
    <p:extLst>
      <p:ext uri="{BB962C8B-B14F-4D97-AF65-F5344CB8AC3E}">
        <p14:creationId xmlns:p14="http://schemas.microsoft.com/office/powerpoint/2010/main" val="1539441621"/>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Picture Placeholder 1">
            <a:extLst>
              <a:ext uri="{FF2B5EF4-FFF2-40B4-BE49-F238E27FC236}">
                <a16:creationId xmlns:a16="http://schemas.microsoft.com/office/drawing/2014/main" id="{8319207D-3B06-4EB7-AE86-0A43E5C8B785}"/>
              </a:ext>
            </a:extLst>
          </p:cNvPr>
          <p:cNvSpPr>
            <a:spLocks noGrp="1"/>
          </p:cNvSpPr>
          <p:nvPr>
            <p:ph type="pic" sz="quarter" idx="21"/>
            <p:custDataLst>
              <p:tags r:id="rId3"/>
            </p:custDataLst>
          </p:nvPr>
        </p:nvSpPr>
        <p:spPr/>
        <p:txBody>
          <a:bodyPr/>
          <a:lstStyle/>
          <a:p/>
        </p:txBody>
      </p:sp>
      <p:sp>
        <p:nvSpPr>
          <p:cNvPr id="3" name="Text Placeholder 2">
            <a:extLst>
              <a:ext uri="{FF2B5EF4-FFF2-40B4-BE49-F238E27FC236}">
                <a16:creationId xmlns:a16="http://schemas.microsoft.com/office/drawing/2014/main" id="{D269454F-42E8-4FF4-8F94-5BF069287AE3}"/>
              </a:ext>
            </a:extLst>
          </p:cNvPr>
          <p:cNvSpPr>
            <a:spLocks noGrp="1"/>
          </p:cNvSpPr>
          <p:nvPr>
            <p:ph type="body" sz="quarter" idx="19"/>
            <p:custDataLst>
              <p:tags r:id="rId4"/>
            </p:custDataLst>
          </p:nvPr>
        </p:nvSpPr>
        <p:spPr>
          <a:xfrm>
            <a:off x="6233234" y="421913"/>
            <a:ext cx="5610687" cy="1254487"/>
          </a:xfrm>
        </p:spPr>
        <p:txBody>
          <a:bodyPr>
            <a:normAutofit/>
          </a:bodyPr>
          <a:lstStyle/>
          <a:p>
            <a:pPr>
              <a:lnSpc>
                <a:spcPct val="70000"/>
              </a:lnSpc>
            </a:pPr>
            <a:r>
              <a:rPr lang="hr-BA" sz="3300">
                <a:solidFill>
                  <a:srgbClr val="93C23D"/>
                </a:solidFill>
              </a:rPr>
              <a:t>Studio di caso 2: </a:t>
            </a:r>
            <a:r>
              <a:rPr lang="en-GB" sz="3300">
                <a:solidFill>
                  <a:srgbClr val="93C23D"/>
                </a:solidFill>
              </a:rPr>
              <a:t>Claire O'Hanlon MBE</a:t>
            </a:r>
          </a:p>
          <a:p>
            <a:endParaRPr lang="en-US"/>
          </a:p>
        </p:txBody>
      </p:sp>
      <p:sp>
        <p:nvSpPr>
          <p:cNvPr id="4" name="Text Placeholder 3">
            <a:extLst>
              <a:ext uri="{FF2B5EF4-FFF2-40B4-BE49-F238E27FC236}">
                <a16:creationId xmlns:a16="http://schemas.microsoft.com/office/drawing/2014/main" id="{79451B06-D322-4733-8DB8-9AD781047D27}"/>
              </a:ext>
            </a:extLst>
          </p:cNvPr>
          <p:cNvSpPr>
            <a:spLocks noGrp="1"/>
          </p:cNvSpPr>
          <p:nvPr>
            <p:ph type="body" sz="quarter" idx="20"/>
            <p:custDataLst>
              <p:tags r:id="rId5"/>
            </p:custDataLst>
          </p:nvPr>
        </p:nvSpPr>
        <p:spPr>
          <a:xfrm>
            <a:off x="5834479" y="1676400"/>
            <a:ext cx="6262271" cy="4108185"/>
          </a:xfrm>
        </p:spPr>
        <p:txBody>
          <a:bodyPr>
            <a:normAutofit/>
          </a:bodyPr>
          <a:lstStyle/>
          <a:p>
            <a:pPr marL="0" indent="0"/>
            <a:r>
              <a:rPr lang="en-GB" sz="2000">
                <a:solidFill>
                  <a:srgbClr val="09446A"/>
                </a:solidFill>
                <a:latin typeface="Calibri" panose="020f0502020204030204" pitchFamily="34" charset="0"/>
                <a:cs typeface="Times New Roman" panose="02020603050405020304" pitchFamily="18" charset="0"/>
              </a:rPr>
              <a:t>Il ruolo di leader nel settore del volontariato di Claire O'Hanlon le ha permesso di creare un cambiamento sociale positivo per le persone affette da patologie di deperimento muscolare nell'Irlanda del Nord.</a:t>
            </a:r>
          </a:p>
          <a:p>
            <a:pPr marL="0" indent="0"/>
            <a:r>
              <a:rPr lang="en-GB" sz="2000">
                <a:solidFill>
                  <a:srgbClr val="09446A"/>
                </a:solidFill>
                <a:latin typeface="Calibri" panose="020f0502020204030204" pitchFamily="34" charset="0"/>
                <a:cs typeface="Times New Roman" panose="02020603050405020304" pitchFamily="18" charset="0"/>
              </a:rPr>
              <a:t> Ha creato la sua iniziativa di sensibilizzazione e raccolta fondi - </a:t>
            </a:r>
            <a:r>
              <a:rPr lang="en-GB" sz="2000" b="1">
                <a:solidFill>
                  <a:srgbClr val="09446A"/>
                </a:solidFill>
                <a:latin typeface="Calibri" panose="020f0502020204030204" pitchFamily="34" charset="0"/>
                <a:cs typeface="Times New Roman" panose="02020603050405020304" pitchFamily="18" charset="0"/>
                <a:hlinkClick r:id="rId6"/>
              </a:rPr>
              <a:t>Leap for Luke </a:t>
            </a:r>
            <a:r>
              <a:rPr lang="en-GB" sz="2000">
                <a:solidFill>
                  <a:srgbClr val="09446A"/>
                </a:solidFill>
                <a:latin typeface="Calibri" panose="020f0502020204030204" pitchFamily="34" charset="0"/>
                <a:cs typeface="Times New Roman" panose="02020603050405020304" pitchFamily="18" charset="0"/>
              </a:rPr>
              <a:t>- per sostenere le persone come suo figlio - e ad oggi ha raccolto oltre 100.000 sterline!</a:t>
            </a:r>
          </a:p>
          <a:p>
            <a:pPr marL="0" indent="0"/>
            <a:r>
              <a:rPr lang="en-GB" sz="2000">
                <a:solidFill>
                  <a:srgbClr val="09446A"/>
                </a:solidFill>
                <a:latin typeface="Calibri" panose="020f0502020204030204" pitchFamily="34" charset="0"/>
                <a:cs typeface="Times New Roman" panose="02020603050405020304" pitchFamily="18" charset="0"/>
              </a:rPr>
              <a:t>Ricopre un ruolo di leadership come fiduciario del Muscular Dystrophy UK e si batte per migliorare i servizi di assistenza alle persone affette da patologie di deperimento muscolare nell'Irlanda del Nord. </a:t>
            </a:r>
          </a:p>
          <a:p>
            <a:pPr marL="0" indent="0"/>
            <a:r>
              <a:rPr lang="en-GB" sz="2000">
                <a:solidFill>
                  <a:srgbClr val="09446A"/>
                </a:solidFill>
                <a:latin typeface="Calibri" panose="020f0502020204030204" pitchFamily="34" charset="0"/>
                <a:cs typeface="Times New Roman" panose="02020603050405020304" pitchFamily="18" charset="0"/>
              </a:rPr>
              <a:t>È una sostenitrice dei pazienti nel campo dello sviluppo di farmaci per le malattie rare. </a:t>
            </a:r>
          </a:p>
          <a:p>
            <a:endParaRPr lang="en-US" sz="2800">
              <a:solidFill>
                <a:schemeClr val="tx1"/>
              </a:solidFill>
            </a:endParaRPr>
          </a:p>
        </p:txBody>
      </p:sp>
      <p:sp>
        <p:nvSpPr>
          <p:cNvPr id="6" name="TextBox 5">
            <a:extLst>
              <a:ext uri="{FF2B5EF4-FFF2-40B4-BE49-F238E27FC236}">
                <a16:creationId xmlns:a16="http://schemas.microsoft.com/office/drawing/2014/main" id="{C5648078-C012-4F53-8D77-C7BF88BF50A3}"/>
              </a:ext>
            </a:extLst>
          </p:cNvPr>
          <p:cNvSpPr txBox="1"/>
          <p:nvPr>
            <p:custDataLst>
              <p:tags r:id="rId7"/>
            </p:custDataLst>
          </p:nvPr>
        </p:nvSpPr>
        <p:spPr>
          <a:xfrm>
            <a:off x="1548881" y="5955078"/>
            <a:ext cx="8556171" cy="400110"/>
          </a:xfrm>
          <a:prstGeom prst="rect">
            <a:avLst/>
          </a:prstGeom>
          <a:solidFill>
            <a:srgbClr val="853693"/>
          </a:solidFill>
        </p:spPr>
        <p:txBody>
          <a:bodyPr wrap="square">
            <a:spAutoFit/>
          </a:bodyPr>
          <a:lstStyle/>
          <a:p>
            <a:pPr algn="ctr"/>
            <a:r>
              <a:rPr lang="en-GB" sz="2000">
                <a:solidFill>
                  <a:schemeClr val="bg1"/>
                </a:solidFill>
              </a:rPr>
              <a:t>Usare i punti di forza della leadership per fare la differenza!</a:t>
            </a:r>
            <a:endParaRPr lang="en-US" sz="2000">
              <a:solidFill>
                <a:schemeClr val="bg1"/>
              </a:solidFill>
            </a:endParaRPr>
          </a:p>
        </p:txBody>
      </p:sp>
      <p:sp>
        <p:nvSpPr>
          <p:cNvPr id="13" name="TextBox 12">
            <a:extLst>
              <a:ext uri="{FF2B5EF4-FFF2-40B4-BE49-F238E27FC236}">
                <a16:creationId xmlns:a16="http://schemas.microsoft.com/office/drawing/2014/main" id="{3D7BB71E-697C-44D7-BDD8-2C0248B37FE8}"/>
              </a:ext>
            </a:extLst>
          </p:cNvPr>
          <p:cNvSpPr txBox="1"/>
          <p:nvPr>
            <p:custDataLst>
              <p:tags r:id="rId8"/>
            </p:custDataLst>
          </p:nvPr>
        </p:nvSpPr>
        <p:spPr>
          <a:xfrm>
            <a:off x="3642049" y="6406539"/>
            <a:ext cx="4907902" cy="369332"/>
          </a:xfrm>
          <a:prstGeom prst="rect">
            <a:avLst/>
          </a:prstGeom>
          <a:solidFill>
            <a:srgbClr val="93C23D"/>
          </a:solidFill>
        </p:spPr>
        <p:txBody>
          <a:bodyPr wrap="square">
            <a:spAutoFit/>
          </a:bodyPr>
          <a:lstStyle/>
          <a:p>
            <a:pPr algn="ctr"/>
            <a:r>
              <a:rPr lang="hr-BA">
                <a:solidFill>
                  <a:schemeClr val="bg1"/>
                </a:solidFill>
              </a:rPr>
              <a:t>FONTE: </a:t>
            </a:r>
            <a:r>
              <a:rPr lang="en-GB">
                <a:solidFill>
                  <a:schemeClr val="bg1"/>
                </a:solidFill>
              </a:rPr>
              <a:t>Claire O'Hanlon/Leap for Luke</a:t>
            </a:r>
            <a:endParaRPr lang="en-US">
              <a:solidFill>
                <a:schemeClr val="bg1"/>
              </a:solidFill>
            </a:endParaRPr>
          </a:p>
        </p:txBody>
      </p:sp>
      <p:pic>
        <p:nvPicPr>
          <p:cNvPr id="7" name="Picture Placeholder 4" descr="A person holding a bouquet of flowers&#10;&#10;Description automatically generated with low confidence">
            <a:extLst>
              <a:ext uri="{FF2B5EF4-FFF2-40B4-BE49-F238E27FC236}">
                <a16:creationId xmlns:a16="http://schemas.microsoft.com/office/drawing/2014/main" id="{50EAFD45-A50D-4F76-BD70-4E6F98AF9F3A}"/>
              </a:ext>
            </a:extLst>
          </p:cNvPr>
          <p:cNvPicPr>
            <a:picLocks noChangeAspect="1"/>
          </p:cNvPicPr>
          <p:nvPr>
            <p:custDataLst>
              <p:tags r:id="rId10"/>
            </p:custDataLst>
          </p:nvPr>
        </p:nvPicPr>
        <p:blipFill>
          <a:blip r:embed="rId9">
            <a:extLst>
              <a:ext uri="{28A0092B-C50C-407E-A947-70E740481C1C}">
                <a14:useLocalDpi xmlns:a14="http://schemas.microsoft.com/office/drawing/2010/main"/>
              </a:ext>
            </a:extLst>
          </a:blip>
          <a:stretch>
            <a:fillRect/>
          </a:stretch>
        </p:blipFill>
        <p:spPr>
          <a:xfrm>
            <a:off x="0" y="8806"/>
            <a:ext cx="4780983" cy="5894921"/>
          </a:xfrm>
          <a:custGeom>
            <a:gdLst>
              <a:gd name="connsiteX0" fmla="*/ 0 w 5276115"/>
              <a:gd name="connsiteY0" fmla="*/ 0 h 6505415"/>
              <a:gd name="connsiteX1" fmla="*/ 4347771 w 5276115"/>
              <a:gd name="connsiteY1" fmla="*/ 0 h 6505415"/>
              <a:gd name="connsiteX2" fmla="*/ 4371844 w 5276115"/>
              <a:gd name="connsiteY2" fmla="*/ 26487 h 6505415"/>
              <a:gd name="connsiteX3" fmla="*/ 5276115 w 5276115"/>
              <a:gd name="connsiteY3" fmla="*/ 2545415 h 6505415"/>
              <a:gd name="connsiteX4" fmla="*/ 1316115 w 5276115"/>
              <a:gd name="connsiteY4" fmla="*/ 6505415 h 6505415"/>
              <a:gd name="connsiteX5" fmla="*/ 138532 w 5276115"/>
              <a:gd name="connsiteY5" fmla="*/ 6327381 h 6505415"/>
              <a:gd name="connsiteX6" fmla="*/ 0 w 5276115"/>
              <a:gd name="connsiteY6" fmla="*/ 6280507 h 65054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115" h="6505415">
                <a:moveTo>
                  <a:pt x="0" y="0"/>
                </a:moveTo>
                <a:lnTo>
                  <a:pt x="4347771" y="0"/>
                </a:lnTo>
                <a:lnTo>
                  <a:pt x="4371844" y="26487"/>
                </a:lnTo>
                <a:cubicBezTo>
                  <a:pt x="4936761" y="711009"/>
                  <a:pt x="5276115" y="1588582"/>
                  <a:pt x="5276115" y="2545415"/>
                </a:cubicBezTo>
                <a:cubicBezTo>
                  <a:pt x="5276115" y="4732463"/>
                  <a:pt x="3503163" y="6505415"/>
                  <a:pt x="1316115" y="6505415"/>
                </a:cubicBezTo>
                <a:cubicBezTo>
                  <a:pt x="906044" y="6505415"/>
                  <a:pt x="510530" y="6443085"/>
                  <a:pt x="138532" y="6327381"/>
                </a:cubicBezTo>
                <a:lnTo>
                  <a:pt x="0" y="6280507"/>
                </a:lnTo>
                <a:close/>
              </a:path>
            </a:pathLst>
          </a:custGeom>
        </p:spPr>
      </p:pic>
    </p:spTree>
    <p:extLst>
      <p:ext uri="{BB962C8B-B14F-4D97-AF65-F5344CB8AC3E}">
        <p14:creationId xmlns:p14="http://schemas.microsoft.com/office/powerpoint/2010/main" val="607904276"/>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2" name="Text Placeholder 11">
            <a:extLst>
              <a:ext uri="{FF2B5EF4-FFF2-40B4-BE49-F238E27FC236}">
                <a16:creationId xmlns:a16="http://schemas.microsoft.com/office/drawing/2014/main" id="{7BC5C989-D92E-7A4B-B24E-FA39CB5C46C1}"/>
              </a:ext>
            </a:extLst>
          </p:cNvPr>
          <p:cNvSpPr>
            <a:spLocks noGrp="1"/>
          </p:cNvSpPr>
          <p:nvPr>
            <p:ph type="body" sz="quarter" idx="18"/>
            <p:custDataLst>
              <p:tags r:id="rId3"/>
            </p:custDataLst>
          </p:nvPr>
        </p:nvSpPr>
        <p:spPr>
          <a:xfrm>
            <a:off x="5524500" y="1240676"/>
            <a:ext cx="6515100" cy="5116383"/>
          </a:xfrm>
        </p:spPr>
        <p:txBody>
          <a:bodyPr>
            <a:normAutofit/>
          </a:bodyPr>
          <a:lstStyle/>
          <a:p>
            <a:pPr marL="0" indent="0">
              <a:lnSpc>
                <a:spcPct val="110000"/>
              </a:lnSpc>
            </a:pPr>
            <a:r>
              <a:rPr lang="en-GB" b="1">
                <a:latin typeface="Calibri" panose="020f0502020204030204" pitchFamily="34" charset="0"/>
                <a:cs typeface="Times New Roman" panose="02020603050405020304" pitchFamily="18" charset="0"/>
              </a:rPr>
              <a:t>COMUNICARE</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Claire è in grado di aiutare le persone a capire che possono fare la differenza nel mondo e questo a sua volta le ispira ad agire. </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Claire spiega il "cosa" e il "perché" per creare un senso di urgenza per il cambiamento.</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Aiutando gli altri a capire perché l'obiettivo è importante e il ruolo che svolgono nel raggiungimento dell'obiettivo, diventa molto più facile influenzare le persone a contribuire al cambiamento.</a:t>
            </a:r>
          </a:p>
        </p:txBody>
      </p:sp>
      <p:sp>
        <p:nvSpPr>
          <p:cNvPr id="11" name="Text Placeholder 10">
            <a:extLst>
              <a:ext uri="{FF2B5EF4-FFF2-40B4-BE49-F238E27FC236}">
                <a16:creationId xmlns:a16="http://schemas.microsoft.com/office/drawing/2014/main" id="{70BE1C9D-8AEC-354A-9E70-F406CCB062A9}"/>
              </a:ext>
            </a:extLst>
          </p:cNvPr>
          <p:cNvSpPr>
            <a:spLocks noGrp="1"/>
          </p:cNvSpPr>
          <p:nvPr>
            <p:ph type="body" sz="quarter" idx="16"/>
            <p:custDataLst>
              <p:tags r:id="rId4"/>
            </p:custDataLst>
          </p:nvPr>
        </p:nvSpPr>
        <p:spPr>
          <a:xfrm>
            <a:off x="5674895" y="361875"/>
            <a:ext cx="5350934" cy="580518"/>
          </a:xfrm>
        </p:spPr>
        <p:txBody>
          <a:bodyPr>
            <a:normAutofit lnSpcReduction="10000"/>
          </a:bodyPr>
          <a:lstStyle/>
          <a:p>
            <a:r>
              <a:rPr lang="hr-BA"/>
              <a:t>Come è stato fatto</a:t>
            </a:r>
            <a:endParaRPr lang="en-US"/>
          </a:p>
          <a:p>
            <a:endParaRPr lang="en-US"/>
          </a:p>
        </p:txBody>
      </p:sp>
      <p:pic>
        <p:nvPicPr>
          <p:cNvPr id="5" name="Picture Placeholder 4">
            <a:extLst>
              <a:ext uri="{FF2B5EF4-FFF2-40B4-BE49-F238E27FC236}">
                <a16:creationId xmlns:a16="http://schemas.microsoft.com/office/drawing/2014/main" id="{1F287993-EF01-4C33-B9C7-D58D13F0A9A5}"/>
              </a:ext>
            </a:extLst>
          </p:cNvPr>
          <p:cNvPicPr>
            <a:picLocks noGrp="1" noChangeAspect="1"/>
          </p:cNvPicPr>
          <p:nvPr>
            <p:ph type="pic" sz="quarter" idx="17"/>
            <p:custDataLst>
              <p:tags r:id="rId6"/>
            </p:custDataLst>
          </p:nvPr>
        </p:nvPicPr>
        <p:blipFill>
          <a:blip r:embed="rId5">
            <a:extLst>
              <a:ext uri="{28A0092B-C50C-407E-A947-70E740481C1C}">
                <a14:useLocalDpi xmlns:a14="http://schemas.microsoft.com/office/drawing/2010/main"/>
              </a:ext>
            </a:extLst>
          </a:blip>
          <a:stretch>
            <a:fillRect/>
          </a:stretch>
        </p:blipFill>
        <p:spPr>
          <a:xfrm>
            <a:off x="0" y="8806"/>
            <a:ext cx="5276115" cy="6505415"/>
          </a:xfrm>
        </p:spPr>
      </p:pic>
    </p:spTree>
    <p:extLst>
      <p:ext uri="{BB962C8B-B14F-4D97-AF65-F5344CB8AC3E}">
        <p14:creationId xmlns:p14="http://schemas.microsoft.com/office/powerpoint/2010/main" val="1282514670"/>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2" name="Text Placeholder 11">
            <a:extLst>
              <a:ext uri="{FF2B5EF4-FFF2-40B4-BE49-F238E27FC236}">
                <a16:creationId xmlns:a16="http://schemas.microsoft.com/office/drawing/2014/main" id="{7BC5C989-D92E-7A4B-B24E-FA39CB5C46C1}"/>
              </a:ext>
            </a:extLst>
          </p:cNvPr>
          <p:cNvSpPr>
            <a:spLocks noGrp="1"/>
          </p:cNvSpPr>
          <p:nvPr>
            <p:ph type="body" sz="quarter" idx="18"/>
            <p:custDataLst>
              <p:tags r:id="rId3"/>
            </p:custDataLst>
          </p:nvPr>
        </p:nvSpPr>
        <p:spPr>
          <a:xfrm>
            <a:off x="5353050" y="1231151"/>
            <a:ext cx="6654466" cy="5116383"/>
          </a:xfrm>
        </p:spPr>
        <p:txBody>
          <a:bodyPr>
            <a:normAutofit lnSpcReduction="10000"/>
          </a:bodyPr>
          <a:lstStyle/>
          <a:p>
            <a:pPr marL="0" indent="0">
              <a:lnSpc>
                <a:spcPct val="110000"/>
              </a:lnSpc>
            </a:pPr>
            <a:r>
              <a:rPr lang="en-GB" b="1">
                <a:latin typeface="Calibri" panose="020f0502020204030204" pitchFamily="34" charset="0"/>
                <a:cs typeface="Times New Roman" panose="02020603050405020304" pitchFamily="18" charset="0"/>
              </a:rPr>
              <a:t>COLLABORARE</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Essere </a:t>
            </a:r>
            <a:r>
              <a:rPr lang="hr-BA">
                <a:latin typeface="Calibri" panose="020f0502020204030204" pitchFamily="34" charset="0"/>
                <a:cs typeface="Times New Roman" panose="02020603050405020304" pitchFamily="18" charset="0"/>
              </a:rPr>
              <a:t>centrati sugli altri </a:t>
            </a:r>
            <a:r>
              <a:rPr lang="en-GB">
                <a:latin typeface="Calibri" panose="020f0502020204030204" pitchFamily="34" charset="0"/>
                <a:cs typeface="Times New Roman" panose="02020603050405020304" pitchFamily="18" charset="0"/>
              </a:rPr>
              <a:t>- Claire è una volontaria di sostegno tra pari e fornisce supporto emotivo alle famiglie con una nuova diagnosi.</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Claire riunisce le persone per pianificare ed eseguire il cambiamento che è fondamentale. </a:t>
            </a:r>
          </a:p>
          <a:p>
            <a:pPr marL="0" indent="0">
              <a:lnSpc>
                <a:spcPct val="110000"/>
              </a:lnSpc>
            </a:pPr>
            <a:r>
              <a:rPr lang="en-GB" b="1">
                <a:latin typeface="Calibri" panose="020f0502020204030204" pitchFamily="34" charset="0"/>
                <a:cs typeface="Times New Roman" panose="02020603050405020304" pitchFamily="18" charset="0"/>
              </a:rPr>
              <a:t>IMPEGNO</a:t>
            </a:r>
          </a:p>
          <a:p>
            <a:pPr marL="342900" indent="-342900">
              <a:lnSpc>
                <a:spcPct val="110000"/>
              </a:lnSpc>
              <a:buFont typeface="Wingdings" panose="05000000000000000000" pitchFamily="2" charset="2"/>
              <a:buChar char="ü"/>
            </a:pPr>
            <a:r>
              <a:rPr lang="en-GB">
                <a:latin typeface="Calibri" panose="020f0502020204030204" pitchFamily="34" charset="0"/>
                <a:cs typeface="Times New Roman" panose="02020603050405020304" pitchFamily="18" charset="0"/>
              </a:rPr>
              <a:t> Claire dimostra resilienza e persistenza di fronte alle avversità. È disposta a uscire dalla sua zona di comfort. Ha anche dedicato più tempo a creare cambiamenti ed è concentrata sul quadro generale.</a:t>
            </a:r>
            <a:endParaRPr lang="en-US">
              <a:latin typeface="Calibri" panose="020f0502020204030204" pitchFamily="34" charset="0"/>
              <a:cs typeface="Times New Roman" panose="02020603050405020304" pitchFamily="18" charset="0"/>
            </a:endParaRPr>
          </a:p>
        </p:txBody>
      </p:sp>
      <p:sp>
        <p:nvSpPr>
          <p:cNvPr id="11" name="Text Placeholder 10">
            <a:extLst>
              <a:ext uri="{FF2B5EF4-FFF2-40B4-BE49-F238E27FC236}">
                <a16:creationId xmlns:a16="http://schemas.microsoft.com/office/drawing/2014/main" id="{70BE1C9D-8AEC-354A-9E70-F406CCB062A9}"/>
              </a:ext>
            </a:extLst>
          </p:cNvPr>
          <p:cNvSpPr>
            <a:spLocks noGrp="1"/>
          </p:cNvSpPr>
          <p:nvPr>
            <p:ph type="body" sz="quarter" idx="16"/>
            <p:custDataLst>
              <p:tags r:id="rId4"/>
            </p:custDataLst>
          </p:nvPr>
        </p:nvSpPr>
        <p:spPr>
          <a:xfrm>
            <a:off x="5674895" y="361875"/>
            <a:ext cx="5350934" cy="580518"/>
          </a:xfrm>
        </p:spPr>
        <p:txBody>
          <a:bodyPr>
            <a:normAutofit lnSpcReduction="10000"/>
          </a:bodyPr>
          <a:lstStyle/>
          <a:p>
            <a:r>
              <a:rPr lang="hr-BA"/>
              <a:t>Come è stato fatto</a:t>
            </a:r>
            <a:endParaRPr lang="en-US"/>
          </a:p>
          <a:p>
            <a:endParaRPr lang="en-US"/>
          </a:p>
        </p:txBody>
      </p:sp>
      <p:pic>
        <p:nvPicPr>
          <p:cNvPr id="5" name="Picture Placeholder 4">
            <a:extLst>
              <a:ext uri="{FF2B5EF4-FFF2-40B4-BE49-F238E27FC236}">
                <a16:creationId xmlns:a16="http://schemas.microsoft.com/office/drawing/2014/main" id="{1F287993-EF01-4C33-B9C7-D58D13F0A9A5}"/>
              </a:ext>
            </a:extLst>
          </p:cNvPr>
          <p:cNvPicPr>
            <a:picLocks noGrp="1" noChangeAspect="1"/>
          </p:cNvPicPr>
          <p:nvPr>
            <p:ph type="pic" sz="quarter" idx="17"/>
            <p:custDataLst>
              <p:tags r:id="rId6"/>
            </p:custDataLst>
          </p:nvPr>
        </p:nvPicPr>
        <p:blipFill>
          <a:blip r:embed="rId5">
            <a:extLst>
              <a:ext uri="{28A0092B-C50C-407E-A947-70E740481C1C}">
                <a14:useLocalDpi xmlns:a14="http://schemas.microsoft.com/office/drawing/2010/main"/>
              </a:ext>
            </a:extLst>
          </a:blip>
          <a:stretch>
            <a:fillRect/>
          </a:stretch>
        </p:blipFill>
        <p:spPr>
          <a:xfrm>
            <a:off x="0" y="8806"/>
            <a:ext cx="5276115" cy="6505415"/>
          </a:xfrm>
        </p:spPr>
      </p:pic>
    </p:spTree>
    <p:extLst>
      <p:ext uri="{BB962C8B-B14F-4D97-AF65-F5344CB8AC3E}">
        <p14:creationId xmlns:p14="http://schemas.microsoft.com/office/powerpoint/2010/main" val="28143035"/>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ADB24CE-31D2-4622-9AC6-FB0ABDC630E0}"/>
              </a:ext>
            </a:extLst>
          </p:cNvPr>
          <p:cNvSpPr>
            <a:spLocks noGrp="1"/>
          </p:cNvSpPr>
          <p:nvPr>
            <p:ph type="body" sz="quarter" idx="14"/>
            <p:custDataLst>
              <p:tags r:id="rId3"/>
            </p:custDataLst>
          </p:nvPr>
        </p:nvSpPr>
        <p:spPr/>
        <p:txBody>
          <a:bodyPr>
            <a:normAutofit fontScale="85000" lnSpcReduction="20000"/>
          </a:bodyPr>
          <a:lstStyle/>
          <a:p>
            <a:r>
              <a:rPr lang="en-US"/>
              <a:t>"</a:t>
            </a:r>
          </a:p>
        </p:txBody>
      </p:sp>
      <p:sp>
        <p:nvSpPr>
          <p:cNvPr id="3" name="Text Placeholder 2">
            <a:extLst>
              <a:ext uri="{FF2B5EF4-FFF2-40B4-BE49-F238E27FC236}">
                <a16:creationId xmlns:a16="http://schemas.microsoft.com/office/drawing/2014/main" id="{F17D8A40-09FA-43C1-9DBC-D07448494983}"/>
              </a:ext>
            </a:extLst>
          </p:cNvPr>
          <p:cNvSpPr>
            <a:spLocks noGrp="1"/>
          </p:cNvSpPr>
          <p:nvPr>
            <p:ph type="body" sz="quarter" idx="13"/>
            <p:custDataLst>
              <p:tags r:id="rId4"/>
            </p:custDataLst>
          </p:nvPr>
        </p:nvSpPr>
        <p:spPr>
          <a:xfrm>
            <a:off x="3911600" y="1557866"/>
            <a:ext cx="4368800" cy="3742267"/>
          </a:xfrm>
        </p:spPr>
        <p:txBody>
          <a:bodyPr>
            <a:normAutofit/>
          </a:bodyPr>
          <a:lstStyle/>
          <a:p>
            <a:r>
              <a:rPr lang="en-GB" sz="2800">
                <a:solidFill>
                  <a:srgbClr val="92D050"/>
                </a:solidFill>
                <a:effectLst/>
                <a:latin typeface="Calibri" panose="020f0502020204030204" pitchFamily="34" charset="0"/>
                <a:ea typeface="Calibri" panose="020f0502020204030204" pitchFamily="34" charset="0"/>
              </a:rPr>
              <a:t>Il mio più grande punto di forza come leader è la capacità di tradurre questioni spesso complesse in un linguaggio comprensibile a tutti.</a:t>
            </a:r>
          </a:p>
          <a:p>
            <a:endParaRPr lang="en-GB" sz="2800">
              <a:solidFill>
                <a:srgbClr val="92D050"/>
              </a:solidFill>
              <a:latin typeface="Calibri" panose="020f0502020204030204" pitchFamily="34" charset="0"/>
            </a:endParaRPr>
          </a:p>
          <a:p>
            <a:r>
              <a:rPr lang="en-GB" sz="2800">
                <a:solidFill>
                  <a:srgbClr val="92D050"/>
                </a:solidFill>
                <a:latin typeface="Calibri" panose="020f0502020204030204" pitchFamily="34" charset="0"/>
              </a:rPr>
              <a:t>Claire O'Hanlon MBE</a:t>
            </a:r>
            <a:endParaRPr lang="en-US" sz="2800">
              <a:solidFill>
                <a:srgbClr val="92D050"/>
              </a:solidFill>
            </a:endParaRPr>
          </a:p>
        </p:txBody>
      </p:sp>
      <p:sp>
        <p:nvSpPr>
          <p:cNvPr id="4" name="Text Placeholder 3">
            <a:extLst>
              <a:ext uri="{FF2B5EF4-FFF2-40B4-BE49-F238E27FC236}">
                <a16:creationId xmlns:a16="http://schemas.microsoft.com/office/drawing/2014/main" id="{D63474A4-2BBD-47EC-9EBF-66E6BD32FDA2}"/>
              </a:ext>
            </a:extLst>
          </p:cNvPr>
          <p:cNvSpPr>
            <a:spLocks noGrp="1"/>
          </p:cNvSpPr>
          <p:nvPr>
            <p:ph type="body" sz="quarter" idx="15"/>
            <p:custDataLst>
              <p:tags r:id="rId5"/>
            </p:custDataLst>
          </p:nvPr>
        </p:nvSpPr>
        <p:spPr/>
        <p:txBody>
          <a:bodyPr>
            <a:normAutofit fontScale="92500" lnSpcReduction="10000"/>
          </a:bodyPr>
          <a:lstStyle/>
          <a:p>
            <a:r>
              <a:rPr lang="en-US"/>
              <a:t>"</a:t>
            </a:r>
          </a:p>
        </p:txBody>
      </p:sp>
    </p:spTree>
    <p:extLst>
      <p:ext uri="{BB962C8B-B14F-4D97-AF65-F5344CB8AC3E}">
        <p14:creationId xmlns:p14="http://schemas.microsoft.com/office/powerpoint/2010/main" val="2795478023"/>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custDataLst>
              <p:tags r:id="rId3"/>
            </p:custDataLst>
          </p:nvPr>
        </p:nvSpPr>
        <p:spPr/>
        <p:txBody>
          <a:bodyPr/>
          <a:lstStyle/>
          <a:p>
            <a:r>
              <a:rPr lang="hr-BA"/>
              <a:t>Esercizi e attività</a:t>
            </a:r>
            <a:endParaRPr lang="en-US"/>
          </a:p>
        </p:txBody>
      </p:sp>
    </p:spTree>
    <p:extLst>
      <p:ext uri="{BB962C8B-B14F-4D97-AF65-F5344CB8AC3E}">
        <p14:creationId xmlns:p14="http://schemas.microsoft.com/office/powerpoint/2010/main" val="1434663785"/>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6" name="Text Placeholder 5">
            <a:extLst>
              <a:ext uri="{FF2B5EF4-FFF2-40B4-BE49-F238E27FC236}">
                <a16:creationId xmlns:a16="http://schemas.microsoft.com/office/drawing/2014/main" id="{3F0C1F9C-351F-024B-9EF6-D50E1F90E691}"/>
              </a:ext>
            </a:extLst>
          </p:cNvPr>
          <p:cNvSpPr>
            <a:spLocks noGrp="1"/>
          </p:cNvSpPr>
          <p:nvPr>
            <p:ph type="body" sz="quarter" idx="18"/>
            <p:custDataLst>
              <p:tags r:id="rId3"/>
            </p:custDataLst>
          </p:nvPr>
        </p:nvSpPr>
        <p:spPr>
          <a:xfrm>
            <a:off x="880533" y="922404"/>
            <a:ext cx="7179734" cy="4219334"/>
          </a:xfrm>
        </p:spPr>
        <p:txBody>
          <a:bodyPr>
            <a:normAutofit/>
          </a:bodyPr>
          <a:lstStyle/>
          <a:p>
            <a:r>
              <a:rPr lang="en-US" sz="2000"/>
              <a:t>Per identificare veramente i punti di forza della vostra leadership, dovete prima identificare i vostri valori fondamentali.  </a:t>
            </a:r>
          </a:p>
          <a:p>
            <a:r>
              <a:rPr lang="en-US" sz="2000"/>
              <a:t>Fase 1: leggere ogni valore di questo elenco di 28 valori fondamentali</a:t>
            </a:r>
          </a:p>
          <a:p>
            <a:endParaRPr lang="en-US"/>
          </a:p>
        </p:txBody>
      </p:sp>
      <p:sp>
        <p:nvSpPr>
          <p:cNvPr id="5" name="Text Placeholder 4">
            <a:extLst>
              <a:ext uri="{FF2B5EF4-FFF2-40B4-BE49-F238E27FC236}">
                <a16:creationId xmlns:a16="http://schemas.microsoft.com/office/drawing/2014/main" id="{3EA317FF-1004-634A-809F-7D62AAF2CFE2}"/>
              </a:ext>
            </a:extLst>
          </p:cNvPr>
          <p:cNvSpPr>
            <a:spLocks noGrp="1"/>
          </p:cNvSpPr>
          <p:nvPr>
            <p:ph type="body" sz="quarter" idx="16"/>
            <p:custDataLst>
              <p:tags r:id="rId4"/>
            </p:custDataLst>
          </p:nvPr>
        </p:nvSpPr>
        <p:spPr>
          <a:xfrm>
            <a:off x="767184" y="79323"/>
            <a:ext cx="7293083" cy="662606"/>
          </a:xfrm>
        </p:spPr>
        <p:txBody>
          <a:bodyPr>
            <a:normAutofit fontScale="70000" lnSpcReduction="20000"/>
          </a:bodyPr>
          <a:lstStyle/>
          <a:p>
            <a:r>
              <a:rPr lang="en-US"/>
              <a:t>ESERCIZIO</a:t>
            </a:r>
            <a:r>
              <a:rPr lang="hr-BA"/>
              <a:t>: </a:t>
            </a:r>
            <a:r>
              <a:rPr lang="en-GB"/>
              <a:t>Identificare i propri valori fondamentali</a:t>
            </a:r>
            <a:endParaRPr lang="en-US">
              <a:solidFill>
                <a:srgbClr val="FFC000"/>
              </a:solidFill>
            </a:endParaRPr>
          </a:p>
          <a:p>
            <a:endParaRPr lang="en-US"/>
          </a:p>
          <a:p>
            <a:endParaRPr lang="en-US" sz="1900" b="0"/>
          </a:p>
        </p:txBody>
      </p:sp>
      <p:pic>
        <p:nvPicPr>
          <p:cNvPr id="14" name="Picture Placeholder 13" descr="A picture containing person, indoor, people&#10;&#10;Description automatically generated">
            <a:extLst>
              <a:ext uri="{FF2B5EF4-FFF2-40B4-BE49-F238E27FC236}">
                <a16:creationId xmlns:a16="http://schemas.microsoft.com/office/drawing/2014/main" id="{553E2047-F47B-F648-B0F5-DD7BDE89747B}"/>
              </a:ext>
            </a:extLst>
          </p:cNvPr>
          <p:cNvPicPr>
            <a:picLocks noGrp="1" noChangeAspect="1"/>
          </p:cNvPicPr>
          <p:nvPr>
            <p:ph type="pic" sz="quarter" idx="10"/>
            <p:custDataLst>
              <p:tags r:id="rId6"/>
            </p:custDataLst>
          </p:nvPr>
        </p:nvPicPr>
        <p:blipFill>
          <a:blip r:embed="rId5">
            <a:extLst>
              <a:ext uri="{28A0092B-C50C-407E-A947-70E740481C1C}">
                <a14:useLocalDpi xmlns:a14="http://schemas.microsoft.com/office/drawing/2010/main"/>
              </a:ext>
            </a:extLst>
          </a:blip>
          <a:stretch>
            <a:fillRect/>
          </a:stretch>
        </p:blipFill>
        <p:spPr/>
      </p:pic>
      <p:pic>
        <p:nvPicPr>
          <p:cNvPr id="7" name="Picture 6" descr="Graphical user interface, application&#10;&#10;Description automatically generated">
            <a:extLst>
              <a:ext uri="{FF2B5EF4-FFF2-40B4-BE49-F238E27FC236}">
                <a16:creationId xmlns:a16="http://schemas.microsoft.com/office/drawing/2014/main" id="{4E7A56B0-EDF1-4572-B1A5-8EC7425733D0}"/>
              </a:ext>
            </a:extLst>
          </p:cNvPr>
          <p:cNvPicPr>
            <a:picLocks noChangeAspect="1"/>
          </p:cNvPicPr>
          <p:nvPr>
            <p:custDataLst>
              <p:tags r:id="rId8"/>
            </p:custDataLst>
          </p:nvPr>
        </p:nvPicPr>
        <p:blipFill>
          <a:blip r:embed="rId7">
            <a:extLst>
              <a:ext uri="{28A0092B-C50C-407E-A947-70E740481C1C}">
                <a14:useLocalDpi xmlns:a14="http://schemas.microsoft.com/office/drawing/2010/main"/>
              </a:ext>
            </a:extLst>
          </a:blip>
          <a:stretch>
            <a:fillRect/>
          </a:stretch>
        </p:blipFill>
        <p:spPr>
          <a:xfrm>
            <a:off x="767184" y="2175029"/>
            <a:ext cx="7678053" cy="3959071"/>
          </a:xfrm>
          <a:prstGeom prst="rect">
            <a:avLst/>
          </a:prstGeom>
        </p:spPr>
      </p:pic>
    </p:spTree>
    <p:extLst>
      <p:ext uri="{BB962C8B-B14F-4D97-AF65-F5344CB8AC3E}">
        <p14:creationId xmlns:p14="http://schemas.microsoft.com/office/powerpoint/2010/main" val="57838407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CEC67872-6DCF-4277-BC8E-0200FF4EA3D4}"/>
              </a:ext>
            </a:extLst>
          </p:cNvPr>
          <p:cNvSpPr>
            <a:spLocks noGrp="1"/>
          </p:cNvSpPr>
          <p:nvPr>
            <p:ph type="body" sz="quarter" idx="13"/>
          </p:nvPr>
        </p:nvSpPr>
        <p:spPr>
          <a:xfrm>
            <a:off x="3893906" y="606175"/>
            <a:ext cx="4675127" cy="4591498"/>
          </a:xfrm>
        </p:spPr>
        <p:txBody>
          <a:bodyPr>
            <a:normAutofit fontScale="55000" lnSpcReduction="20000"/>
          </a:bodyPr>
          <a:lstStyle/>
          <a:p>
            <a:pPr>
              <a:lnSpc>
                <a:spcPct val="120000"/>
              </a:lnSpc>
            </a:pPr>
            <a:r>
              <a:rPr lang="en-US"/>
              <a:t>Credo che sia uno schifo quando le persone che possono cambiare il mondo non lo fanno, perché sentono di non poterlo fare!</a:t>
            </a:r>
            <a:endParaRPr lang="hr-BA"/>
          </a:p>
          <a:p>
            <a:pPr>
              <a:lnSpc>
                <a:spcPct val="120000"/>
              </a:lnSpc>
            </a:pPr>
            <a:r>
              <a:rPr lang="en-US" err="1"/>
              <a:t>Ero la bambina più timido della scuola</a:t>
            </a:r>
            <a:r>
              <a:rPr lang="hr-BA"/>
              <a:t>.</a:t>
            </a:r>
            <a:r>
              <a:rPr lang="en-US"/>
              <a:t> Sono ancora un’introversa, ma non sono timida. Come introversa, sono in grado di stare su un palco con il microfono in mano, ho avviato un'attività in proprio, tengo corsi di formazione per innumerevoli imprenditori, ho raccolto migliaia di fondi per beneficenza, sono amministratore di un ente di beneficenza del Regno Unito, ho curato un evento TEDx e ho aiutato migliaia di persone ad avviare le loro attività negli ultimi 15 anni.</a:t>
            </a:r>
            <a:br>
              <a:rPr lang="en-US"/>
            </a:br>
            <a:r>
              <a:rPr lang="en-US"/>
              <a:t>Se posso farlo io, immaginate cosa potete fare voi! </a:t>
            </a:r>
            <a:endParaRPr lang="en-IE"/>
          </a:p>
        </p:txBody>
      </p:sp>
      <p:sp>
        <p:nvSpPr>
          <p:cNvPr id="5" name="TextBox 4">
            <a:extLst>
              <a:ext uri="{FF2B5EF4-FFF2-40B4-BE49-F238E27FC236}">
                <a16:creationId xmlns:a16="http://schemas.microsoft.com/office/drawing/2014/main" id="{DBA9A3B5-BE1A-1F86-AC4C-C6E802D04E60}"/>
              </a:ext>
            </a:extLst>
          </p:cNvPr>
          <p:cNvSpPr txBox="1"/>
          <p:nvPr/>
        </p:nvSpPr>
        <p:spPr>
          <a:xfrm>
            <a:off x="4469359" y="5197673"/>
            <a:ext cx="3404778" cy="307777"/>
          </a:xfrm>
          <a:prstGeom prst="rect">
            <a:avLst/>
          </a:prstGeom>
          <a:noFill/>
        </p:spPr>
        <p:txBody>
          <a:bodyPr wrap="none" rtlCol="0">
            <a:spAutoFit/>
          </a:bodyPr>
          <a:lstStyle/>
          <a:p>
            <a:r>
              <a:rPr lang="en-US" sz="1400" b="1">
                <a:solidFill>
                  <a:schemeClr val="bg1"/>
                </a:solidFill>
              </a:rPr>
              <a:t>Claire O'Hanlon</a:t>
            </a:r>
            <a:r>
              <a:rPr lang="hr-BA" sz="1400" b="1">
                <a:solidFill>
                  <a:schemeClr val="bg1"/>
                </a:solidFill>
              </a:rPr>
              <a:t>, fondatrice di </a:t>
            </a:r>
            <a:r>
              <a:rPr lang="hr-BA" sz="1400" b="1" u="sng">
                <a:solidFill>
                  <a:schemeClr val="accent1">
                    <a:lumMod val="20000"/>
                    <a:lumOff val="80000"/>
                  </a:schemeClr>
                </a:solidFill>
                <a:hlinkClick r:id="rId2">
                  <a:extLst>
                    <a:ext uri="{A12FA001-AC4F-418D-AE19-62706E023703}">
                      <ahyp:hlinkClr xmlns:ahyp="http://schemas.microsoft.com/office/drawing/2018/hyperlinkcolor" val="tx"/>
                    </a:ext>
                  </a:extLst>
                </a:hlinkClick>
              </a:rPr>
              <a:t>"</a:t>
            </a:r>
            <a:r>
              <a:rPr lang="en-US" sz="1400" b="1" u="sng" err="1">
                <a:solidFill>
                  <a:schemeClr val="accent1">
                    <a:lumMod val="20000"/>
                    <a:lumOff val="80000"/>
                  </a:schemeClr>
                </a:solidFill>
                <a:hlinkClick r:id="rId2">
                  <a:extLst>
                    <a:ext uri="{A12FA001-AC4F-418D-AE19-62706E023703}">
                      <ahyp:hlinkClr xmlns:ahyp="http://schemas.microsoft.com/office/drawing/2018/hyperlinkcolor" val="tx"/>
                    </a:ext>
                  </a:extLst>
                </a:hlinkClick>
              </a:rPr>
              <a:t>ShyPreneur</a:t>
            </a:r>
            <a:endParaRPr lang="en-US" sz="1400" b="1" u="sng">
              <a:solidFill>
                <a:schemeClr val="accent1">
                  <a:lumMod val="20000"/>
                  <a:lumOff val="80000"/>
                </a:schemeClr>
              </a:solidFill>
            </a:endParaRPr>
          </a:p>
        </p:txBody>
      </p:sp>
    </p:spTree>
    <p:extLst>
      <p:ext uri="{BB962C8B-B14F-4D97-AF65-F5344CB8AC3E}">
        <p14:creationId xmlns:p14="http://schemas.microsoft.com/office/powerpoint/2010/main" val="180699759"/>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5" name="Picture 4" descr="Map&#10;&#10;Description automatically generated">
            <a:extLst>
              <a:ext uri="{FF2B5EF4-FFF2-40B4-BE49-F238E27FC236}">
                <a16:creationId xmlns:a16="http://schemas.microsoft.com/office/drawing/2014/main" id="{E757C51C-F7BC-40A4-A43C-7887DBA69BF9}"/>
              </a:ext>
            </a:extLst>
          </p:cNvPr>
          <p:cNvPicPr>
            <a:picLocks noChangeAspect="1"/>
          </p:cNvPicPr>
          <p:nvPr>
            <p:custDataLst>
              <p:tags r:id="rId4"/>
            </p:custDataLst>
          </p:nvPr>
        </p:nvPicPr>
        <p:blipFill>
          <a:blip r:embed="rId3">
            <a:extLst>
              <a:ext uri="{28A0092B-C50C-407E-A947-70E740481C1C}">
                <a14:useLocalDpi xmlns:a14="http://schemas.microsoft.com/office/drawing/2010/main"/>
              </a:ext>
            </a:extLst>
          </a:blip>
          <a:stretch>
            <a:fillRect/>
          </a:stretch>
        </p:blipFill>
        <p:spPr>
          <a:xfrm>
            <a:off x="9646567" y="0"/>
            <a:ext cx="2545433" cy="3276600"/>
          </a:xfrm>
          <a:prstGeom prst="rect">
            <a:avLst/>
          </a:prstGeom>
        </p:spPr>
      </p:pic>
      <p:sp>
        <p:nvSpPr>
          <p:cNvPr id="2" name="Text Placeholder 1">
            <a:extLst>
              <a:ext uri="{FF2B5EF4-FFF2-40B4-BE49-F238E27FC236}">
                <a16:creationId xmlns:a16="http://schemas.microsoft.com/office/drawing/2014/main" id="{3F5D6F61-BF78-4D16-9EF8-5DACC9BB7399}"/>
              </a:ext>
            </a:extLst>
          </p:cNvPr>
          <p:cNvSpPr>
            <a:spLocks noGrp="1"/>
          </p:cNvSpPr>
          <p:nvPr>
            <p:ph type="body" sz="quarter" idx="18"/>
            <p:custDataLst>
              <p:tags r:id="rId5"/>
            </p:custDataLst>
          </p:nvPr>
        </p:nvSpPr>
        <p:spPr>
          <a:xfrm>
            <a:off x="734713" y="1497969"/>
            <a:ext cx="9037938" cy="4628570"/>
          </a:xfrm>
        </p:spPr>
        <p:txBody>
          <a:bodyPr>
            <a:normAutofit/>
          </a:bodyPr>
          <a:lstStyle/>
          <a:p>
            <a:pPr marL="342900" indent="-342900">
              <a:buFont typeface="Wingdings" panose="05000000000000000000" pitchFamily="2" charset="2"/>
              <a:buChar char="ü"/>
            </a:pPr>
            <a:r>
              <a:rPr lang="en-US" sz="2000"/>
              <a:t>Fase 2:</a:t>
            </a:r>
          </a:p>
          <a:p>
            <a:r>
              <a:rPr lang="en-GB" sz="2000"/>
              <a:t>Selezionate gli 8 valori che più vi convincono. </a:t>
            </a:r>
          </a:p>
          <a:p>
            <a:r>
              <a:rPr lang="en-GB" sz="2000"/>
              <a:t>Non pensate troppo a questo processo, ma prendetevi il tempo necessario.</a:t>
            </a:r>
          </a:p>
          <a:p>
            <a:pPr>
              <a:lnSpc>
                <a:spcPct val="107000"/>
              </a:lnSpc>
              <a:spcAft>
                <a:spcPts val="800"/>
              </a:spcAft>
            </a:pPr>
            <a:r>
              <a:rPr lang="en-GB" sz="2000"/>
              <a:t>Se avete una parola di valore che non è presente nell'elenco, scrivetela.  Le vostre parole hanno potere e significato</a:t>
            </a:r>
            <a:r>
              <a:rPr lang="en-US" sz="2000"/>
              <a:t>. </a:t>
            </a:r>
          </a:p>
          <a:p>
            <a:pPr marL="0" indent="0">
              <a:lnSpc>
                <a:spcPct val="107000"/>
              </a:lnSpc>
              <a:spcAft>
                <a:spcPts val="800"/>
              </a:spcAft>
            </a:pPr>
            <a:r>
              <a:rPr lang="en-US" sz="2000" b="1"/>
              <a:t>SUGGERIMENTO: Selezionate i valori che attualmente possedete.  Non è necessario classificare questi valori in ordine. </a:t>
            </a:r>
            <a:endParaRPr lang="en-GB" sz="2000" b="1"/>
          </a:p>
          <a:p>
            <a:endParaRPr lang="en-US"/>
          </a:p>
          <a:p>
            <a:endParaRPr lang="en-US"/>
          </a:p>
        </p:txBody>
      </p:sp>
      <p:sp>
        <p:nvSpPr>
          <p:cNvPr id="3" name="Text Placeholder 2">
            <a:extLst>
              <a:ext uri="{FF2B5EF4-FFF2-40B4-BE49-F238E27FC236}">
                <a16:creationId xmlns:a16="http://schemas.microsoft.com/office/drawing/2014/main" id="{67437412-03E9-43B2-B1F1-A3A0B860969F}"/>
              </a:ext>
            </a:extLst>
          </p:cNvPr>
          <p:cNvSpPr>
            <a:spLocks noGrp="1"/>
          </p:cNvSpPr>
          <p:nvPr>
            <p:ph type="body" sz="quarter" idx="16"/>
            <p:custDataLst>
              <p:tags r:id="rId6"/>
            </p:custDataLst>
          </p:nvPr>
        </p:nvSpPr>
        <p:spPr>
          <a:xfrm>
            <a:off x="734713" y="731461"/>
            <a:ext cx="11087173" cy="1025550"/>
          </a:xfrm>
        </p:spPr>
        <p:txBody>
          <a:bodyPr>
            <a:normAutofit/>
          </a:bodyPr>
          <a:lstStyle/>
          <a:p>
            <a:r>
              <a:rPr lang="en-US"/>
              <a:t>ESERCIZIO</a:t>
            </a:r>
            <a:r>
              <a:rPr lang="hr-BA"/>
              <a:t>: </a:t>
            </a:r>
            <a:r>
              <a:rPr lang="en-GB"/>
              <a:t>Identificare i propri valori fondamentali</a:t>
            </a:r>
            <a:endParaRPr lang="en-US">
              <a:solidFill>
                <a:srgbClr val="FFC000"/>
              </a:solidFill>
            </a:endParaRPr>
          </a:p>
          <a:p>
            <a:endParaRPr lang="en-US"/>
          </a:p>
          <a:p>
            <a:endParaRPr lang="en-US"/>
          </a:p>
        </p:txBody>
      </p:sp>
      <p:graphicFrame>
        <p:nvGraphicFramePr>
          <p:cNvPr id="4" name="Table 4">
            <a:extLst>
              <a:ext uri="{FF2B5EF4-FFF2-40B4-BE49-F238E27FC236}">
                <a16:creationId xmlns:a16="http://schemas.microsoft.com/office/drawing/2014/main" id="{428F50CC-4800-4CB6-8C3C-82A6D648095F}"/>
              </a:ext>
            </a:extLst>
          </p:cNvPr>
          <p:cNvGraphicFramePr>
            <a:graphicFrameLocks noGrp="1"/>
          </p:cNvGraphicFramePr>
          <p:nvPr>
            <p:custDataLst>
              <p:tags r:id="rId7"/>
            </p:custDataLst>
            <p:extLst>
              <p:ext uri="{D42A27DB-BD31-4B8C-83A1-F6EECF244321}">
                <p14:modId xmlns:p14="http://schemas.microsoft.com/office/powerpoint/2010/main" val="4216192346"/>
              </p:ext>
            </p:extLst>
          </p:nvPr>
        </p:nvGraphicFramePr>
        <p:xfrm>
          <a:off x="1261118" y="4506083"/>
          <a:ext cx="8128000" cy="170789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57529857"/>
                    </a:ext>
                  </a:extLst>
                </a:gridCol>
              </a:tblGrid>
              <a:tr h="1707895">
                <a:tc>
                  <a:txBody>
                    <a:bodyPr vert="horz" wrap="square"/>
                    <a:lstStyle/>
                    <a:p>
                      <a:r>
                        <a:rPr lang="en-GB" sz="2000" b="0" i="0" kern="1200" spc="0">
                          <a:solidFill>
                            <a:srgbClr val="09446A"/>
                          </a:solidFill>
                          <a:latin typeface="+mn-lt"/>
                          <a:ea typeface="+mn-ea"/>
                          <a:cs typeface="+mn-cs"/>
                        </a:rPr>
                        <a:t>I miei 8 valori:</a:t>
                      </a:r>
                    </a:p>
                  </a:txBody>
                  <a:tcPr>
                    <a:pattFill prst="pct20">
                      <a:fgClr>
                        <a:schemeClr val="accent1"/>
                      </a:fgClr>
                      <a:bgClr>
                        <a:schemeClr val="bg1"/>
                      </a:bgClr>
                    </a:pattFill>
                  </a:tcPr>
                </a:tc>
                <a:extLst>
                  <a:ext uri="{0D108BD9-81ED-4DB2-BD59-A6C34878D82A}">
                    <a16:rowId xmlns:a16="http://schemas.microsoft.com/office/drawing/2014/main" val="1820800462"/>
                  </a:ext>
                </a:extLst>
              </a:tr>
            </a:tbl>
          </a:graphicData>
        </a:graphic>
      </p:graphicFrame>
    </p:spTree>
    <p:extLst>
      <p:ext uri="{BB962C8B-B14F-4D97-AF65-F5344CB8AC3E}">
        <p14:creationId xmlns:p14="http://schemas.microsoft.com/office/powerpoint/2010/main" val="1363779905"/>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3F5D6F61-BF78-4D16-9EF8-5DACC9BB7399}"/>
              </a:ext>
            </a:extLst>
          </p:cNvPr>
          <p:cNvSpPr>
            <a:spLocks noGrp="1"/>
          </p:cNvSpPr>
          <p:nvPr>
            <p:ph type="body" sz="quarter" idx="18"/>
            <p:custDataLst>
              <p:tags r:id="rId3"/>
            </p:custDataLst>
          </p:nvPr>
        </p:nvSpPr>
        <p:spPr>
          <a:xfrm>
            <a:off x="734714" y="1497969"/>
            <a:ext cx="8533112" cy="4628570"/>
          </a:xfrm>
        </p:spPr>
        <p:txBody>
          <a:bodyPr>
            <a:normAutofit/>
          </a:bodyPr>
          <a:lstStyle/>
          <a:p>
            <a:pPr marL="342900" indent="-342900">
              <a:buFont typeface="Wingdings" panose="05000000000000000000" pitchFamily="2" charset="2"/>
              <a:buChar char="ü"/>
            </a:pPr>
            <a:r>
              <a:rPr lang="en-US" sz="2000"/>
              <a:t>Fase 3:</a:t>
            </a:r>
          </a:p>
          <a:p>
            <a:r>
              <a:rPr lang="en-US" sz="2000"/>
              <a:t>Rimuovetene </a:t>
            </a:r>
            <a:r>
              <a:rPr lang="en-GB" sz="2000"/>
              <a:t>4 per avere ancora i vostri 4 valori fondamentali.</a:t>
            </a:r>
          </a:p>
          <a:p>
            <a:pPr>
              <a:spcAft>
                <a:spcPts val="2100"/>
              </a:spcAft>
            </a:pPr>
            <a:r>
              <a:rPr lang="en-GB" sz="2000"/>
              <a:t>Può essere un compito difficile! Ricordate che questo non significa che quelle eliminazioni non siano più importanti per voi.  Significa semplicemente che non sono nella vostra top 4.</a:t>
            </a:r>
          </a:p>
          <a:p>
            <a:pPr>
              <a:spcAft>
                <a:spcPts val="2100"/>
              </a:spcAft>
            </a:pPr>
            <a:r>
              <a:rPr lang="en-GB" sz="2000"/>
              <a:t>Questi valori diventeranno le pietre miliari del vostro percorso di leadership. Ora siete più consapevoli di ciò che conta veramente per voi come leader!</a:t>
            </a:r>
            <a:endParaRPr lang="en-US"/>
          </a:p>
        </p:txBody>
      </p:sp>
      <p:sp>
        <p:nvSpPr>
          <p:cNvPr id="3" name="Text Placeholder 2">
            <a:extLst>
              <a:ext uri="{FF2B5EF4-FFF2-40B4-BE49-F238E27FC236}">
                <a16:creationId xmlns:a16="http://schemas.microsoft.com/office/drawing/2014/main" id="{67437412-03E9-43B2-B1F1-A3A0B860969F}"/>
              </a:ext>
            </a:extLst>
          </p:cNvPr>
          <p:cNvSpPr>
            <a:spLocks noGrp="1"/>
          </p:cNvSpPr>
          <p:nvPr>
            <p:ph type="body" sz="quarter" idx="16"/>
            <p:custDataLst>
              <p:tags r:id="rId4"/>
            </p:custDataLst>
          </p:nvPr>
        </p:nvSpPr>
        <p:spPr>
          <a:xfrm>
            <a:off x="734713" y="731461"/>
            <a:ext cx="11087173" cy="1025550"/>
          </a:xfrm>
        </p:spPr>
        <p:txBody>
          <a:bodyPr>
            <a:normAutofit/>
          </a:bodyPr>
          <a:lstStyle/>
          <a:p>
            <a:r>
              <a:rPr lang="en-US"/>
              <a:t>ESERCIZIO</a:t>
            </a:r>
            <a:r>
              <a:rPr lang="hr-BA"/>
              <a:t>: </a:t>
            </a:r>
            <a:r>
              <a:rPr lang="en-GB"/>
              <a:t>Identificare i propri valori fondamentali</a:t>
            </a:r>
            <a:endParaRPr lang="en-US">
              <a:solidFill>
                <a:srgbClr val="FFC000"/>
              </a:solidFill>
            </a:endParaRPr>
          </a:p>
          <a:p>
            <a:endParaRPr lang="en-US"/>
          </a:p>
          <a:p>
            <a:endParaRPr lang="en-US"/>
          </a:p>
        </p:txBody>
      </p:sp>
      <p:graphicFrame>
        <p:nvGraphicFramePr>
          <p:cNvPr id="4" name="Table 4">
            <a:extLst>
              <a:ext uri="{FF2B5EF4-FFF2-40B4-BE49-F238E27FC236}">
                <a16:creationId xmlns:a16="http://schemas.microsoft.com/office/drawing/2014/main" id="{428F50CC-4800-4CB6-8C3C-82A6D648095F}"/>
              </a:ext>
            </a:extLst>
          </p:cNvPr>
          <p:cNvGraphicFramePr>
            <a:graphicFrameLocks noGrp="1"/>
          </p:cNvGraphicFramePr>
          <p:nvPr>
            <p:custDataLst>
              <p:tags r:id="rId5"/>
            </p:custDataLst>
            <p:extLst>
              <p:ext uri="{D42A27DB-BD31-4B8C-83A1-F6EECF244321}">
                <p14:modId xmlns:p14="http://schemas.microsoft.com/office/powerpoint/2010/main" val="2830538247"/>
              </p:ext>
            </p:extLst>
          </p:nvPr>
        </p:nvGraphicFramePr>
        <p:xfrm>
          <a:off x="734713" y="4337936"/>
          <a:ext cx="8128000" cy="170789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57529857"/>
                    </a:ext>
                  </a:extLst>
                </a:gridCol>
              </a:tblGrid>
              <a:tr h="1707895">
                <a:tc>
                  <a:txBody>
                    <a:bodyPr vert="horz" wrap="square"/>
                    <a:lstStyle/>
                    <a:p>
                      <a:r>
                        <a:rPr lang="en-GB" sz="2000" b="0" i="0" kern="1200" spc="0">
                          <a:solidFill>
                            <a:srgbClr val="09446A"/>
                          </a:solidFill>
                          <a:latin typeface="+mn-lt"/>
                          <a:ea typeface="+mn-ea"/>
                          <a:cs typeface="+mn-cs"/>
                        </a:rPr>
                        <a:t>I miei 4 valori fondamentali:</a:t>
                      </a:r>
                    </a:p>
                  </a:txBody>
                  <a:tcPr>
                    <a:pattFill prst="pct20">
                      <a:fgClr>
                        <a:schemeClr val="accent1"/>
                      </a:fgClr>
                      <a:bgClr>
                        <a:schemeClr val="bg1"/>
                      </a:bgClr>
                    </a:pattFill>
                  </a:tcPr>
                </a:tc>
                <a:extLst>
                  <a:ext uri="{0D108BD9-81ED-4DB2-BD59-A6C34878D82A}">
                    <a16:rowId xmlns:a16="http://schemas.microsoft.com/office/drawing/2014/main" val="1820800462"/>
                  </a:ext>
                </a:extLst>
              </a:tr>
            </a:tbl>
          </a:graphicData>
        </a:graphic>
      </p:graphicFrame>
      <p:pic>
        <p:nvPicPr>
          <p:cNvPr id="8" name="Picture 7" descr="Map&#10;&#10;Description automatically generated">
            <a:extLst>
              <a:ext uri="{FF2B5EF4-FFF2-40B4-BE49-F238E27FC236}">
                <a16:creationId xmlns:a16="http://schemas.microsoft.com/office/drawing/2014/main" id="{683458E7-997F-4E5C-8BAF-F2D138E5F3FA}"/>
              </a:ext>
            </a:extLst>
          </p:cNvPr>
          <p:cNvPicPr>
            <a:picLocks noChangeAspect="1"/>
          </p:cNvPicPr>
          <p:nvPr>
            <p:custDataLst>
              <p:tags r:id="rId7"/>
            </p:custDataLst>
          </p:nvPr>
        </p:nvPicPr>
        <p:blipFill>
          <a:blip r:embed="rId6">
            <a:extLst>
              <a:ext uri="{28A0092B-C50C-407E-A947-70E740481C1C}">
                <a14:useLocalDpi xmlns:a14="http://schemas.microsoft.com/office/drawing/2010/main"/>
              </a:ext>
            </a:extLst>
          </a:blip>
          <a:stretch>
            <a:fillRect/>
          </a:stretch>
        </p:blipFill>
        <p:spPr>
          <a:xfrm>
            <a:off x="9646567" y="0"/>
            <a:ext cx="2545433" cy="3276600"/>
          </a:xfrm>
          <a:prstGeom prst="rect">
            <a:avLst/>
          </a:prstGeom>
        </p:spPr>
      </p:pic>
    </p:spTree>
    <p:extLst>
      <p:ext uri="{BB962C8B-B14F-4D97-AF65-F5344CB8AC3E}">
        <p14:creationId xmlns:p14="http://schemas.microsoft.com/office/powerpoint/2010/main" val="2990972722"/>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A19E450B-AD20-44A9-ABB9-823C76E65CF8}"/>
              </a:ext>
            </a:extLst>
          </p:cNvPr>
          <p:cNvSpPr>
            <a:spLocks noGrp="1"/>
          </p:cNvSpPr>
          <p:nvPr>
            <p:ph type="body" sz="quarter" idx="17"/>
            <p:custDataLst>
              <p:tags r:id="rId3"/>
            </p:custDataLst>
          </p:nvPr>
        </p:nvSpPr>
        <p:spPr>
          <a:xfrm>
            <a:off x="2492157" y="119899"/>
            <a:ext cx="4264244" cy="3238260"/>
          </a:xfrm>
        </p:spPr>
        <p:txBody>
          <a:bodyPr>
            <a:normAutofit/>
          </a:bodyPr>
          <a:lstStyle/>
          <a:p>
            <a:r>
              <a:rPr lang="hr-BA" sz="2800"/>
              <a:t>CTR + </a:t>
            </a:r>
            <a:r>
              <a:rPr lang="en-US" sz="2800"/>
              <a:t>Cliccate sull'immagine a destra per scoprire i </a:t>
            </a:r>
            <a:r>
              <a:rPr lang="en-GB" sz="2800"/>
              <a:t>vostri punti di forza e le vostre opportunità di crescita come leader audaci</a:t>
            </a:r>
            <a:r>
              <a:rPr lang="en-US" sz="2800"/>
              <a:t>. </a:t>
            </a:r>
            <a:endParaRPr lang="en-US"/>
          </a:p>
        </p:txBody>
      </p:sp>
      <p:sp>
        <p:nvSpPr>
          <p:cNvPr id="3" name="Text Placeholder 2">
            <a:extLst>
              <a:ext uri="{FF2B5EF4-FFF2-40B4-BE49-F238E27FC236}">
                <a16:creationId xmlns:a16="http://schemas.microsoft.com/office/drawing/2014/main" id="{3987558D-FE3B-453D-89CB-E08987663813}"/>
              </a:ext>
            </a:extLst>
          </p:cNvPr>
          <p:cNvSpPr>
            <a:spLocks noGrp="1"/>
          </p:cNvSpPr>
          <p:nvPr>
            <p:ph type="body" sz="quarter" idx="18"/>
            <p:custDataLst>
              <p:tags r:id="rId4"/>
            </p:custDataLst>
          </p:nvPr>
        </p:nvSpPr>
        <p:spPr>
          <a:xfrm>
            <a:off x="345233" y="699702"/>
            <a:ext cx="1800808" cy="1810677"/>
          </a:xfrm>
        </p:spPr>
        <p:txBody>
          <a:bodyPr>
            <a:normAutofit/>
          </a:bodyPr>
          <a:lstStyle/>
          <a:p>
            <a:pPr algn="ctr"/>
            <a:r>
              <a:rPr lang="en-US" sz="3600"/>
              <a:t>Fare &amp; </a:t>
            </a:r>
            <a:endParaRPr lang="hr-BA" sz="3600"/>
          </a:p>
          <a:p>
            <a:pPr algn="ctr"/>
            <a:r>
              <a:rPr lang="en-US" sz="3600"/>
              <a:t>imparare</a:t>
            </a:r>
          </a:p>
          <a:p>
            <a:endParaRPr lang="en-US" sz="3600"/>
          </a:p>
        </p:txBody>
      </p:sp>
      <p:pic>
        <p:nvPicPr>
          <p:cNvPr id="12" name="Picture Placeholder 11" descr="Text&#10;&#10;Description automatically generated with low confidence">
            <a:hlinkClick r:id="rId7"/>
            <a:extLst>
              <a:ext uri="{FF2B5EF4-FFF2-40B4-BE49-F238E27FC236}">
                <a16:creationId xmlns:a16="http://schemas.microsoft.com/office/drawing/2014/main" id="{8F04B238-C383-4C10-A74B-03481B7F9348}"/>
              </a:ext>
            </a:extLst>
          </p:cNvPr>
          <p:cNvPicPr>
            <a:picLocks noGrp="1" noChangeAspect="1"/>
          </p:cNvPicPr>
          <p:nvPr>
            <p:ph type="pic" sz="quarter" idx="19"/>
            <p:custDataLst>
              <p:tags r:id="rId6"/>
            </p:custDataLst>
          </p:nvPr>
        </p:nvPicPr>
        <p:blipFill>
          <a:blip r:embed="rId5">
            <a:extLst>
              <a:ext uri="{28A0092B-C50C-407E-A947-70E740481C1C}">
                <a14:useLocalDpi xmlns:a14="http://schemas.microsoft.com/office/drawing/2010/main"/>
              </a:ext>
            </a:extLst>
          </a:blip>
          <a:stretch>
            <a:fillRect/>
          </a:stretch>
        </p:blipFill>
        <p:spPr>
          <a:xfrm>
            <a:off x="6756401" y="1151285"/>
            <a:ext cx="5435599" cy="5706715"/>
          </a:xfrm>
        </p:spPr>
      </p:pic>
      <p:sp>
        <p:nvSpPr>
          <p:cNvPr id="5" name="TextBox 4">
            <a:extLst>
              <a:ext uri="{FF2B5EF4-FFF2-40B4-BE49-F238E27FC236}">
                <a16:creationId xmlns:a16="http://schemas.microsoft.com/office/drawing/2014/main" id="{F3C02C5D-111B-48E3-B219-50D8171750DF}"/>
              </a:ext>
            </a:extLst>
          </p:cNvPr>
          <p:cNvSpPr txBox="1"/>
          <p:nvPr>
            <p:custDataLst>
              <p:tags r:id="rId8"/>
            </p:custDataLst>
          </p:nvPr>
        </p:nvSpPr>
        <p:spPr>
          <a:xfrm>
            <a:off x="298425" y="5546888"/>
            <a:ext cx="4967845" cy="369332"/>
          </a:xfrm>
          <a:prstGeom prst="rect">
            <a:avLst/>
          </a:prstGeom>
          <a:noFill/>
        </p:spPr>
        <p:txBody>
          <a:bodyPr wrap="square" rtlCol="0">
            <a:spAutoFit/>
          </a:bodyPr>
          <a:lstStyle/>
          <a:p>
            <a:r>
              <a:rPr lang="hr-BA">
                <a:solidFill>
                  <a:srgbClr val="E78631"/>
                </a:solidFill>
              </a:rPr>
              <a:t>https://daretolead.brenebrown.com/assessment/</a:t>
            </a:r>
            <a:endParaRPr lang="en-US">
              <a:solidFill>
                <a:srgbClr val="E78631"/>
              </a:solidFill>
            </a:endParaRPr>
          </a:p>
        </p:txBody>
      </p:sp>
      <p:sp>
        <p:nvSpPr>
          <p:cNvPr id="6" name="Text Placeholder 2">
            <a:extLst>
              <a:ext uri="{FF2B5EF4-FFF2-40B4-BE49-F238E27FC236}">
                <a16:creationId xmlns:a16="http://schemas.microsoft.com/office/drawing/2014/main" id="{FA053977-65B9-4CD5-942D-93C52E447081}"/>
              </a:ext>
            </a:extLst>
          </p:cNvPr>
          <p:cNvSpPr txBox="1"/>
          <p:nvPr>
            <p:custDataLst>
              <p:tags r:id="rId9"/>
            </p:custDataLst>
          </p:nvPr>
        </p:nvSpPr>
        <p:spPr>
          <a:xfrm>
            <a:off x="298425" y="4699108"/>
            <a:ext cx="5635062" cy="10802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GB" sz="2000">
                <a:solidFill>
                  <a:srgbClr val="09446A"/>
                </a:solidFill>
              </a:rPr>
              <a:t>Il Daring Leadership assessment di Brené Brown è una valutazione di quattro abilità che sono al 100% insegnabili. Utilizzate questa attività per esplorare la vostra vulnerabilità, autoconsapevolezza e coraggio! </a:t>
            </a:r>
            <a:endParaRPr lang="en-US" sz="2000">
              <a:solidFill>
                <a:srgbClr val="09446A"/>
              </a:solidFill>
            </a:endParaRPr>
          </a:p>
        </p:txBody>
      </p:sp>
    </p:spTree>
    <p:extLst>
      <p:ext uri="{BB962C8B-B14F-4D97-AF65-F5344CB8AC3E}">
        <p14:creationId xmlns:p14="http://schemas.microsoft.com/office/powerpoint/2010/main" val="3333856221"/>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3" name="Text Placeholder 2">
            <a:extLst>
              <a:ext uri="{FF2B5EF4-FFF2-40B4-BE49-F238E27FC236}">
                <a16:creationId xmlns:a16="http://schemas.microsoft.com/office/drawing/2014/main" id="{43E60626-340C-4091-8C18-42FF2BDBA00B}"/>
              </a:ext>
            </a:extLst>
          </p:cNvPr>
          <p:cNvSpPr>
            <a:spLocks noGrp="1"/>
          </p:cNvSpPr>
          <p:nvPr>
            <p:ph type="body" sz="quarter" idx="19"/>
            <p:custDataLst>
              <p:tags r:id="rId3"/>
            </p:custDataLst>
          </p:nvPr>
        </p:nvSpPr>
        <p:spPr/>
        <p:txBody>
          <a:bodyPr>
            <a:normAutofit fontScale="62500" lnSpcReduction="20000"/>
          </a:bodyPr>
          <a:lstStyle/>
          <a:p>
            <a:r>
              <a:rPr lang="hr-BA"/>
              <a:t>STUDIO DI CASO: </a:t>
            </a:r>
            <a:r>
              <a:rPr lang="en-US"/>
              <a:t>Un presidente con uno scopo</a:t>
            </a:r>
          </a:p>
          <a:p>
            <a:endParaRPr lang="en-US"/>
          </a:p>
        </p:txBody>
      </p:sp>
      <p:sp>
        <p:nvSpPr>
          <p:cNvPr id="4" name="Text Placeholder 3">
            <a:extLst>
              <a:ext uri="{FF2B5EF4-FFF2-40B4-BE49-F238E27FC236}">
                <a16:creationId xmlns:a16="http://schemas.microsoft.com/office/drawing/2014/main" id="{6BAED736-3935-42CD-AFBC-696D508EB138}"/>
              </a:ext>
            </a:extLst>
          </p:cNvPr>
          <p:cNvSpPr>
            <a:spLocks noGrp="1"/>
          </p:cNvSpPr>
          <p:nvPr>
            <p:ph type="body" sz="quarter" idx="20"/>
            <p:custDataLst>
              <p:tags r:id="rId4"/>
            </p:custDataLst>
          </p:nvPr>
        </p:nvSpPr>
        <p:spPr>
          <a:xfrm>
            <a:off x="503238" y="1624369"/>
            <a:ext cx="4811712" cy="851567"/>
          </a:xfrm>
        </p:spPr>
        <p:txBody>
          <a:bodyPr>
            <a:normAutofit lnSpcReduction="10000"/>
          </a:bodyPr>
          <a:lstStyle/>
          <a:p>
            <a:pPr marL="0" indent="0"/>
            <a:r>
              <a:rPr lang="en-GB" sz="2800" b="1">
                <a:solidFill>
                  <a:srgbClr val="93C23D"/>
                </a:solidFill>
              </a:rPr>
              <a:t>Fare luce sui punti di forza della leadership</a:t>
            </a:r>
            <a:endParaRPr lang="en-US" sz="2800" b="1">
              <a:solidFill>
                <a:srgbClr val="93C23D"/>
              </a:solidFill>
            </a:endParaRPr>
          </a:p>
        </p:txBody>
      </p:sp>
      <p:pic>
        <p:nvPicPr>
          <p:cNvPr id="15" name="Picture Placeholder 14" descr="A person in a red shirt&#10;&#10;Description automatically generated with low confidence">
            <a:extLst>
              <a:ext uri="{FF2B5EF4-FFF2-40B4-BE49-F238E27FC236}">
                <a16:creationId xmlns:a16="http://schemas.microsoft.com/office/drawing/2014/main" id="{B77EFB86-F864-40D5-A2FA-B85717961201}"/>
              </a:ext>
            </a:extLst>
          </p:cNvPr>
          <p:cNvPicPr>
            <a:picLocks noGrp="1" noChangeAspect="1"/>
          </p:cNvPicPr>
          <p:nvPr>
            <p:ph type="pic" sz="quarter" idx="21"/>
            <p:custDataLst>
              <p:tags r:id="rId6"/>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051069184"/>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86956CD-D855-426B-8562-97AFDD99A98E}"/>
              </a:ext>
            </a:extLst>
          </p:cNvPr>
          <p:cNvSpPr>
            <a:spLocks noGrp="1"/>
          </p:cNvSpPr>
          <p:nvPr>
            <p:ph type="body" sz="quarter" idx="15"/>
            <p:custDataLst>
              <p:tags r:id="rId3"/>
            </p:custDataLst>
          </p:nvPr>
        </p:nvSpPr>
        <p:spPr/>
        <p:txBody>
          <a:bodyPr/>
          <a:lstStyle/>
          <a:p>
            <a:r>
              <a:rPr lang="en-GB"/>
              <a:t>MARY ROBINSON</a:t>
            </a:r>
            <a:endParaRPr lang="en-US"/>
          </a:p>
        </p:txBody>
      </p:sp>
      <p:sp>
        <p:nvSpPr>
          <p:cNvPr id="3" name="Text Placeholder 2">
            <a:extLst>
              <a:ext uri="{FF2B5EF4-FFF2-40B4-BE49-F238E27FC236}">
                <a16:creationId xmlns:a16="http://schemas.microsoft.com/office/drawing/2014/main" id="{7E2998B3-7831-43D4-9318-ED73A421937C}"/>
              </a:ext>
            </a:extLst>
          </p:cNvPr>
          <p:cNvSpPr>
            <a:spLocks noGrp="1"/>
          </p:cNvSpPr>
          <p:nvPr>
            <p:ph type="body" sz="quarter" idx="16"/>
            <p:custDataLst>
              <p:tags r:id="rId4"/>
            </p:custDataLst>
          </p:nvPr>
        </p:nvSpPr>
        <p:spPr/>
        <p:txBody>
          <a:bodyPr>
            <a:normAutofit fontScale="70000" lnSpcReduction="20000"/>
          </a:bodyPr>
          <a:lstStyle/>
          <a:p>
            <a:r>
              <a:rPr lang="en-GB"/>
              <a:t>Identificare i punti di forza della leadership</a:t>
            </a:r>
            <a:endParaRPr lang="en-US"/>
          </a:p>
        </p:txBody>
      </p:sp>
    </p:spTree>
    <p:extLst>
      <p:ext uri="{BB962C8B-B14F-4D97-AF65-F5344CB8AC3E}">
        <p14:creationId xmlns:p14="http://schemas.microsoft.com/office/powerpoint/2010/main" val="1050330002"/>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custDataLst>
              <p:tags r:id="rId3"/>
            </p:custDataLst>
          </p:nvPr>
        </p:nvSpPr>
        <p:spPr>
          <a:xfrm>
            <a:off x="734713" y="1907840"/>
            <a:ext cx="10834984" cy="3856390"/>
          </a:xfrm>
        </p:spPr>
        <p:txBody>
          <a:bodyPr>
            <a:normAutofit fontScale="92500" lnSpcReduction="20000"/>
          </a:bodyPr>
          <a:lstStyle/>
          <a:p>
            <a:pPr marL="342900" indent="-342900">
              <a:buFont typeface="Arial" panose="020b0604020202020204" pitchFamily="34" charset="0"/>
              <a:buChar char="•"/>
            </a:pPr>
            <a:r>
              <a:rPr lang="en-GB"/>
              <a:t>Nata Mary Bourke il 21 maggio 1944 a Ballina, nella contea di Mayo, in Irlanda, è ampiamente considerata una figura di trasformazione per l'Irlanda e per la presidenza irlandese.</a:t>
            </a:r>
          </a:p>
          <a:p>
            <a:pPr marL="342900" indent="-342900">
              <a:buFont typeface="Arial" panose="020b0604020202020204" pitchFamily="34" charset="0"/>
              <a:buChar char="•"/>
            </a:pPr>
            <a:r>
              <a:rPr lang="en-GB"/>
              <a:t>Avvocato, politico e diplomatico irlandese che è stato presidente dell'Irlanda (1990-97), </a:t>
            </a:r>
            <a:r>
              <a:rPr lang="en-GB" b="1"/>
              <a:t>prima donna a ricoprire tale carica</a:t>
            </a:r>
            <a:r>
              <a:rPr lang="en-GB"/>
              <a:t>. </a:t>
            </a:r>
          </a:p>
          <a:p>
            <a:pPr marL="342900" indent="-342900">
              <a:buFont typeface="Arial" panose="020b0604020202020204" pitchFamily="34" charset="0"/>
              <a:buChar char="•"/>
            </a:pPr>
            <a:r>
              <a:rPr lang="en-GB"/>
              <a:t>In seguito è stata Alto Commissario delle Nazioni Unite per i diritti umani (UNHCHR; 1997-2002).</a:t>
            </a:r>
          </a:p>
          <a:p>
            <a:pPr marL="342900" indent="-342900">
              <a:buFont typeface="Arial" panose="020b0604020202020204" pitchFamily="34" charset="0"/>
              <a:buChar char="•"/>
            </a:pPr>
            <a:r>
              <a:rPr lang="en-GB"/>
              <a:t>È anche membro fondatore del Council of Women World Leaders. </a:t>
            </a:r>
          </a:p>
          <a:p>
            <a:pPr marL="0" indent="0"/>
            <a:r>
              <a:rPr lang="en-GB"/>
              <a:t>Nel corso della sua carriera, Mary Robinson ha ricoperto molti ruoli di rilievo e si è occupata di questioni diverse come il cambiamento climatico, i diritti delle donne e la riduzione della povertà.</a:t>
            </a:r>
          </a:p>
          <a:p>
            <a:pPr marL="0" indent="0"/>
            <a:r>
              <a:rPr lang="en-GB"/>
              <a:t> Nei suoi sforzi per migliorare l'umanità è implicita la convinzione che il mondo possa essere migliore e il senso di ciò che può fare per renderlo tale</a:t>
            </a:r>
            <a:r>
              <a:rPr lang="hr-BA"/>
              <a:t>.</a:t>
            </a:r>
          </a:p>
          <a:p>
            <a:endParaRPr lang="en-US"/>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custDataLst>
              <p:tags r:id="rId4"/>
            </p:custDataLst>
          </p:nvPr>
        </p:nvSpPr>
        <p:spPr>
          <a:xfrm>
            <a:off x="734714" y="607781"/>
            <a:ext cx="10834985" cy="1070190"/>
          </a:xfrm>
        </p:spPr>
        <p:txBody>
          <a:bodyPr>
            <a:normAutofit fontScale="92500" lnSpcReduction="10000"/>
          </a:bodyPr>
          <a:lstStyle/>
          <a:p>
            <a:r>
              <a:rPr lang="en-GB"/>
              <a:t>Un Presidente con uno scopo</a:t>
            </a:r>
          </a:p>
          <a:p>
            <a:r>
              <a:rPr lang="en-GB"/>
              <a:t>Chi è Mary Robinson?</a:t>
            </a:r>
          </a:p>
          <a:p>
            <a:endParaRPr lang="en-GB"/>
          </a:p>
          <a:p>
            <a:endParaRPr lang="en-GB"/>
          </a:p>
        </p:txBody>
      </p:sp>
    </p:spTree>
    <p:extLst>
      <p:ext uri="{BB962C8B-B14F-4D97-AF65-F5344CB8AC3E}">
        <p14:creationId xmlns:p14="http://schemas.microsoft.com/office/powerpoint/2010/main" val="1789174821"/>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custDataLst>
              <p:tags r:id="rId3"/>
            </p:custDataLst>
          </p:nvPr>
        </p:nvSpPr>
        <p:spPr>
          <a:xfrm>
            <a:off x="734714" y="1757011"/>
            <a:ext cx="10834984" cy="4481864"/>
          </a:xfrm>
        </p:spPr>
        <p:txBody>
          <a:bodyPr>
            <a:normAutofit fontScale="92500" lnSpcReduction="10000"/>
          </a:bodyPr>
          <a:lstStyle/>
          <a:p>
            <a:pPr marL="0" indent="0"/>
            <a:r>
              <a:rPr lang="en-GB" b="1"/>
              <a:t>Carisma </a:t>
            </a:r>
            <a:r>
              <a:rPr lang="en-GB"/>
              <a:t>e </a:t>
            </a:r>
            <a:r>
              <a:rPr lang="en-GB" b="1"/>
              <a:t>impegno </a:t>
            </a:r>
            <a:r>
              <a:rPr lang="en-GB"/>
              <a:t>sono alcuni dei molti punti di forza della leadership di Mary Robinson. Spinta da problemi e da un bruciante senso di ingiustizia, è stata indotta a candidarsi alla presidenza.</a:t>
            </a:r>
          </a:p>
          <a:p>
            <a:pPr marL="0" indent="0"/>
            <a:r>
              <a:rPr lang="en-GB"/>
              <a:t>Come </a:t>
            </a:r>
            <a:r>
              <a:rPr lang="en-US"/>
              <a:t>leader carismatico, </a:t>
            </a:r>
            <a:r>
              <a:rPr lang="en-GB"/>
              <a:t>durante il suo mandato di Presidente, Robinson ha rivitalizzato l'ufficio del Presidente.</a:t>
            </a:r>
            <a:endParaRPr lang="en-US"/>
          </a:p>
          <a:p>
            <a:pPr marL="0" indent="0"/>
            <a:r>
              <a:rPr lang="en-US"/>
              <a:t>Il suo forte impegno </a:t>
            </a:r>
            <a:r>
              <a:rPr lang="en-GB"/>
              <a:t>per i diritti umani era evidente in molte delle sue azioni:</a:t>
            </a:r>
          </a:p>
          <a:p>
            <a:pPr marL="342900" indent="-342900">
              <a:buFont typeface="Arial" panose="020b0604020202020204" pitchFamily="34" charset="0"/>
              <a:buChar char="•"/>
            </a:pPr>
            <a:r>
              <a:rPr lang="en-GB"/>
              <a:t>È stata il primo capo di Stato a visitare la Somalia dopo la guerra civile e la carestia del 1992.</a:t>
            </a:r>
          </a:p>
          <a:p>
            <a:pPr marL="342900" indent="-342900">
              <a:buFont typeface="Arial" panose="020b0604020202020204" pitchFamily="34" charset="0"/>
              <a:buChar char="•"/>
            </a:pPr>
            <a:r>
              <a:rPr lang="en-GB"/>
              <a:t>il primo a visitare il Ruanda dopo il genocidio avvenuto nel 1994.</a:t>
            </a:r>
          </a:p>
          <a:p>
            <a:pPr marL="342900" indent="-342900">
              <a:buFont typeface="Arial" panose="020b0604020202020204" pitchFamily="34" charset="0"/>
              <a:buChar char="•"/>
            </a:pPr>
            <a:r>
              <a:rPr lang="en-GB"/>
              <a:t>il primo UNHCHR a visitare la Cina</a:t>
            </a:r>
          </a:p>
          <a:p>
            <a:pPr marL="0" indent="0"/>
            <a:r>
              <a:rPr lang="en-GB"/>
              <a:t>Non è scesa a compromessi per mantenere la sua popolarità: è stata la prima presidente irlandese a incontrare la Regina Elisabetta II e la prima a stringere la mano a Gerry Adams a Belfast nel 1993, creando enormi polemiche e condanne per se stessa.</a:t>
            </a:r>
            <a:endParaRPr lang="en-US"/>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custDataLst>
              <p:tags r:id="rId4"/>
            </p:custDataLst>
          </p:nvPr>
        </p:nvSpPr>
        <p:spPr/>
        <p:txBody>
          <a:bodyPr>
            <a:normAutofit lnSpcReduction="10000"/>
          </a:bodyPr>
          <a:lstStyle/>
          <a:p>
            <a:r>
              <a:rPr lang="en-GB">
                <a:solidFill>
                  <a:srgbClr val="93C23D"/>
                </a:solidFill>
              </a:rPr>
              <a:t>Un presidente con uno scopo</a:t>
            </a:r>
            <a:endParaRPr lang="en-US">
              <a:solidFill>
                <a:srgbClr val="93C23D"/>
              </a:solidFill>
            </a:endParaRPr>
          </a:p>
        </p:txBody>
      </p:sp>
    </p:spTree>
    <p:extLst>
      <p:ext uri="{BB962C8B-B14F-4D97-AF65-F5344CB8AC3E}">
        <p14:creationId xmlns:p14="http://schemas.microsoft.com/office/powerpoint/2010/main" val="2622195848"/>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CB99EB4F-A641-41E6-9C2B-D9CF25840F73}"/>
              </a:ext>
            </a:extLst>
          </p:cNvPr>
          <p:cNvSpPr>
            <a:spLocks noGrp="1"/>
          </p:cNvSpPr>
          <p:nvPr>
            <p:ph type="body" sz="quarter" idx="18"/>
            <p:custDataLst>
              <p:tags r:id="rId3"/>
            </p:custDataLst>
          </p:nvPr>
        </p:nvSpPr>
        <p:spPr>
          <a:xfrm>
            <a:off x="734714" y="1400174"/>
            <a:ext cx="10834984" cy="5038725"/>
          </a:xfrm>
        </p:spPr>
        <p:txBody>
          <a:bodyPr>
            <a:normAutofit fontScale="85000" lnSpcReduction="20000"/>
          </a:bodyPr>
          <a:lstStyle/>
          <a:p>
            <a:pPr marL="0" indent="0" algn="ctr"/>
            <a:r>
              <a:rPr lang="en-GB" b="1"/>
              <a:t>"Avete una voce, la farò sentire". </a:t>
            </a:r>
          </a:p>
          <a:p>
            <a:pPr marL="0" indent="0"/>
            <a:r>
              <a:rPr lang="en-GB"/>
              <a:t>Una delle sue più forti qualità di leadership si riflette nello slogan della sua campagna presidenziale: la capacità di ascoltare. Le persone si sentivano legate a questa donna che ascoltava i loro bisogni.</a:t>
            </a:r>
          </a:p>
          <a:p>
            <a:pPr marL="0" indent="0"/>
            <a:r>
              <a:rPr lang="en-GB"/>
              <a:t>La leadership di Mary Robinson si è affidata alla sua capacità di dare energia e riflettere lo stato d'animo del popolo irlandese.</a:t>
            </a:r>
          </a:p>
          <a:p>
            <a:pPr marL="0" indent="0"/>
            <a:r>
              <a:rPr lang="en-GB"/>
              <a:t>Credeva nel potere della "storia" come strumento efficace per aumentare la coscienza sociale.</a:t>
            </a:r>
          </a:p>
          <a:p>
            <a:pPr marL="0" indent="0"/>
            <a:r>
              <a:rPr lang="en-GB"/>
              <a:t>Nel corso della sua lunga carriera è emerso un impegno costante nelle sue azioni e nei suoi sforzi: l'impegno a migliorare la condizione umana attraverso i diritti umani.</a:t>
            </a:r>
          </a:p>
          <a:p>
            <a:pPr marL="0" indent="0"/>
            <a:r>
              <a:rPr lang="en-GB"/>
              <a:t>Mary Robinson ci ispira a:</a:t>
            </a:r>
          </a:p>
          <a:p>
            <a:pPr marL="342900" indent="-342900">
              <a:buFont typeface="Arial" panose="020b0604020202020204" pitchFamily="34" charset="0"/>
              <a:buChar char="•"/>
            </a:pPr>
            <a:r>
              <a:rPr lang="en-GB"/>
              <a:t>Ascoltare sempre</a:t>
            </a:r>
          </a:p>
          <a:p>
            <a:pPr marL="342900" indent="-342900">
              <a:buFont typeface="Arial" panose="020b0604020202020204" pitchFamily="34" charset="0"/>
              <a:buChar char="•"/>
            </a:pPr>
            <a:r>
              <a:rPr lang="en-GB"/>
              <a:t>Seguite il vostro percorso individuale di leadership</a:t>
            </a:r>
          </a:p>
          <a:p>
            <a:pPr marL="342900" indent="-342900">
              <a:buFont typeface="Arial" panose="020b0604020202020204" pitchFamily="34" charset="0"/>
              <a:buChar char="•"/>
            </a:pPr>
            <a:r>
              <a:rPr lang="en-GB"/>
              <a:t>Fatevi guidare dalla vostra bussola morale interiore</a:t>
            </a:r>
          </a:p>
          <a:p>
            <a:pPr marL="342900" indent="-342900">
              <a:buFont typeface="Arial" panose="020b0604020202020204" pitchFamily="34" charset="0"/>
              <a:buChar char="•"/>
            </a:pPr>
            <a:r>
              <a:rPr lang="en-GB"/>
              <a:t>Impegnarsi</a:t>
            </a:r>
          </a:p>
          <a:p>
            <a:pPr marL="342900" indent="-342900">
              <a:buFont typeface="Arial" panose="020b0604020202020204" pitchFamily="34" charset="0"/>
              <a:buChar char="•"/>
            </a:pPr>
            <a:r>
              <a:rPr lang="en-GB"/>
              <a:t>Allineare la visione ai valori</a:t>
            </a:r>
          </a:p>
          <a:p>
            <a:pPr marL="342900" indent="-342900">
              <a:buFont typeface="Arial" panose="020b0604020202020204" pitchFamily="34" charset="0"/>
              <a:buChar char="•"/>
            </a:pPr>
            <a:r>
              <a:rPr lang="en-US"/>
              <a:t>Avere integrità e determinazione</a:t>
            </a:r>
          </a:p>
        </p:txBody>
      </p:sp>
      <p:sp>
        <p:nvSpPr>
          <p:cNvPr id="3" name="Text Placeholder 2">
            <a:extLst>
              <a:ext uri="{FF2B5EF4-FFF2-40B4-BE49-F238E27FC236}">
                <a16:creationId xmlns:a16="http://schemas.microsoft.com/office/drawing/2014/main" id="{DB0BA8E3-BB80-4775-8168-41E33E32E64A}"/>
              </a:ext>
            </a:extLst>
          </p:cNvPr>
          <p:cNvSpPr>
            <a:spLocks noGrp="1"/>
          </p:cNvSpPr>
          <p:nvPr>
            <p:ph type="body" sz="quarter" idx="16"/>
            <p:custDataLst>
              <p:tags r:id="rId4"/>
            </p:custDataLst>
          </p:nvPr>
        </p:nvSpPr>
        <p:spPr/>
        <p:txBody>
          <a:bodyPr>
            <a:normAutofit lnSpcReduction="10000"/>
          </a:bodyPr>
          <a:lstStyle/>
          <a:p>
            <a:r>
              <a:rPr lang="en-GB">
                <a:solidFill>
                  <a:srgbClr val="93C23D"/>
                </a:solidFill>
              </a:rPr>
              <a:t>Un Presidente con uno scopo</a:t>
            </a:r>
            <a:endParaRPr lang="en-US">
              <a:solidFill>
                <a:srgbClr val="93C23D"/>
              </a:solidFill>
            </a:endParaRPr>
          </a:p>
        </p:txBody>
      </p:sp>
    </p:spTree>
    <p:extLst>
      <p:ext uri="{BB962C8B-B14F-4D97-AF65-F5344CB8AC3E}">
        <p14:creationId xmlns:p14="http://schemas.microsoft.com/office/powerpoint/2010/main" val="2372041851"/>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Text Placeholder 1">
            <a:extLst>
              <a:ext uri="{FF2B5EF4-FFF2-40B4-BE49-F238E27FC236}">
                <a16:creationId xmlns:a16="http://schemas.microsoft.com/office/drawing/2014/main" id="{1ADB24CE-31D2-4622-9AC6-FB0ABDC630E0}"/>
              </a:ext>
            </a:extLst>
          </p:cNvPr>
          <p:cNvSpPr>
            <a:spLocks noGrp="1"/>
          </p:cNvSpPr>
          <p:nvPr>
            <p:ph type="body" sz="quarter" idx="14"/>
            <p:custDataLst>
              <p:tags r:id="rId3"/>
            </p:custDataLst>
          </p:nvPr>
        </p:nvSpPr>
        <p:spPr>
          <a:xfrm>
            <a:off x="7317831" y="4727323"/>
            <a:ext cx="785328" cy="1056986"/>
          </a:xfrm>
        </p:spPr>
        <p:txBody>
          <a:bodyPr>
            <a:normAutofit/>
          </a:bodyPr>
          <a:lstStyle/>
          <a:p>
            <a:r>
              <a:rPr lang="hr-BA" sz="5400"/>
              <a:t>"</a:t>
            </a:r>
            <a:endParaRPr lang="en-US" sz="5400"/>
          </a:p>
        </p:txBody>
      </p:sp>
      <p:sp>
        <p:nvSpPr>
          <p:cNvPr id="3" name="Text Placeholder 2">
            <a:extLst>
              <a:ext uri="{FF2B5EF4-FFF2-40B4-BE49-F238E27FC236}">
                <a16:creationId xmlns:a16="http://schemas.microsoft.com/office/drawing/2014/main" id="{F17D8A40-09FA-43C1-9DBC-D07448494983}"/>
              </a:ext>
            </a:extLst>
          </p:cNvPr>
          <p:cNvSpPr>
            <a:spLocks noGrp="1"/>
          </p:cNvSpPr>
          <p:nvPr>
            <p:ph type="body" sz="quarter" idx="13"/>
            <p:custDataLst>
              <p:tags r:id="rId4"/>
            </p:custDataLst>
          </p:nvPr>
        </p:nvSpPr>
        <p:spPr>
          <a:xfrm>
            <a:off x="4020288" y="1203349"/>
            <a:ext cx="4368800" cy="4212684"/>
          </a:xfrm>
        </p:spPr>
        <p:txBody>
          <a:bodyPr>
            <a:normAutofit lnSpcReduction="10000"/>
          </a:bodyPr>
          <a:lstStyle/>
          <a:p>
            <a:pPr>
              <a:lnSpc>
                <a:spcPct val="120000"/>
              </a:lnSpc>
            </a:pPr>
            <a:r>
              <a:rPr lang="en-GB" sz="2000" b="0" i="1">
                <a:effectLst/>
                <a:latin typeface="charter"/>
              </a:rPr>
              <a:t>Devo essere una Presidentessa per tutto il popolo, ma soprattutto voglio essere una Presidentessa per tutto il popolo. Perché sono stata eletta da uomini e donne di tutti i partiti e di nessuno... e soprattutto dalle donne d'Irlanda, mná na hÉireann, che invece di scuotere la culla, hanno scosso il sistema e sono venute in massa a lasciare il loro segno sulla scheda elettorale e su una nuova Irlanda (Mary Robinson, discorso della vittoria).</a:t>
            </a:r>
            <a:endParaRPr lang="en-US" sz="2000"/>
          </a:p>
        </p:txBody>
      </p:sp>
      <p:sp>
        <p:nvSpPr>
          <p:cNvPr id="4" name="Text Placeholder 3">
            <a:extLst>
              <a:ext uri="{FF2B5EF4-FFF2-40B4-BE49-F238E27FC236}">
                <a16:creationId xmlns:a16="http://schemas.microsoft.com/office/drawing/2014/main" id="{D63474A4-2BBD-47EC-9EBF-66E6BD32FDA2}"/>
              </a:ext>
            </a:extLst>
          </p:cNvPr>
          <p:cNvSpPr>
            <a:spLocks noGrp="1"/>
          </p:cNvSpPr>
          <p:nvPr>
            <p:ph type="body" sz="quarter" idx="15"/>
            <p:custDataLst>
              <p:tags r:id="rId5"/>
            </p:custDataLst>
          </p:nvPr>
        </p:nvSpPr>
        <p:spPr>
          <a:xfrm>
            <a:off x="3858184" y="592516"/>
            <a:ext cx="2613204" cy="1221666"/>
          </a:xfrm>
        </p:spPr>
        <p:txBody>
          <a:bodyPr>
            <a:normAutofit/>
          </a:bodyPr>
          <a:lstStyle/>
          <a:p>
            <a:r>
              <a:rPr lang="hr-BA" sz="6000"/>
              <a:t>"</a:t>
            </a:r>
            <a:endParaRPr lang="en-US" sz="6000"/>
          </a:p>
        </p:txBody>
      </p:sp>
    </p:spTree>
    <p:extLst>
      <p:ext uri="{BB962C8B-B14F-4D97-AF65-F5344CB8AC3E}">
        <p14:creationId xmlns:p14="http://schemas.microsoft.com/office/powerpoint/2010/main" val="2601891461"/>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8" name="Text Placeholder 7">
            <a:extLst>
              <a:ext uri="{FF2B5EF4-FFF2-40B4-BE49-F238E27FC236}">
                <a16:creationId xmlns:a16="http://schemas.microsoft.com/office/drawing/2014/main" id="{78D98DCD-35EB-0F48-8590-A68F8A13BBFB}"/>
              </a:ext>
            </a:extLst>
          </p:cNvPr>
          <p:cNvSpPr>
            <a:spLocks noGrp="1"/>
          </p:cNvSpPr>
          <p:nvPr>
            <p:ph type="body" sz="quarter" idx="20"/>
            <p:custDataLst>
              <p:tags r:id="rId3"/>
            </p:custDataLst>
          </p:nvPr>
        </p:nvSpPr>
        <p:spPr>
          <a:xfrm>
            <a:off x="7515225" y="1201758"/>
            <a:ext cx="3886200" cy="3514724"/>
          </a:xfrm>
        </p:spPr>
        <p:txBody>
          <a:bodyPr>
            <a:normAutofit fontScale="92500" lnSpcReduction="10000"/>
          </a:bodyPr>
          <a:lstStyle/>
          <a:p>
            <a:pPr algn="ctr"/>
            <a:r>
              <a:rPr lang="hr-BA" sz="4000" b="1">
                <a:solidFill>
                  <a:srgbClr val="93C23D"/>
                </a:solidFill>
              </a:rPr>
              <a:t>AVANTI: </a:t>
            </a:r>
          </a:p>
          <a:p>
            <a:pPr algn="ctr"/>
            <a:r>
              <a:rPr lang="hr-BA" sz="4000" b="1"/>
              <a:t>Modulo 3</a:t>
            </a:r>
          </a:p>
          <a:p>
            <a:pPr algn="ctr"/>
            <a:r>
              <a:rPr lang="en-US" sz="4000"/>
              <a:t>Leadership femminista e qualità di genere femminile per la leadership</a:t>
            </a:r>
            <a:endParaRPr lang="hr-BA" sz="4000"/>
          </a:p>
          <a:p>
            <a:pPr algn="ctr"/>
            <a:endParaRPr lang="en-US" sz="3600"/>
          </a:p>
        </p:txBody>
      </p:sp>
      <p:sp>
        <p:nvSpPr>
          <p:cNvPr id="11" name="Text Placeholder 10">
            <a:extLst>
              <a:ext uri="{FF2B5EF4-FFF2-40B4-BE49-F238E27FC236}">
                <a16:creationId xmlns:a16="http://schemas.microsoft.com/office/drawing/2014/main" id="{600990AF-2005-7B4A-AA6C-DDE6E2F6DCC2}"/>
              </a:ext>
            </a:extLst>
          </p:cNvPr>
          <p:cNvSpPr>
            <a:spLocks noGrp="1"/>
          </p:cNvSpPr>
          <p:nvPr>
            <p:ph type="body" sz="quarter" idx="27"/>
            <p:custDataLst>
              <p:tags r:id="rId4"/>
            </p:custDataLst>
          </p:nvPr>
        </p:nvSpPr>
        <p:spPr>
          <a:xfrm>
            <a:off x="580368" y="5759198"/>
            <a:ext cx="4570494" cy="954106"/>
          </a:xfrm>
        </p:spPr>
        <p:txBody>
          <a:bodyPr>
            <a:normAutofit/>
          </a:bodyPr>
          <a:lstStyle/>
          <a:p>
            <a:r>
              <a:rPr lang="en-US">
                <a:solidFill>
                  <a:srgbClr val="853693"/>
                </a:solidFill>
                <a:hlinkClick r:id="rId5">
                  <a:extLst>
                    <a:ext uri="{A12FA001-AC4F-418D-AE19-62706E023703}">
                      <ahyp:hlinkClr xmlns:ahyp="http://schemas.microsoft.com/office/drawing/2018/hyperlinkcolor" val="tx"/>
                    </a:ext>
                  </a:extLst>
                </a:hlinkClick>
              </a:rPr>
              <a:t>www. </a:t>
            </a:r>
            <a:r>
              <a:rPr lang="en-US" sz="3600" b="1">
                <a:solidFill>
                  <a:srgbClr val="853693"/>
                </a:solidFill>
                <a:hlinkClick r:id="rId5">
                  <a:extLst>
                    <a:ext uri="{A12FA001-AC4F-418D-AE19-62706E023703}">
                      <ahyp:hlinkClr xmlns:ahyp="http://schemas.microsoft.com/office/drawing/2018/hyperlinkcolor" val="tx"/>
                    </a:ext>
                  </a:extLst>
                </a:hlinkClick>
              </a:rPr>
              <a:t>shineproject</a:t>
            </a:r>
            <a:r>
              <a:rPr lang="en-US">
                <a:solidFill>
                  <a:srgbClr val="853693"/>
                </a:solidFill>
                <a:hlinkClick r:id="rId5">
                  <a:extLst>
                    <a:ext uri="{A12FA001-AC4F-418D-AE19-62706E023703}">
                      <ahyp:hlinkClr xmlns:ahyp="http://schemas.microsoft.com/office/drawing/2018/hyperlinkcolor" val="tx"/>
                    </a:ext>
                  </a:extLst>
                </a:hlinkClick>
              </a:rPr>
              <a:t>.</a:t>
            </a:r>
            <a:r>
              <a:rPr lang="hr-BA">
                <a:solidFill>
                  <a:srgbClr val="853693"/>
                </a:solidFill>
              </a:rPr>
              <a:t>eu </a:t>
            </a:r>
            <a:endParaRPr lang="en-US">
              <a:solidFill>
                <a:srgbClr val="853693"/>
              </a:solidFill>
            </a:endParaRPr>
          </a:p>
        </p:txBody>
      </p:sp>
      <p:sp>
        <p:nvSpPr>
          <p:cNvPr id="2" name="TextBox 1">
            <a:extLst>
              <a:ext uri="{FF2B5EF4-FFF2-40B4-BE49-F238E27FC236}">
                <a16:creationId xmlns:a16="http://schemas.microsoft.com/office/drawing/2014/main" id="{18358CB9-EFD1-4A8C-8F1F-25895B8882B1}"/>
              </a:ext>
            </a:extLst>
          </p:cNvPr>
          <p:cNvSpPr txBox="1"/>
          <p:nvPr>
            <p:custDataLst>
              <p:tags r:id="rId6"/>
            </p:custDataLst>
          </p:nvPr>
        </p:nvSpPr>
        <p:spPr>
          <a:xfrm>
            <a:off x="580368" y="2815755"/>
            <a:ext cx="5883932" cy="2492990"/>
          </a:xfrm>
          <a:prstGeom prst="rect">
            <a:avLst/>
          </a:prstGeom>
          <a:noFill/>
        </p:spPr>
        <p:txBody>
          <a:bodyPr wrap="square" rtlCol="0">
            <a:spAutoFit/>
          </a:bodyPr>
          <a:lstStyle/>
          <a:p>
            <a:r>
              <a:rPr lang="hr-BA" sz="2600" b="1">
                <a:solidFill>
                  <a:srgbClr val="09446A"/>
                </a:solidFill>
              </a:rPr>
              <a:t>GRAZIE </a:t>
            </a:r>
            <a:r>
              <a:rPr lang="hr-BA" sz="2600">
                <a:solidFill>
                  <a:srgbClr val="09446A"/>
                </a:solidFill>
              </a:rPr>
              <a:t>per aver terminato il Modulo 2 delle risorse educative aperte di Shine. </a:t>
            </a:r>
          </a:p>
          <a:p>
            <a:endParaRPr lang="hr-BA" sz="2600">
              <a:solidFill>
                <a:srgbClr val="09446A"/>
              </a:solidFill>
            </a:endParaRPr>
          </a:p>
          <a:p>
            <a:r>
              <a:rPr lang="hr-BA" sz="2600">
                <a:solidFill>
                  <a:srgbClr val="09446A"/>
                </a:solidFill>
              </a:rPr>
              <a:t>Siamo certi che siete sulla buona strada per assicurarvi un ruolo visibile nella leadership del </a:t>
            </a:r>
            <a:r>
              <a:rPr lang="en-IE" sz="2600">
                <a:solidFill>
                  <a:srgbClr val="09446A"/>
                </a:solidFill>
              </a:rPr>
              <a:t>terzo </a:t>
            </a:r>
            <a:r>
              <a:rPr lang="hr-BA" sz="2600">
                <a:solidFill>
                  <a:srgbClr val="09446A"/>
                </a:solidFill>
              </a:rPr>
              <a:t>settore. </a:t>
            </a:r>
            <a:r>
              <a:rPr lang="hr-BA" sz="2600" b="1">
                <a:solidFill>
                  <a:srgbClr val="93C23D"/>
                </a:solidFill>
              </a:rPr>
              <a:t>CONGRATULAZIONI! </a:t>
            </a:r>
            <a:endParaRPr lang="en-US" sz="2600" b="1">
              <a:solidFill>
                <a:srgbClr val="93C23D"/>
              </a:solidFill>
            </a:endParaRPr>
          </a:p>
        </p:txBody>
      </p:sp>
    </p:spTree>
    <p:extLst>
      <p:ext uri="{BB962C8B-B14F-4D97-AF65-F5344CB8AC3E}">
        <p14:creationId xmlns:p14="http://schemas.microsoft.com/office/powerpoint/2010/main" val="416982551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Picture Placeholder 5" descr="A picture containing text, sign&#10;&#10;Description automatically generated">
            <a:extLst>
              <a:ext uri="{FF2B5EF4-FFF2-40B4-BE49-F238E27FC236}">
                <a16:creationId xmlns:a16="http://schemas.microsoft.com/office/drawing/2014/main" id="{4220E9BE-F597-4916-AC40-EDDCEA3FCCBF}"/>
              </a:ext>
            </a:extLst>
          </p:cNvPr>
          <p:cNvPicPr>
            <a:picLocks noGrp="1" noChangeAspect="1"/>
          </p:cNvPicPr>
          <p:nvPr>
            <p:ph type="pic" sz="quarter" idx="17"/>
          </p:nvPr>
        </p:nvPicPr>
        <p:blipFill>
          <a:blip r:embed="rId2">
            <a:extLst>
              <a:ext uri="{28A0092B-C50C-407E-A947-70E740481C1C}">
                <a14:useLocalDpi xmlns:a14="http://schemas.microsoft.com/office/drawing/2010/main"/>
              </a:ext>
            </a:extLst>
          </a:blip>
          <a:stretch>
            <a:fillRect/>
          </a:stretch>
        </p:blipFill>
        <p:spPr>
          <a:xfrm>
            <a:off x="0" y="8806"/>
            <a:ext cx="5276115" cy="6505415"/>
          </a:xfrm>
        </p:spPr>
      </p:pic>
      <p:sp>
        <p:nvSpPr>
          <p:cNvPr id="3" name="Text Placeholder 2">
            <a:extLst>
              <a:ext uri="{FF2B5EF4-FFF2-40B4-BE49-F238E27FC236}">
                <a16:creationId xmlns:a16="http://schemas.microsoft.com/office/drawing/2014/main" id="{C93EAFB2-80F8-4EBB-B26D-2AC784B83D75}"/>
              </a:ext>
            </a:extLst>
          </p:cNvPr>
          <p:cNvSpPr>
            <a:spLocks noGrp="1"/>
          </p:cNvSpPr>
          <p:nvPr>
            <p:ph type="body" sz="quarter" idx="18"/>
          </p:nvPr>
        </p:nvSpPr>
        <p:spPr>
          <a:xfrm>
            <a:off x="5831305" y="1676183"/>
            <a:ext cx="5615629" cy="3856390"/>
          </a:xfrm>
        </p:spPr>
        <p:txBody>
          <a:bodyPr>
            <a:normAutofit fontScale="92500" lnSpcReduction="20000"/>
          </a:bodyPr>
          <a:lstStyle/>
          <a:p>
            <a:pPr indent="0"/>
            <a:r>
              <a:rPr lang="en-US"/>
              <a:t>È una domanda essenziale che ogni leader deve porsi.</a:t>
            </a:r>
          </a:p>
          <a:p>
            <a:pPr indent="0"/>
            <a:endParaRPr lang="en-US" sz="900"/>
          </a:p>
          <a:p>
            <a:pPr indent="0"/>
            <a:r>
              <a:rPr lang="en-US"/>
              <a:t>Ogni leader affronta ogni giorno sfide e situazioni che mettono alla prova la sua pazienza, le sue capacità e la sua mentalità. Non esiste un team magico e privo di drammi. Ciò che distingue i </a:t>
            </a:r>
            <a:r>
              <a:rPr lang="hr-BA"/>
              <a:t>leader </a:t>
            </a:r>
            <a:r>
              <a:rPr lang="en-US"/>
              <a:t>forti da </a:t>
            </a:r>
            <a:r>
              <a:rPr lang="hr-BA"/>
              <a:t>quelli</a:t>
            </a:r>
            <a:r>
              <a:rPr lang="en-US"/>
              <a:t> deboli è il </a:t>
            </a:r>
            <a:r>
              <a:rPr lang="en-US" b="1"/>
              <a:t>modo in cui gestiscono le sfide che devono affrontare ogni giorno.</a:t>
            </a:r>
          </a:p>
          <a:p>
            <a:pPr indent="0"/>
            <a:endParaRPr lang="en-US" sz="900"/>
          </a:p>
          <a:p>
            <a:pPr indent="0"/>
            <a:r>
              <a:rPr lang="hr-BA"/>
              <a:t>Qui di seguito diamo uno </a:t>
            </a:r>
            <a:r>
              <a:rPr lang="en-US"/>
              <a:t>sguardo a </a:t>
            </a:r>
            <a:r>
              <a:rPr lang="en-US" b="1"/>
              <a:t>5 situazioni </a:t>
            </a:r>
            <a:r>
              <a:rPr lang="en-US"/>
              <a:t>che vengono gestite in modo molto diverso dai leader a seconda del loro approccio.</a:t>
            </a:r>
            <a:endParaRPr lang="en-IE"/>
          </a:p>
        </p:txBody>
      </p:sp>
      <p:sp>
        <p:nvSpPr>
          <p:cNvPr id="4" name="Text Placeholder 3">
            <a:extLst>
              <a:ext uri="{FF2B5EF4-FFF2-40B4-BE49-F238E27FC236}">
                <a16:creationId xmlns:a16="http://schemas.microsoft.com/office/drawing/2014/main" id="{C0C43BF9-4955-4649-9109-0D4CD74A2F28}"/>
              </a:ext>
            </a:extLst>
          </p:cNvPr>
          <p:cNvSpPr>
            <a:spLocks noGrp="1"/>
          </p:cNvSpPr>
          <p:nvPr>
            <p:ph type="body" sz="quarter" idx="16"/>
          </p:nvPr>
        </p:nvSpPr>
        <p:spPr>
          <a:xfrm>
            <a:off x="6096000" y="256673"/>
            <a:ext cx="5350934" cy="1243264"/>
          </a:xfrm>
        </p:spPr>
        <p:txBody>
          <a:bodyPr>
            <a:normAutofit/>
          </a:bodyPr>
          <a:lstStyle/>
          <a:p>
            <a:r>
              <a:rPr lang="en-US"/>
              <a:t>Cosa fanno di diverso i leader bravi/forti?</a:t>
            </a:r>
            <a:endParaRPr lang="en-IE"/>
          </a:p>
        </p:txBody>
      </p:sp>
    </p:spTree>
    <p:extLst>
      <p:ext uri="{BB962C8B-B14F-4D97-AF65-F5344CB8AC3E}">
        <p14:creationId xmlns:p14="http://schemas.microsoft.com/office/powerpoint/2010/main" val="2987979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B129684A-A206-4D84-8B42-8C9D18975D20}"/>
              </a:ext>
            </a:extLst>
          </p:cNvPr>
          <p:cNvSpPr>
            <a:spLocks noGrp="1"/>
          </p:cNvSpPr>
          <p:nvPr>
            <p:ph type="body" sz="quarter" idx="18"/>
          </p:nvPr>
        </p:nvSpPr>
        <p:spPr>
          <a:xfrm>
            <a:off x="411246" y="1263516"/>
            <a:ext cx="4666080" cy="748242"/>
          </a:xfrm>
        </p:spPr>
        <p:txBody>
          <a:bodyPr/>
          <a:lstStyle/>
          <a:p>
            <a:r>
              <a:rPr lang="en-US"/>
              <a:t>Sono sfide o opportunità?</a:t>
            </a:r>
            <a:endParaRPr lang="en-IE"/>
          </a:p>
        </p:txBody>
      </p:sp>
      <p:sp>
        <p:nvSpPr>
          <p:cNvPr id="3" name="Text Placeholder 2">
            <a:extLst>
              <a:ext uri="{FF2B5EF4-FFF2-40B4-BE49-F238E27FC236}">
                <a16:creationId xmlns:a16="http://schemas.microsoft.com/office/drawing/2014/main" id="{1C99AACD-C80D-4FDE-9117-712B1308BC7F}"/>
              </a:ext>
            </a:extLst>
          </p:cNvPr>
          <p:cNvSpPr>
            <a:spLocks noGrp="1"/>
          </p:cNvSpPr>
          <p:nvPr>
            <p:ph type="body" sz="quarter" idx="16"/>
          </p:nvPr>
        </p:nvSpPr>
        <p:spPr>
          <a:xfrm>
            <a:off x="411246" y="429619"/>
            <a:ext cx="9350375" cy="582221"/>
          </a:xfrm>
        </p:spPr>
        <p:txBody>
          <a:bodyPr>
            <a:normAutofit fontScale="77500" lnSpcReduction="20000"/>
          </a:bodyPr>
          <a:lstStyle/>
          <a:p>
            <a:r>
              <a:rPr lang="en-US"/>
              <a:t>5 Situazioni che possono essere affrontate in modo diverso...</a:t>
            </a:r>
            <a:endParaRPr lang="en-IE"/>
          </a:p>
        </p:txBody>
      </p:sp>
      <p:sp>
        <p:nvSpPr>
          <p:cNvPr id="4" name="Text Placeholder 3">
            <a:extLst>
              <a:ext uri="{FF2B5EF4-FFF2-40B4-BE49-F238E27FC236}">
                <a16:creationId xmlns:a16="http://schemas.microsoft.com/office/drawing/2014/main" id="{4757898F-8491-4B71-9363-7AFC609ED36D}"/>
              </a:ext>
            </a:extLst>
          </p:cNvPr>
          <p:cNvSpPr>
            <a:spLocks noGrp="1"/>
          </p:cNvSpPr>
          <p:nvPr>
            <p:ph type="body" sz="quarter" idx="21"/>
          </p:nvPr>
        </p:nvSpPr>
        <p:spPr>
          <a:xfrm>
            <a:off x="2499036" y="2699417"/>
            <a:ext cx="1740791" cy="1046840"/>
          </a:xfrm>
        </p:spPr>
        <p:txBody>
          <a:bodyPr>
            <a:normAutofit fontScale="92500" lnSpcReduction="20000"/>
          </a:bodyPr>
          <a:lstStyle/>
          <a:p>
            <a:r>
              <a:rPr lang="en-US"/>
              <a:t>Una nuova idea dal vostro team</a:t>
            </a:r>
            <a:endParaRPr lang="en-IE"/>
          </a:p>
        </p:txBody>
      </p:sp>
      <p:sp>
        <p:nvSpPr>
          <p:cNvPr id="5" name="Text Placeholder 4">
            <a:extLst>
              <a:ext uri="{FF2B5EF4-FFF2-40B4-BE49-F238E27FC236}">
                <a16:creationId xmlns:a16="http://schemas.microsoft.com/office/drawing/2014/main" id="{F53457C6-F56D-4137-BC01-E3F17E1361D9}"/>
              </a:ext>
            </a:extLst>
          </p:cNvPr>
          <p:cNvSpPr>
            <a:spLocks noGrp="1"/>
          </p:cNvSpPr>
          <p:nvPr>
            <p:ph type="body" sz="quarter" idx="26"/>
          </p:nvPr>
        </p:nvSpPr>
        <p:spPr>
          <a:xfrm>
            <a:off x="4417946" y="3550987"/>
            <a:ext cx="1853076" cy="1325407"/>
          </a:xfrm>
        </p:spPr>
        <p:txBody>
          <a:bodyPr>
            <a:normAutofit lnSpcReduction="10000"/>
          </a:bodyPr>
          <a:lstStyle/>
          <a:p>
            <a:r>
              <a:rPr lang="en-US"/>
              <a:t>Domande difficili da parte del team</a:t>
            </a:r>
            <a:endParaRPr lang="en-IE"/>
          </a:p>
        </p:txBody>
      </p:sp>
      <p:sp>
        <p:nvSpPr>
          <p:cNvPr id="6" name="Text Placeholder 5">
            <a:extLst>
              <a:ext uri="{FF2B5EF4-FFF2-40B4-BE49-F238E27FC236}">
                <a16:creationId xmlns:a16="http://schemas.microsoft.com/office/drawing/2014/main" id="{7636E6D8-BDE5-4F25-8E86-F586C87E9FAD}"/>
              </a:ext>
            </a:extLst>
          </p:cNvPr>
          <p:cNvSpPr>
            <a:spLocks noGrp="1"/>
          </p:cNvSpPr>
          <p:nvPr>
            <p:ph type="body" sz="quarter" idx="28"/>
          </p:nvPr>
        </p:nvSpPr>
        <p:spPr/>
        <p:txBody>
          <a:bodyPr/>
          <a:lstStyle/>
          <a:p>
            <a:r>
              <a:rPr lang="hr-BA"/>
              <a:t>Valorizzare la </a:t>
            </a:r>
            <a:r>
              <a:rPr lang="en-US"/>
              <a:t>diversità</a:t>
            </a:r>
            <a:endParaRPr lang="en-IE"/>
          </a:p>
        </p:txBody>
      </p:sp>
      <p:sp>
        <p:nvSpPr>
          <p:cNvPr id="7" name="Text Placeholder 6">
            <a:extLst>
              <a:ext uri="{FF2B5EF4-FFF2-40B4-BE49-F238E27FC236}">
                <a16:creationId xmlns:a16="http://schemas.microsoft.com/office/drawing/2014/main" id="{B0E5614C-D5E9-4E30-BE9A-2924524C1FB6}"/>
              </a:ext>
            </a:extLst>
          </p:cNvPr>
          <p:cNvSpPr>
            <a:spLocks noGrp="1"/>
          </p:cNvSpPr>
          <p:nvPr>
            <p:ph type="body" sz="quarter" idx="30"/>
          </p:nvPr>
        </p:nvSpPr>
        <p:spPr>
          <a:xfrm>
            <a:off x="9139457" y="2355857"/>
            <a:ext cx="2333958" cy="1195130"/>
          </a:xfrm>
        </p:spPr>
        <p:txBody>
          <a:bodyPr>
            <a:normAutofit/>
          </a:bodyPr>
          <a:lstStyle/>
          <a:p>
            <a:r>
              <a:rPr lang="hr-BA"/>
              <a:t>Supportare </a:t>
            </a:r>
            <a:r>
              <a:rPr lang="en-US"/>
              <a:t>il team quando necessario</a:t>
            </a:r>
            <a:endParaRPr lang="en-IE"/>
          </a:p>
        </p:txBody>
      </p:sp>
      <p:sp>
        <p:nvSpPr>
          <p:cNvPr id="8" name="Text Placeholder 7">
            <a:extLst>
              <a:ext uri="{FF2B5EF4-FFF2-40B4-BE49-F238E27FC236}">
                <a16:creationId xmlns:a16="http://schemas.microsoft.com/office/drawing/2014/main" id="{F51891B1-1678-414E-A15A-19BCBCAC8225}"/>
              </a:ext>
            </a:extLst>
          </p:cNvPr>
          <p:cNvSpPr>
            <a:spLocks noGrp="1"/>
          </p:cNvSpPr>
          <p:nvPr>
            <p:ph type="body" sz="quarter" idx="32"/>
          </p:nvPr>
        </p:nvSpPr>
        <p:spPr>
          <a:xfrm>
            <a:off x="5645112" y="2048132"/>
            <a:ext cx="1740791" cy="1046840"/>
          </a:xfrm>
        </p:spPr>
        <p:txBody>
          <a:bodyPr>
            <a:normAutofit/>
          </a:bodyPr>
          <a:lstStyle/>
          <a:p>
            <a:r>
              <a:rPr lang="en-US"/>
              <a:t>Gestire l'ignoto</a:t>
            </a:r>
            <a:endParaRPr lang="en-IE"/>
          </a:p>
        </p:txBody>
      </p:sp>
      <p:sp>
        <p:nvSpPr>
          <p:cNvPr id="9" name="Text Placeholder 8">
            <a:extLst>
              <a:ext uri="{FF2B5EF4-FFF2-40B4-BE49-F238E27FC236}">
                <a16:creationId xmlns:a16="http://schemas.microsoft.com/office/drawing/2014/main" id="{1E3240F9-8391-4770-8A38-ABB1FED44667}"/>
              </a:ext>
            </a:extLst>
          </p:cNvPr>
          <p:cNvSpPr>
            <a:spLocks noGrp="1"/>
          </p:cNvSpPr>
          <p:nvPr>
            <p:ph type="body" sz="quarter" idx="34"/>
          </p:nvPr>
        </p:nvSpPr>
        <p:spPr/>
        <p:txBody>
          <a:bodyPr/>
          <a:lstStyle/>
          <a:p>
            <a:r>
              <a:rPr lang="en-US"/>
              <a:t>1</a:t>
            </a:r>
            <a:endParaRPr lang="en-IE"/>
          </a:p>
        </p:txBody>
      </p:sp>
      <p:sp>
        <p:nvSpPr>
          <p:cNvPr id="10" name="Text Placeholder 9">
            <a:extLst>
              <a:ext uri="{FF2B5EF4-FFF2-40B4-BE49-F238E27FC236}">
                <a16:creationId xmlns:a16="http://schemas.microsoft.com/office/drawing/2014/main" id="{BA3256D0-FBF7-4370-A062-6C76A7BD965D}"/>
              </a:ext>
            </a:extLst>
          </p:cNvPr>
          <p:cNvSpPr>
            <a:spLocks noGrp="1"/>
          </p:cNvSpPr>
          <p:nvPr>
            <p:ph type="body" sz="quarter" idx="38"/>
          </p:nvPr>
        </p:nvSpPr>
        <p:spPr/>
        <p:txBody>
          <a:bodyPr/>
          <a:lstStyle/>
          <a:p>
            <a:r>
              <a:rPr lang="en-US"/>
              <a:t>5</a:t>
            </a:r>
            <a:endParaRPr lang="en-IE"/>
          </a:p>
        </p:txBody>
      </p:sp>
      <p:sp>
        <p:nvSpPr>
          <p:cNvPr id="11" name="Text Placeholder 10">
            <a:extLst>
              <a:ext uri="{FF2B5EF4-FFF2-40B4-BE49-F238E27FC236}">
                <a16:creationId xmlns:a16="http://schemas.microsoft.com/office/drawing/2014/main" id="{A1ADABD4-AABC-44A9-AF99-CE0493D6EDB2}"/>
              </a:ext>
            </a:extLst>
          </p:cNvPr>
          <p:cNvSpPr>
            <a:spLocks noGrp="1"/>
          </p:cNvSpPr>
          <p:nvPr>
            <p:ph type="body" sz="quarter" idx="35"/>
          </p:nvPr>
        </p:nvSpPr>
        <p:spPr/>
        <p:txBody>
          <a:bodyPr/>
          <a:lstStyle/>
          <a:p>
            <a:r>
              <a:rPr lang="en-US"/>
              <a:t>2</a:t>
            </a:r>
            <a:endParaRPr lang="en-IE"/>
          </a:p>
        </p:txBody>
      </p:sp>
      <p:sp>
        <p:nvSpPr>
          <p:cNvPr id="12" name="Text Placeholder 11">
            <a:extLst>
              <a:ext uri="{FF2B5EF4-FFF2-40B4-BE49-F238E27FC236}">
                <a16:creationId xmlns:a16="http://schemas.microsoft.com/office/drawing/2014/main" id="{163415C8-99AC-47FA-AFCB-3DFC85197131}"/>
              </a:ext>
            </a:extLst>
          </p:cNvPr>
          <p:cNvSpPr>
            <a:spLocks noGrp="1"/>
          </p:cNvSpPr>
          <p:nvPr>
            <p:ph type="body" sz="quarter" idx="36"/>
          </p:nvPr>
        </p:nvSpPr>
        <p:spPr/>
        <p:txBody>
          <a:bodyPr/>
          <a:lstStyle/>
          <a:p>
            <a:r>
              <a:rPr lang="en-US"/>
              <a:t>3</a:t>
            </a:r>
            <a:endParaRPr lang="en-IE"/>
          </a:p>
        </p:txBody>
      </p:sp>
      <p:sp>
        <p:nvSpPr>
          <p:cNvPr id="13" name="Text Placeholder 12">
            <a:extLst>
              <a:ext uri="{FF2B5EF4-FFF2-40B4-BE49-F238E27FC236}">
                <a16:creationId xmlns:a16="http://schemas.microsoft.com/office/drawing/2014/main" id="{5F35B989-6C33-4FAC-9AB5-4599FF58842E}"/>
              </a:ext>
            </a:extLst>
          </p:cNvPr>
          <p:cNvSpPr>
            <a:spLocks noGrp="1"/>
          </p:cNvSpPr>
          <p:nvPr>
            <p:ph type="body" sz="quarter" idx="39"/>
          </p:nvPr>
        </p:nvSpPr>
        <p:spPr/>
        <p:txBody>
          <a:bodyPr/>
          <a:lstStyle/>
          <a:p>
            <a:r>
              <a:rPr lang="en-US"/>
              <a:t>4</a:t>
            </a:r>
            <a:endParaRPr lang="en-IE"/>
          </a:p>
        </p:txBody>
      </p:sp>
      <p:sp>
        <p:nvSpPr>
          <p:cNvPr id="14" name="TextBox 13">
            <a:extLst>
              <a:ext uri="{FF2B5EF4-FFF2-40B4-BE49-F238E27FC236}">
                <a16:creationId xmlns:a16="http://schemas.microsoft.com/office/drawing/2014/main" id="{C7D1FCD9-47D8-8A53-086A-54F6260099D2}"/>
              </a:ext>
            </a:extLst>
          </p:cNvPr>
          <p:cNvSpPr txBox="1"/>
          <p:nvPr/>
        </p:nvSpPr>
        <p:spPr>
          <a:xfrm>
            <a:off x="10000211" y="6359236"/>
            <a:ext cx="881149" cy="369332"/>
          </a:xfrm>
          <a:prstGeom prst="rect">
            <a:avLst/>
          </a:prstGeom>
          <a:noFill/>
        </p:spPr>
        <p:txBody>
          <a:bodyPr wrap="square" rtlCol="0">
            <a:spAutoFit/>
          </a:bodyPr>
          <a:lstStyle/>
          <a:p>
            <a:r>
              <a:rPr lang="en-IE">
                <a:hlinkClick r:id="rId2"/>
              </a:rPr>
              <a:t>Fonte</a:t>
            </a:r>
            <a:endParaRPr lang="en-IE"/>
          </a:p>
        </p:txBody>
      </p:sp>
    </p:spTree>
    <p:extLst>
      <p:ext uri="{BB962C8B-B14F-4D97-AF65-F5344CB8AC3E}">
        <p14:creationId xmlns:p14="http://schemas.microsoft.com/office/powerpoint/2010/main" val="420042331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AF2A9282-AA2A-468D-BB23-BF11FCECE5A0}"/>
              </a:ext>
            </a:extLst>
          </p:cNvPr>
          <p:cNvSpPr>
            <a:spLocks noGrp="1"/>
          </p:cNvSpPr>
          <p:nvPr>
            <p:ph type="body" sz="quarter" idx="20"/>
          </p:nvPr>
        </p:nvSpPr>
        <p:spPr>
          <a:xfrm>
            <a:off x="6353298" y="1752218"/>
            <a:ext cx="5132263" cy="3722513"/>
          </a:xfrm>
        </p:spPr>
        <p:txBody>
          <a:bodyPr/>
          <a:lstStyle/>
          <a:p>
            <a:r>
              <a:rPr lang="en-US" b="1"/>
              <a:t>Approccio da cattivo leader: </a:t>
            </a:r>
            <a:r>
              <a:rPr lang="en-US"/>
              <a:t>Anche se non ne avevano l'intenzione, è fastidioso che cerchino di dirmi cosa fare. Ignorerò ciò che hanno detto, troverò delle scuse per non agire o troverò qualcosa per cui criticarli.</a:t>
            </a:r>
          </a:p>
          <a:p>
            <a:r>
              <a:rPr lang="en-US" b="1"/>
              <a:t>Il risultato: </a:t>
            </a:r>
            <a:r>
              <a:rPr lang="en-US"/>
              <a:t>I membri del team impareranno che dare suggerimenti non vale la pena. Molte cose non verranno dette, le buone idee rimarranno sopite e il vostro team probabilmente si lamenterà di voi alle vostre spalle.</a:t>
            </a:r>
            <a:endParaRPr lang="en-IE"/>
          </a:p>
        </p:txBody>
      </p:sp>
      <p:sp>
        <p:nvSpPr>
          <p:cNvPr id="3" name="Text Placeholder 2">
            <a:extLst>
              <a:ext uri="{FF2B5EF4-FFF2-40B4-BE49-F238E27FC236}">
                <a16:creationId xmlns:a16="http://schemas.microsoft.com/office/drawing/2014/main" id="{5447D38B-E361-4751-8094-C1245CEEF797}"/>
              </a:ext>
            </a:extLst>
          </p:cNvPr>
          <p:cNvSpPr>
            <a:spLocks noGrp="1"/>
          </p:cNvSpPr>
          <p:nvPr>
            <p:ph type="body" sz="quarter" idx="22"/>
          </p:nvPr>
        </p:nvSpPr>
        <p:spPr>
          <a:xfrm>
            <a:off x="369461" y="304800"/>
            <a:ext cx="5158622" cy="1039546"/>
          </a:xfrm>
        </p:spPr>
        <p:txBody>
          <a:bodyPr>
            <a:normAutofit fontScale="92500"/>
          </a:bodyPr>
          <a:lstStyle/>
          <a:p>
            <a:r>
              <a:rPr lang="en-US" b="1"/>
              <a:t>Come si riceve un'idea/un feedback dal proprio team...</a:t>
            </a:r>
            <a:endParaRPr lang="en-IE" b="1"/>
          </a:p>
        </p:txBody>
      </p:sp>
      <p:sp>
        <p:nvSpPr>
          <p:cNvPr id="4" name="Text Placeholder 3">
            <a:extLst>
              <a:ext uri="{FF2B5EF4-FFF2-40B4-BE49-F238E27FC236}">
                <a16:creationId xmlns:a16="http://schemas.microsoft.com/office/drawing/2014/main" id="{46DAF1B9-6D5C-4026-BF42-06C5BD9DF63A}"/>
              </a:ext>
            </a:extLst>
          </p:cNvPr>
          <p:cNvSpPr>
            <a:spLocks noGrp="1"/>
          </p:cNvSpPr>
          <p:nvPr>
            <p:ph type="body" sz="quarter" idx="24"/>
          </p:nvPr>
        </p:nvSpPr>
        <p:spPr>
          <a:xfrm>
            <a:off x="5528083" y="640364"/>
            <a:ext cx="1154422" cy="857158"/>
          </a:xfrm>
        </p:spPr>
        <p:txBody>
          <a:bodyPr/>
          <a:lstStyle/>
          <a:p>
            <a:r>
              <a:rPr lang="en-US"/>
              <a:t>1</a:t>
            </a:r>
            <a:endParaRPr lang="en-IE"/>
          </a:p>
        </p:txBody>
      </p:sp>
      <p:sp>
        <p:nvSpPr>
          <p:cNvPr id="5" name="Text Placeholder 4">
            <a:extLst>
              <a:ext uri="{FF2B5EF4-FFF2-40B4-BE49-F238E27FC236}">
                <a16:creationId xmlns:a16="http://schemas.microsoft.com/office/drawing/2014/main" id="{C31A0D27-440C-4F62-BC6D-8C4B5725790C}"/>
              </a:ext>
            </a:extLst>
          </p:cNvPr>
          <p:cNvSpPr>
            <a:spLocks noGrp="1"/>
          </p:cNvSpPr>
          <p:nvPr>
            <p:ph type="body" sz="quarter" idx="25"/>
          </p:nvPr>
        </p:nvSpPr>
        <p:spPr>
          <a:xfrm>
            <a:off x="793181" y="1229382"/>
            <a:ext cx="5304746" cy="5323818"/>
          </a:xfrm>
        </p:spPr>
        <p:txBody>
          <a:bodyPr/>
          <a:lstStyle/>
          <a:p>
            <a:r>
              <a:rPr lang="en-US" b="1"/>
              <a:t>Approccio del buon leader: </a:t>
            </a:r>
            <a:r>
              <a:rPr lang="en-US"/>
              <a:t>Non è mai divertente affrontare le dure verità, ma voi </a:t>
            </a:r>
            <a:r>
              <a:rPr lang="hr-BA"/>
              <a:t>le </a:t>
            </a:r>
            <a:r>
              <a:rPr lang="en-US"/>
              <a:t>accettate. Riconoscete che il vostro team deve sentirsi a proprio agio nel comunicarvi preoccupazioni e idee, quindi li ringraziate per il feedback. Fate anche qualche domanda per essere sicuri di aver compreso appieno il loro suggerimento.</a:t>
            </a:r>
          </a:p>
          <a:p>
            <a:r>
              <a:rPr lang="en-US" b="1"/>
              <a:t>Il risultato: Il </a:t>
            </a:r>
            <a:r>
              <a:rPr lang="en-US"/>
              <a:t>membro del team si sente ascoltato e voi acquisite </a:t>
            </a:r>
            <a:r>
              <a:rPr lang="hr-BA"/>
              <a:t>una </a:t>
            </a:r>
            <a:r>
              <a:rPr lang="en-US"/>
              <a:t>nuova comprensione del motivo per cui potreste voler spostare un problema o un'opportunità nella vostra lista di priorità.</a:t>
            </a:r>
            <a:r>
              <a:rPr lang="hr-BA"/>
              <a:t> Dovrebbe emergere una risoluzione o un'azione.</a:t>
            </a:r>
            <a:endParaRPr lang="en-IE"/>
          </a:p>
        </p:txBody>
      </p:sp>
      <p:sp>
        <p:nvSpPr>
          <p:cNvPr id="7" name="TextBox 6">
            <a:extLst>
              <a:ext uri="{FF2B5EF4-FFF2-40B4-BE49-F238E27FC236}">
                <a16:creationId xmlns:a16="http://schemas.microsoft.com/office/drawing/2014/main" id="{1CDE57A9-6CA8-48A2-861F-CF7AD5BC5181}"/>
              </a:ext>
            </a:extLst>
          </p:cNvPr>
          <p:cNvSpPr txBox="1"/>
          <p:nvPr/>
        </p:nvSpPr>
        <p:spPr>
          <a:xfrm>
            <a:off x="6851634" y="304800"/>
            <a:ext cx="5158622" cy="1200329"/>
          </a:xfrm>
          <a:prstGeom prst="rect">
            <a:avLst/>
          </a:prstGeom>
          <a:solidFill>
            <a:srgbClr val="7030A0"/>
          </a:solidFill>
        </p:spPr>
        <p:txBody>
          <a:bodyPr wrap="square">
            <a:spAutoFit/>
          </a:bodyPr>
          <a:lstStyle/>
          <a:p>
            <a:r>
              <a:rPr lang="en-US" b="1">
                <a:solidFill>
                  <a:schemeClr val="bg1"/>
                </a:solidFill>
              </a:rPr>
              <a:t>Esempio di </a:t>
            </a:r>
            <a:r>
              <a:rPr lang="en-US" b="1" i="0">
                <a:solidFill>
                  <a:schemeClr val="bg1"/>
                </a:solidFill>
                <a:effectLst/>
              </a:rPr>
              <a:t>situazione:</a:t>
            </a:r>
            <a:r>
              <a:rPr lang="en-US" b="0" i="0">
                <a:solidFill>
                  <a:schemeClr val="bg1"/>
                </a:solidFill>
                <a:effectLst/>
              </a:rPr>
              <a:t> Un dipendente viene da voi con un suggerimento per aiutare il team. In qualità di leader, si tratta di qualcosa che probabilmente avreste già dovuto fare ma che non avete fatto.</a:t>
            </a:r>
            <a:endParaRPr lang="en-IE">
              <a:solidFill>
                <a:schemeClr val="bg1"/>
              </a:solidFill>
            </a:endParaRPr>
          </a:p>
        </p:txBody>
      </p:sp>
      <p:grpSp>
        <p:nvGrpSpPr>
          <p:cNvPr id="8" name="Google Shape;591;p39">
            <a:extLst>
              <a:ext uri="{FF2B5EF4-FFF2-40B4-BE49-F238E27FC236}">
                <a16:creationId xmlns:a16="http://schemas.microsoft.com/office/drawing/2014/main" id="{DC67315E-338E-476B-B9D2-1C69E7786095}"/>
              </a:ext>
            </a:extLst>
          </p:cNvPr>
          <p:cNvGrpSpPr/>
          <p:nvPr/>
        </p:nvGrpSpPr>
        <p:grpSpPr>
          <a:xfrm>
            <a:off x="191840" y="2066543"/>
            <a:ext cx="345971" cy="325505"/>
            <a:chOff x="5972700" y="2330200"/>
            <a:chExt cx="411625" cy="387275"/>
          </a:xfrm>
          <a:solidFill>
            <a:srgbClr val="7030A0"/>
          </a:solidFill>
        </p:grpSpPr>
        <p:sp>
          <p:nvSpPr>
            <p:cNvPr id="9" name="Google Shape;592;p39">
              <a:extLst>
                <a:ext uri="{FF2B5EF4-FFF2-40B4-BE49-F238E27FC236}">
                  <a16:creationId xmlns:a16="http://schemas.microsoft.com/office/drawing/2014/main" id="{27B1922A-1477-4CBB-B429-F96C81D574B5}"/>
                </a:ext>
              </a:extLst>
            </p:cNvPr>
            <p:cNvSpPr/>
            <p:nvPr/>
          </p:nvSpPr>
          <p:spPr>
            <a:xfrm>
              <a:off x="5972700" y="2476950"/>
              <a:ext cx="98050" cy="219825"/>
            </a:xfrm>
            <a:custGeom>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93;p39">
              <a:extLst>
                <a:ext uri="{FF2B5EF4-FFF2-40B4-BE49-F238E27FC236}">
                  <a16:creationId xmlns:a16="http://schemas.microsoft.com/office/drawing/2014/main" id="{73DFC715-B1A2-4B58-B6C0-F57CCA76DDF0}"/>
                </a:ext>
              </a:extLst>
            </p:cNvPr>
            <p:cNvSpPr/>
            <p:nvPr/>
          </p:nvSpPr>
          <p:spPr>
            <a:xfrm>
              <a:off x="6078025" y="2330200"/>
              <a:ext cx="306300" cy="387275"/>
            </a:xfrm>
            <a:custGeom>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12700" cap="rnd"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93486448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B8D3C2A-F1C4-4A13-9481-FD972F3B95C8}"/>
              </a:ext>
            </a:extLst>
          </p:cNvPr>
          <p:cNvSpPr>
            <a:spLocks noGrp="1"/>
          </p:cNvSpPr>
          <p:nvPr>
            <p:ph type="body" sz="quarter" idx="18"/>
          </p:nvPr>
        </p:nvSpPr>
        <p:spPr>
          <a:xfrm>
            <a:off x="465221" y="1640703"/>
            <a:ext cx="5252673" cy="3867704"/>
          </a:xfrm>
        </p:spPr>
        <p:txBody>
          <a:bodyPr/>
          <a:lstStyle/>
          <a:p>
            <a:pPr indent="0"/>
            <a:r>
              <a:rPr lang="en-US"/>
              <a:t>Il feedback del vostro team è la linfa vitale di una buona gestione e di una buona leadership; loro vedono così tante cose che voi non avete la possibilità di vedere, date tutte le vostre responsabilità. Se avete commesso qualche errore e avete bisogno di lavorare affinché il vostro team sia più a suo agio nel darvi un feedback, </a:t>
            </a:r>
            <a:r>
              <a:rPr lang="en-US">
                <a:solidFill>
                  <a:srgbClr val="92D050"/>
                </a:solidFill>
                <a:hlinkClick r:id="rId2">
                  <a:extLst>
                    <a:ext uri="{A12FA001-AC4F-418D-AE19-62706E023703}">
                      <ahyp:hlinkClr xmlns:ahyp="http://schemas.microsoft.com/office/drawing/2018/hyperlinkcolor" val="tx"/>
                    </a:ext>
                  </a:extLst>
                </a:hlinkClick>
              </a:rPr>
              <a:t>questo post può aiutarvi a ottenere più feedback da loro. </a:t>
            </a:r>
            <a:endParaRPr lang="en-IE">
              <a:solidFill>
                <a:srgbClr val="92D050"/>
              </a:solidFill>
            </a:endParaRPr>
          </a:p>
        </p:txBody>
      </p:sp>
      <p:sp>
        <p:nvSpPr>
          <p:cNvPr id="3" name="Text Placeholder 2">
            <a:extLst>
              <a:ext uri="{FF2B5EF4-FFF2-40B4-BE49-F238E27FC236}">
                <a16:creationId xmlns:a16="http://schemas.microsoft.com/office/drawing/2014/main" id="{37A766D3-3DD7-45E1-9533-8C1800DCD545}"/>
              </a:ext>
            </a:extLst>
          </p:cNvPr>
          <p:cNvSpPr>
            <a:spLocks noGrp="1"/>
          </p:cNvSpPr>
          <p:nvPr>
            <p:ph type="body" sz="quarter" idx="16"/>
          </p:nvPr>
        </p:nvSpPr>
        <p:spPr/>
        <p:txBody>
          <a:bodyPr>
            <a:normAutofit lnSpcReduction="10000"/>
          </a:bodyPr>
          <a:lstStyle/>
          <a:p>
            <a:r>
              <a:rPr lang="en-US" b="1"/>
              <a:t>Feedback</a:t>
            </a:r>
            <a:endParaRPr lang="en-IE" b="1"/>
          </a:p>
        </p:txBody>
      </p:sp>
      <p:pic>
        <p:nvPicPr>
          <p:cNvPr id="6" name="Picture Placeholder 5" descr="Hand placing stars">
            <a:extLst>
              <a:ext uri="{FF2B5EF4-FFF2-40B4-BE49-F238E27FC236}">
                <a16:creationId xmlns:a16="http://schemas.microsoft.com/office/drawing/2014/main" id="{0FE63CD5-8BC4-411A-BAD6-3EC215B87102}"/>
              </a:ext>
            </a:extLst>
          </p:cNvPr>
          <p:cNvPicPr>
            <a:picLocks noGrp="1" noChangeAspect="1"/>
          </p:cNvPicPr>
          <p:nvPr>
            <p:ph type="pic" sz="quarter" idx="19"/>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382602766"/>
      </p:ext>
    </p:extLst>
  </p:cSld>
  <p:clrMapOvr>
    <a:masterClrMapping/>
  </p:clrMapOvr>
  <p:transition/>
  <p:timing/>
</p:sld>
</file>

<file path=ppt/tags/tag1.xml><?xml version="1.0" encoding="utf-8"?>
<p:tagLst xmlns:p="http://schemas.openxmlformats.org/presentationml/2006/main">
  <p:tag name="AS_UNIQUEID" val="1"/>
</p:tagLst>
</file>

<file path=ppt/tags/tag10.xml><?xml version="1.0" encoding="utf-8"?>
<p:tagLst xmlns:p="http://schemas.openxmlformats.org/presentationml/2006/main">
  <p:tag name="AS_UNIQUEID" val="10"/>
</p:tagLst>
</file>

<file path=ppt/tags/tag100.xml><?xml version="1.0" encoding="utf-8"?>
<p:tagLst xmlns:p="http://schemas.openxmlformats.org/presentationml/2006/main">
  <p:tag name="AS_UNIQUEID" val="100"/>
</p:tagLst>
</file>

<file path=ppt/tags/tag101.xml><?xml version="1.0" encoding="utf-8"?>
<p:tagLst xmlns:p="http://schemas.openxmlformats.org/presentationml/2006/main">
  <p:tag name="AS_UNIQUEID" val="101"/>
</p:tagLst>
</file>

<file path=ppt/tags/tag102.xml><?xml version="1.0" encoding="utf-8"?>
<p:tagLst xmlns:p="http://schemas.openxmlformats.org/presentationml/2006/main">
  <p:tag name="AS_UNIQUEID" val="102"/>
</p:tagLst>
</file>

<file path=ppt/tags/tag103.xml><?xml version="1.0" encoding="utf-8"?>
<p:tagLst xmlns:p="http://schemas.openxmlformats.org/presentationml/2006/main">
  <p:tag name="AS_UNIQUEID" val="103"/>
</p:tagLst>
</file>

<file path=ppt/tags/tag104.xml><?xml version="1.0" encoding="utf-8"?>
<p:tagLst xmlns:p="http://schemas.openxmlformats.org/presentationml/2006/main">
  <p:tag name="AS_UNIQUEID" val="104"/>
</p:tagLst>
</file>

<file path=ppt/tags/tag105.xml><?xml version="1.0" encoding="utf-8"?>
<p:tagLst xmlns:p="http://schemas.openxmlformats.org/presentationml/2006/main">
  <p:tag name="AS_UNIQUEID" val="105"/>
</p:tagLst>
</file>

<file path=ppt/tags/tag106.xml><?xml version="1.0" encoding="utf-8"?>
<p:tagLst xmlns:p="http://schemas.openxmlformats.org/presentationml/2006/main">
  <p:tag name="AS_UNIQUEID" val="106"/>
</p:tagLst>
</file>

<file path=ppt/tags/tag107.xml><?xml version="1.0" encoding="utf-8"?>
<p:tagLst xmlns:p="http://schemas.openxmlformats.org/presentationml/2006/main">
  <p:tag name="AS_UNIQUEID" val="107"/>
</p:tagLst>
</file>

<file path=ppt/tags/tag108.xml><?xml version="1.0" encoding="utf-8"?>
<p:tagLst xmlns:p="http://schemas.openxmlformats.org/presentationml/2006/main">
  <p:tag name="AS_UNIQUEID" val="108"/>
</p:tagLst>
</file>

<file path=ppt/tags/tag109.xml><?xml version="1.0" encoding="utf-8"?>
<p:tagLst xmlns:p="http://schemas.openxmlformats.org/presentationml/2006/main">
  <p:tag name="AS_UNIQUEID" val="109"/>
</p:tagLst>
</file>

<file path=ppt/tags/tag11.xml><?xml version="1.0" encoding="utf-8"?>
<p:tagLst xmlns:p="http://schemas.openxmlformats.org/presentationml/2006/main">
  <p:tag name="AS_UNIQUEID" val="11"/>
</p:tagLst>
</file>

<file path=ppt/tags/tag110.xml><?xml version="1.0" encoding="utf-8"?>
<p:tagLst xmlns:p="http://schemas.openxmlformats.org/presentationml/2006/main">
  <p:tag name="AS_UNIQUEID" val="110"/>
</p:tagLst>
</file>

<file path=ppt/tags/tag111.xml><?xml version="1.0" encoding="utf-8"?>
<p:tagLst xmlns:p="http://schemas.openxmlformats.org/presentationml/2006/main">
  <p:tag name="AS_UNIQUEID" val="111"/>
</p:tagLst>
</file>

<file path=ppt/tags/tag112.xml><?xml version="1.0" encoding="utf-8"?>
<p:tagLst xmlns:p="http://schemas.openxmlformats.org/presentationml/2006/main">
  <p:tag name="AS_UNIQUEID" val="112"/>
</p:tagLst>
</file>

<file path=ppt/tags/tag113.xml><?xml version="1.0" encoding="utf-8"?>
<p:tagLst xmlns:p="http://schemas.openxmlformats.org/presentationml/2006/main">
  <p:tag name="AS_UNIQUEID" val="113"/>
</p:tagLst>
</file>

<file path=ppt/tags/tag114.xml><?xml version="1.0" encoding="utf-8"?>
<p:tagLst xmlns:p="http://schemas.openxmlformats.org/presentationml/2006/main">
  <p:tag name="AS_UNIQUEID" val="114"/>
</p:tagLst>
</file>

<file path=ppt/tags/tag115.xml><?xml version="1.0" encoding="utf-8"?>
<p:tagLst xmlns:p="http://schemas.openxmlformats.org/presentationml/2006/main">
  <p:tag name="AS_UNIQUEID" val="115"/>
</p:tagLst>
</file>

<file path=ppt/tags/tag116.xml><?xml version="1.0" encoding="utf-8"?>
<p:tagLst xmlns:p="http://schemas.openxmlformats.org/presentationml/2006/main">
  <p:tag name="AS_UNIQUEID" val="116"/>
</p:tagLst>
</file>

<file path=ppt/tags/tag117.xml><?xml version="1.0" encoding="utf-8"?>
<p:tagLst xmlns:p="http://schemas.openxmlformats.org/presentationml/2006/main">
  <p:tag name="AS_UNIQUEID" val="117"/>
</p:tagLst>
</file>

<file path=ppt/tags/tag118.xml><?xml version="1.0" encoding="utf-8"?>
<p:tagLst xmlns:p="http://schemas.openxmlformats.org/presentationml/2006/main">
  <p:tag name="AS_UNIQUEID" val="118"/>
</p:tagLst>
</file>

<file path=ppt/tags/tag119.xml><?xml version="1.0" encoding="utf-8"?>
<p:tagLst xmlns:p="http://schemas.openxmlformats.org/presentationml/2006/main">
  <p:tag name="AS_UNIQUEID" val="119"/>
</p:tagLst>
</file>

<file path=ppt/tags/tag12.xml><?xml version="1.0" encoding="utf-8"?>
<p:tagLst xmlns:p="http://schemas.openxmlformats.org/presentationml/2006/main">
  <p:tag name="AS_UNIQUEID" val="12"/>
</p:tagLst>
</file>

<file path=ppt/tags/tag120.xml><?xml version="1.0" encoding="utf-8"?>
<p:tagLst xmlns:p="http://schemas.openxmlformats.org/presentationml/2006/main">
  <p:tag name="AS_UNIQUEID" val="120"/>
</p:tagLst>
</file>

<file path=ppt/tags/tag121.xml><?xml version="1.0" encoding="utf-8"?>
<p:tagLst xmlns:p="http://schemas.openxmlformats.org/presentationml/2006/main">
  <p:tag name="AS_UNIQUEID" val="121"/>
</p:tagLst>
</file>

<file path=ppt/tags/tag122.xml><?xml version="1.0" encoding="utf-8"?>
<p:tagLst xmlns:p="http://schemas.openxmlformats.org/presentationml/2006/main">
  <p:tag name="AS_UNIQUEID" val="122"/>
</p:tagLst>
</file>

<file path=ppt/tags/tag123.xml><?xml version="1.0" encoding="utf-8"?>
<p:tagLst xmlns:p="http://schemas.openxmlformats.org/presentationml/2006/main">
  <p:tag name="AS_UNIQUEID" val="123"/>
</p:tagLst>
</file>

<file path=ppt/tags/tag124.xml><?xml version="1.0" encoding="utf-8"?>
<p:tagLst xmlns:p="http://schemas.openxmlformats.org/presentationml/2006/main">
  <p:tag name="AS_UNIQUEID" val="124"/>
</p:tagLst>
</file>

<file path=ppt/tags/tag125.xml><?xml version="1.0" encoding="utf-8"?>
<p:tagLst xmlns:p="http://schemas.openxmlformats.org/presentationml/2006/main">
  <p:tag name="AS_UNIQUEID" val="125"/>
</p:tagLst>
</file>

<file path=ppt/tags/tag126.xml><?xml version="1.0" encoding="utf-8"?>
<p:tagLst xmlns:p="http://schemas.openxmlformats.org/presentationml/2006/main">
  <p:tag name="AS_UNIQUEID" val="126"/>
</p:tagLst>
</file>

<file path=ppt/tags/tag127.xml><?xml version="1.0" encoding="utf-8"?>
<p:tagLst xmlns:p="http://schemas.openxmlformats.org/presentationml/2006/main">
  <p:tag name="AS_UNIQUEID" val="127"/>
</p:tagLst>
</file>

<file path=ppt/tags/tag128.xml><?xml version="1.0" encoding="utf-8"?>
<p:tagLst xmlns:p="http://schemas.openxmlformats.org/presentationml/2006/main">
  <p:tag name="AS_UNIQUEID" val="128"/>
</p:tagLst>
</file>

<file path=ppt/tags/tag129.xml><?xml version="1.0" encoding="utf-8"?>
<p:tagLst xmlns:p="http://schemas.openxmlformats.org/presentationml/2006/main">
  <p:tag name="AS_UNIQUEID" val="129"/>
</p:tagLst>
</file>

<file path=ppt/tags/tag13.xml><?xml version="1.0" encoding="utf-8"?>
<p:tagLst xmlns:p="http://schemas.openxmlformats.org/presentationml/2006/main">
  <p:tag name="AS_UNIQUEID" val="13"/>
</p:tagLst>
</file>

<file path=ppt/tags/tag130.xml><?xml version="1.0" encoding="utf-8"?>
<p:tagLst xmlns:p="http://schemas.openxmlformats.org/presentationml/2006/main">
  <p:tag name="AS_UNIQUEID" val="130"/>
</p:tagLst>
</file>

<file path=ppt/tags/tag131.xml><?xml version="1.0" encoding="utf-8"?>
<p:tagLst xmlns:p="http://schemas.openxmlformats.org/presentationml/2006/main">
  <p:tag name="AS_UNIQUEID" val="131"/>
</p:tagLst>
</file>

<file path=ppt/tags/tag132.xml><?xml version="1.0" encoding="utf-8"?>
<p:tagLst xmlns:p="http://schemas.openxmlformats.org/presentationml/2006/main">
  <p:tag name="AS_UNIQUEID" val="132"/>
</p:tagLst>
</file>

<file path=ppt/tags/tag133.xml><?xml version="1.0" encoding="utf-8"?>
<p:tagLst xmlns:p="http://schemas.openxmlformats.org/presentationml/2006/main">
  <p:tag name="AS_UNIQUEID" val="133"/>
</p:tagLst>
</file>

<file path=ppt/tags/tag134.xml><?xml version="1.0" encoding="utf-8"?>
<p:tagLst xmlns:p="http://schemas.openxmlformats.org/presentationml/2006/main">
  <p:tag name="AS_UNIQUEID" val="134"/>
</p:tagLst>
</file>

<file path=ppt/tags/tag135.xml><?xml version="1.0" encoding="utf-8"?>
<p:tagLst xmlns:p="http://schemas.openxmlformats.org/presentationml/2006/main">
  <p:tag name="AS_UNIQUEID" val="135"/>
</p:tagLst>
</file>

<file path=ppt/tags/tag136.xml><?xml version="1.0" encoding="utf-8"?>
<p:tagLst xmlns:p="http://schemas.openxmlformats.org/presentationml/2006/main">
  <p:tag name="AS_UNIQUEID" val="136"/>
</p:tagLst>
</file>

<file path=ppt/tags/tag137.xml><?xml version="1.0" encoding="utf-8"?>
<p:tagLst xmlns:p="http://schemas.openxmlformats.org/presentationml/2006/main">
  <p:tag name="AS_UNIQUEID" val="137"/>
</p:tagLst>
</file>

<file path=ppt/tags/tag138.xml><?xml version="1.0" encoding="utf-8"?>
<p:tagLst xmlns:p="http://schemas.openxmlformats.org/presentationml/2006/main">
  <p:tag name="AS_UNIQUEID" val="138"/>
</p:tagLst>
</file>

<file path=ppt/tags/tag139.xml><?xml version="1.0" encoding="utf-8"?>
<p:tagLst xmlns:p="http://schemas.openxmlformats.org/presentationml/2006/main">
  <p:tag name="AS_UNIQUEID" val="139"/>
</p:tagLst>
</file>

<file path=ppt/tags/tag14.xml><?xml version="1.0" encoding="utf-8"?>
<p:tagLst xmlns:p="http://schemas.openxmlformats.org/presentationml/2006/main">
  <p:tag name="AS_UNIQUEID" val="14"/>
</p:tagLst>
</file>

<file path=ppt/tags/tag140.xml><?xml version="1.0" encoding="utf-8"?>
<p:tagLst xmlns:p="http://schemas.openxmlformats.org/presentationml/2006/main">
  <p:tag name="AS_UNIQUEID" val="140"/>
</p:tagLst>
</file>

<file path=ppt/tags/tag141.xml><?xml version="1.0" encoding="utf-8"?>
<p:tagLst xmlns:p="http://schemas.openxmlformats.org/presentationml/2006/main">
  <p:tag name="AS_UNIQUEID" val="141"/>
</p:tagLst>
</file>

<file path=ppt/tags/tag142.xml><?xml version="1.0" encoding="utf-8"?>
<p:tagLst xmlns:p="http://schemas.openxmlformats.org/presentationml/2006/main">
  <p:tag name="AS_UNIQUEID" val="142"/>
</p:tagLst>
</file>

<file path=ppt/tags/tag143.xml><?xml version="1.0" encoding="utf-8"?>
<p:tagLst xmlns:p="http://schemas.openxmlformats.org/presentationml/2006/main">
  <p:tag name="AS_UNIQUEID" val="143"/>
</p:tagLst>
</file>

<file path=ppt/tags/tag144.xml><?xml version="1.0" encoding="utf-8"?>
<p:tagLst xmlns:p="http://schemas.openxmlformats.org/presentationml/2006/main">
  <p:tag name="AS_UNIQUEID" val="144"/>
</p:tagLst>
</file>

<file path=ppt/tags/tag145.xml><?xml version="1.0" encoding="utf-8"?>
<p:tagLst xmlns:p="http://schemas.openxmlformats.org/presentationml/2006/main">
  <p:tag name="AS_UNIQUEID" val="145"/>
</p:tagLst>
</file>

<file path=ppt/tags/tag146.xml><?xml version="1.0" encoding="utf-8"?>
<p:tagLst xmlns:p="http://schemas.openxmlformats.org/presentationml/2006/main">
  <p:tag name="AS_UNIQUEID" val="146"/>
</p:tagLst>
</file>

<file path=ppt/tags/tag147.xml><?xml version="1.0" encoding="utf-8"?>
<p:tagLst xmlns:p="http://schemas.openxmlformats.org/presentationml/2006/main">
  <p:tag name="AS_UNIQUEID" val="147"/>
</p:tagLst>
</file>

<file path=ppt/tags/tag148.xml><?xml version="1.0" encoding="utf-8"?>
<p:tagLst xmlns:p="http://schemas.openxmlformats.org/presentationml/2006/main">
  <p:tag name="AS_UNIQUEID" val="148"/>
</p:tagLst>
</file>

<file path=ppt/tags/tag149.xml><?xml version="1.0" encoding="utf-8"?>
<p:tagLst xmlns:p="http://schemas.openxmlformats.org/presentationml/2006/main">
  <p:tag name="AS_UNIQUEID" val="149"/>
</p:tagLst>
</file>

<file path=ppt/tags/tag15.xml><?xml version="1.0" encoding="utf-8"?>
<p:tagLst xmlns:p="http://schemas.openxmlformats.org/presentationml/2006/main">
  <p:tag name="AS_UNIQUEID" val="15"/>
</p:tagLst>
</file>

<file path=ppt/tags/tag150.xml><?xml version="1.0" encoding="utf-8"?>
<p:tagLst xmlns:p="http://schemas.openxmlformats.org/presentationml/2006/main">
  <p:tag name="AS_UNIQUEID" val="150"/>
</p:tagLst>
</file>

<file path=ppt/tags/tag151.xml><?xml version="1.0" encoding="utf-8"?>
<p:tagLst xmlns:p="http://schemas.openxmlformats.org/presentationml/2006/main">
  <p:tag name="AS_UNIQUEID" val="151"/>
</p:tagLst>
</file>

<file path=ppt/tags/tag152.xml><?xml version="1.0" encoding="utf-8"?>
<p:tagLst xmlns:p="http://schemas.openxmlformats.org/presentationml/2006/main">
  <p:tag name="AS_UNIQUEID" val="152"/>
</p:tagLst>
</file>

<file path=ppt/tags/tag153.xml><?xml version="1.0" encoding="utf-8"?>
<p:tagLst xmlns:p="http://schemas.openxmlformats.org/presentationml/2006/main">
  <p:tag name="AS_UNIQUEID" val="153"/>
</p:tagLst>
</file>

<file path=ppt/tags/tag154.xml><?xml version="1.0" encoding="utf-8"?>
<p:tagLst xmlns:p="http://schemas.openxmlformats.org/presentationml/2006/main">
  <p:tag name="AS_UNIQUEID" val="154"/>
</p:tagLst>
</file>

<file path=ppt/tags/tag155.xml><?xml version="1.0" encoding="utf-8"?>
<p:tagLst xmlns:p="http://schemas.openxmlformats.org/presentationml/2006/main">
  <p:tag name="AS_UNIQUEID" val="155"/>
</p:tagLst>
</file>

<file path=ppt/tags/tag156.xml><?xml version="1.0" encoding="utf-8"?>
<p:tagLst xmlns:p="http://schemas.openxmlformats.org/presentationml/2006/main">
  <p:tag name="AS_UNIQUEID" val="156"/>
</p:tagLst>
</file>

<file path=ppt/tags/tag157.xml><?xml version="1.0" encoding="utf-8"?>
<p:tagLst xmlns:p="http://schemas.openxmlformats.org/presentationml/2006/main">
  <p:tag name="AS_UNIQUEID" val="157"/>
</p:tagLst>
</file>

<file path=ppt/tags/tag158.xml><?xml version="1.0" encoding="utf-8"?>
<p:tagLst xmlns:p="http://schemas.openxmlformats.org/presentationml/2006/main">
  <p:tag name="AS_UNIQUEID" val="158"/>
</p:tagLst>
</file>

<file path=ppt/tags/tag159.xml><?xml version="1.0" encoding="utf-8"?>
<p:tagLst xmlns:p="http://schemas.openxmlformats.org/presentationml/2006/main">
  <p:tag name="AS_UNIQUEID" val="159"/>
</p:tagLst>
</file>

<file path=ppt/tags/tag16.xml><?xml version="1.0" encoding="utf-8"?>
<p:tagLst xmlns:p="http://schemas.openxmlformats.org/presentationml/2006/main">
  <p:tag name="AS_UNIQUEID" val="16"/>
</p:tagLst>
</file>

<file path=ppt/tags/tag160.xml><?xml version="1.0" encoding="utf-8"?>
<p:tagLst xmlns:p="http://schemas.openxmlformats.org/presentationml/2006/main">
  <p:tag name="AS_UNIQUEID" val="160"/>
</p:tagLst>
</file>

<file path=ppt/tags/tag161.xml><?xml version="1.0" encoding="utf-8"?>
<p:tagLst xmlns:p="http://schemas.openxmlformats.org/presentationml/2006/main">
  <p:tag name="AS_UNIQUEID" val="161"/>
</p:tagLst>
</file>

<file path=ppt/tags/tag162.xml><?xml version="1.0" encoding="utf-8"?>
<p:tagLst xmlns:p="http://schemas.openxmlformats.org/presentationml/2006/main">
  <p:tag name="AS_UNIQUEID" val="162"/>
</p:tagLst>
</file>

<file path=ppt/tags/tag163.xml><?xml version="1.0" encoding="utf-8"?>
<p:tagLst xmlns:p="http://schemas.openxmlformats.org/presentationml/2006/main">
  <p:tag name="AS_UNIQUEID" val="163"/>
</p:tagLst>
</file>

<file path=ppt/tags/tag164.xml><?xml version="1.0" encoding="utf-8"?>
<p:tagLst xmlns:p="http://schemas.openxmlformats.org/presentationml/2006/main">
  <p:tag name="AS_UNIQUEID" val="164"/>
</p:tagLst>
</file>

<file path=ppt/tags/tag165.xml><?xml version="1.0" encoding="utf-8"?>
<p:tagLst xmlns:p="http://schemas.openxmlformats.org/presentationml/2006/main">
  <p:tag name="AS_UNIQUEID" val="165"/>
</p:tagLst>
</file>

<file path=ppt/tags/tag166.xml><?xml version="1.0" encoding="utf-8"?>
<p:tagLst xmlns:p="http://schemas.openxmlformats.org/presentationml/2006/main">
  <p:tag name="AS_UNIQUEID" val="166"/>
</p:tagLst>
</file>

<file path=ppt/tags/tag167.xml><?xml version="1.0" encoding="utf-8"?>
<p:tagLst xmlns:p="http://schemas.openxmlformats.org/presentationml/2006/main">
  <p:tag name="AS_UNIQUEID" val="167"/>
</p:tagLst>
</file>

<file path=ppt/tags/tag168.xml><?xml version="1.0" encoding="utf-8"?>
<p:tagLst xmlns:p="http://schemas.openxmlformats.org/presentationml/2006/main">
  <p:tag name="AS_UNIQUEID" val="168"/>
</p:tagLst>
</file>

<file path=ppt/tags/tag169.xml><?xml version="1.0" encoding="utf-8"?>
<p:tagLst xmlns:p="http://schemas.openxmlformats.org/presentationml/2006/main">
  <p:tag name="AS_UNIQUEID" val="169"/>
</p:tagLst>
</file>

<file path=ppt/tags/tag17.xml><?xml version="1.0" encoding="utf-8"?>
<p:tagLst xmlns:p="http://schemas.openxmlformats.org/presentationml/2006/main">
  <p:tag name="AS_UNIQUEID" val="17"/>
</p:tagLst>
</file>

<file path=ppt/tags/tag170.xml><?xml version="1.0" encoding="utf-8"?>
<p:tagLst xmlns:p="http://schemas.openxmlformats.org/presentationml/2006/main">
  <p:tag name="AS_UNIQUEID" val="170"/>
</p:tagLst>
</file>

<file path=ppt/tags/tag171.xml><?xml version="1.0" encoding="utf-8"?>
<p:tagLst xmlns:p="http://schemas.openxmlformats.org/presentationml/2006/main">
  <p:tag name="AS_UNIQUEID" val="171"/>
</p:tagLst>
</file>

<file path=ppt/tags/tag172.xml><?xml version="1.0" encoding="utf-8"?>
<p:tagLst xmlns:p="http://schemas.openxmlformats.org/presentationml/2006/main">
  <p:tag name="AS_UNIQUEID" val="172"/>
</p:tagLst>
</file>

<file path=ppt/tags/tag173.xml><?xml version="1.0" encoding="utf-8"?>
<p:tagLst xmlns:p="http://schemas.openxmlformats.org/presentationml/2006/main">
  <p:tag name="AS_UNIQUEID" val="173"/>
</p:tagLst>
</file>

<file path=ppt/tags/tag174.xml><?xml version="1.0" encoding="utf-8"?>
<p:tagLst xmlns:p="http://schemas.openxmlformats.org/presentationml/2006/main">
  <p:tag name="AS_UNIQUEID" val="174"/>
</p:tagLst>
</file>

<file path=ppt/tags/tag175.xml><?xml version="1.0" encoding="utf-8"?>
<p:tagLst xmlns:p="http://schemas.openxmlformats.org/presentationml/2006/main">
  <p:tag name="AS_UNIQUEID" val="175"/>
</p:tagLst>
</file>

<file path=ppt/tags/tag176.xml><?xml version="1.0" encoding="utf-8"?>
<p:tagLst xmlns:p="http://schemas.openxmlformats.org/presentationml/2006/main">
  <p:tag name="AS_UNIQUEID" val="176"/>
</p:tagLst>
</file>

<file path=ppt/tags/tag177.xml><?xml version="1.0" encoding="utf-8"?>
<p:tagLst xmlns:p="http://schemas.openxmlformats.org/presentationml/2006/main">
  <p:tag name="AS_UNIQUEID" val="177"/>
</p:tagLst>
</file>

<file path=ppt/tags/tag178.xml><?xml version="1.0" encoding="utf-8"?>
<p:tagLst xmlns:p="http://schemas.openxmlformats.org/presentationml/2006/main">
  <p:tag name="AS_UNIQUEID" val="178"/>
</p:tagLst>
</file>

<file path=ppt/tags/tag179.xml><?xml version="1.0" encoding="utf-8"?>
<p:tagLst xmlns:p="http://schemas.openxmlformats.org/presentationml/2006/main">
  <p:tag name="AS_UNIQUEID" val="179"/>
</p:tagLst>
</file>

<file path=ppt/tags/tag18.xml><?xml version="1.0" encoding="utf-8"?>
<p:tagLst xmlns:p="http://schemas.openxmlformats.org/presentationml/2006/main">
  <p:tag name="AS_UNIQUEID" val="18"/>
</p:tagLst>
</file>

<file path=ppt/tags/tag180.xml><?xml version="1.0" encoding="utf-8"?>
<p:tagLst xmlns:p="http://schemas.openxmlformats.org/presentationml/2006/main">
  <p:tag name="AS_UNIQUEID" val="180"/>
</p:tagLst>
</file>

<file path=ppt/tags/tag181.xml><?xml version="1.0" encoding="utf-8"?>
<p:tagLst xmlns:p="http://schemas.openxmlformats.org/presentationml/2006/main">
  <p:tag name="AS_UNIQUEID" val="181"/>
</p:tagLst>
</file>

<file path=ppt/tags/tag182.xml><?xml version="1.0" encoding="utf-8"?>
<p:tagLst xmlns:p="http://schemas.openxmlformats.org/presentationml/2006/main">
  <p:tag name="AS_UNIQUEID" val="182"/>
</p:tagLst>
</file>

<file path=ppt/tags/tag183.xml><?xml version="1.0" encoding="utf-8"?>
<p:tagLst xmlns:p="http://schemas.openxmlformats.org/presentationml/2006/main">
  <p:tag name="AS_UNIQUEID" val="183"/>
</p:tagLst>
</file>

<file path=ppt/tags/tag184.xml><?xml version="1.0" encoding="utf-8"?>
<p:tagLst xmlns:p="http://schemas.openxmlformats.org/presentationml/2006/main">
  <p:tag name="AS_UNIQUEID" val="184"/>
</p:tagLst>
</file>

<file path=ppt/tags/tag185.xml><?xml version="1.0" encoding="utf-8"?>
<p:tagLst xmlns:p="http://schemas.openxmlformats.org/presentationml/2006/main">
  <p:tag name="AS_UNIQUEID" val="185"/>
</p:tagLst>
</file>

<file path=ppt/tags/tag186.xml><?xml version="1.0" encoding="utf-8"?>
<p:tagLst xmlns:p="http://schemas.openxmlformats.org/presentationml/2006/main">
  <p:tag name="AS_UNIQUEID" val="186"/>
</p:tagLst>
</file>

<file path=ppt/tags/tag187.xml><?xml version="1.0" encoding="utf-8"?>
<p:tagLst xmlns:p="http://schemas.openxmlformats.org/presentationml/2006/main">
  <p:tag name="AS_UNIQUEID" val="187"/>
</p:tagLst>
</file>

<file path=ppt/tags/tag188.xml><?xml version="1.0" encoding="utf-8"?>
<p:tagLst xmlns:p="http://schemas.openxmlformats.org/presentationml/2006/main">
  <p:tag name="AS_UNIQUEID" val="188"/>
</p:tagLst>
</file>

<file path=ppt/tags/tag189.xml><?xml version="1.0" encoding="utf-8"?>
<p:tagLst xmlns:p="http://schemas.openxmlformats.org/presentationml/2006/main">
  <p:tag name="AS_UNIQUEID" val="189"/>
</p:tagLst>
</file>

<file path=ppt/tags/tag19.xml><?xml version="1.0" encoding="utf-8"?>
<p:tagLst xmlns:p="http://schemas.openxmlformats.org/presentationml/2006/main">
  <p:tag name="AS_UNIQUEID" val="19"/>
</p:tagLst>
</file>

<file path=ppt/tags/tag190.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ags/tag2.xml><?xml version="1.0" encoding="utf-8"?>
<p:tagLst xmlns:p="http://schemas.openxmlformats.org/presentationml/2006/main">
  <p:tag name="AS_UNIQUEID" val="2"/>
</p:tagLst>
</file>

<file path=ppt/tags/tag20.xml><?xml version="1.0" encoding="utf-8"?>
<p:tagLst xmlns:p="http://schemas.openxmlformats.org/presentationml/2006/main">
  <p:tag name="AS_UNIQUEID" val="20"/>
</p:tagLst>
</file>

<file path=ppt/tags/tag21.xml><?xml version="1.0" encoding="utf-8"?>
<p:tagLst xmlns:p="http://schemas.openxmlformats.org/presentationml/2006/main">
  <p:tag name="AS_UNIQUEID" val="21"/>
</p:tagLst>
</file>

<file path=ppt/tags/tag22.xml><?xml version="1.0" encoding="utf-8"?>
<p:tagLst xmlns:p="http://schemas.openxmlformats.org/presentationml/2006/main">
  <p:tag name="AS_UNIQUEID" val="22"/>
</p:tagLst>
</file>

<file path=ppt/tags/tag23.xml><?xml version="1.0" encoding="utf-8"?>
<p:tagLst xmlns:p="http://schemas.openxmlformats.org/presentationml/2006/main">
  <p:tag name="AS_UNIQUEID" val="23"/>
</p:tagLst>
</file>

<file path=ppt/tags/tag24.xml><?xml version="1.0" encoding="utf-8"?>
<p:tagLst xmlns:p="http://schemas.openxmlformats.org/presentationml/2006/main">
  <p:tag name="AS_UNIQUEID" val="24"/>
</p:tagLst>
</file>

<file path=ppt/tags/tag25.xml><?xml version="1.0" encoding="utf-8"?>
<p:tagLst xmlns:p="http://schemas.openxmlformats.org/presentationml/2006/main">
  <p:tag name="AS_UNIQUEID" val="25"/>
</p:tagLst>
</file>

<file path=ppt/tags/tag26.xml><?xml version="1.0" encoding="utf-8"?>
<p:tagLst xmlns:p="http://schemas.openxmlformats.org/presentationml/2006/main">
  <p:tag name="AS_UNIQUEID" val="26"/>
</p:tagLst>
</file>

<file path=ppt/tags/tag27.xml><?xml version="1.0" encoding="utf-8"?>
<p:tagLst xmlns:p="http://schemas.openxmlformats.org/presentationml/2006/main">
  <p:tag name="AS_UNIQUEID" val="27"/>
</p:tagLst>
</file>

<file path=ppt/tags/tag28.xml><?xml version="1.0" encoding="utf-8"?>
<p:tagLst xmlns:p="http://schemas.openxmlformats.org/presentationml/2006/main">
  <p:tag name="AS_UNIQUEID" val="28"/>
</p:tagLst>
</file>

<file path=ppt/tags/tag29.xml><?xml version="1.0" encoding="utf-8"?>
<p:tagLst xmlns:p="http://schemas.openxmlformats.org/presentationml/2006/main">
  <p:tag name="AS_UNIQUEID" val="29"/>
</p:tagLst>
</file>

<file path=ppt/tags/tag3.xml><?xml version="1.0" encoding="utf-8"?>
<p:tagLst xmlns:p="http://schemas.openxmlformats.org/presentationml/2006/main">
  <p:tag name="AS_UNIQUEID" val="3"/>
</p:tagLst>
</file>

<file path=ppt/tags/tag30.xml><?xml version="1.0" encoding="utf-8"?>
<p:tagLst xmlns:p="http://schemas.openxmlformats.org/presentationml/2006/main">
  <p:tag name="AS_UNIQUEID" val="30"/>
</p:tagLst>
</file>

<file path=ppt/tags/tag31.xml><?xml version="1.0" encoding="utf-8"?>
<p:tagLst xmlns:p="http://schemas.openxmlformats.org/presentationml/2006/main">
  <p:tag name="AS_UNIQUEID" val="31"/>
</p:tagLst>
</file>

<file path=ppt/tags/tag32.xml><?xml version="1.0" encoding="utf-8"?>
<p:tagLst xmlns:p="http://schemas.openxmlformats.org/presentationml/2006/main">
  <p:tag name="AS_UNIQUEID" val="32"/>
</p:tagLst>
</file>

<file path=ppt/tags/tag33.xml><?xml version="1.0" encoding="utf-8"?>
<p:tagLst xmlns:p="http://schemas.openxmlformats.org/presentationml/2006/main">
  <p:tag name="AS_UNIQUEID" val="33"/>
</p:tagLst>
</file>

<file path=ppt/tags/tag34.xml><?xml version="1.0" encoding="utf-8"?>
<p:tagLst xmlns:p="http://schemas.openxmlformats.org/presentationml/2006/main">
  <p:tag name="AS_UNIQUEID" val="34"/>
</p:tagLst>
</file>

<file path=ppt/tags/tag35.xml><?xml version="1.0" encoding="utf-8"?>
<p:tagLst xmlns:p="http://schemas.openxmlformats.org/presentationml/2006/main">
  <p:tag name="AS_UNIQUEID" val="35"/>
</p:tagLst>
</file>

<file path=ppt/tags/tag36.xml><?xml version="1.0" encoding="utf-8"?>
<p:tagLst xmlns:p="http://schemas.openxmlformats.org/presentationml/2006/main">
  <p:tag name="AS_UNIQUEID" val="36"/>
</p:tagLst>
</file>

<file path=ppt/tags/tag37.xml><?xml version="1.0" encoding="utf-8"?>
<p:tagLst xmlns:p="http://schemas.openxmlformats.org/presentationml/2006/main">
  <p:tag name="AS_UNIQUEID" val="37"/>
</p:tagLst>
</file>

<file path=ppt/tags/tag38.xml><?xml version="1.0" encoding="utf-8"?>
<p:tagLst xmlns:p="http://schemas.openxmlformats.org/presentationml/2006/main">
  <p:tag name="AS_UNIQUEID" val="38"/>
</p:tagLst>
</file>

<file path=ppt/tags/tag39.xml><?xml version="1.0" encoding="utf-8"?>
<p:tagLst xmlns:p="http://schemas.openxmlformats.org/presentationml/2006/main">
  <p:tag name="AS_UNIQUEID" val="39"/>
</p:tagLst>
</file>

<file path=ppt/tags/tag4.xml><?xml version="1.0" encoding="utf-8"?>
<p:tagLst xmlns:p="http://schemas.openxmlformats.org/presentationml/2006/main">
  <p:tag name="AS_UNIQUEID" val="4"/>
</p:tagLst>
</file>

<file path=ppt/tags/tag40.xml><?xml version="1.0" encoding="utf-8"?>
<p:tagLst xmlns:p="http://schemas.openxmlformats.org/presentationml/2006/main">
  <p:tag name="AS_UNIQUEID" val="40"/>
</p:tagLst>
</file>

<file path=ppt/tags/tag41.xml><?xml version="1.0" encoding="utf-8"?>
<p:tagLst xmlns:p="http://schemas.openxmlformats.org/presentationml/2006/main">
  <p:tag name="AS_UNIQUEID" val="41"/>
</p:tagLst>
</file>

<file path=ppt/tags/tag42.xml><?xml version="1.0" encoding="utf-8"?>
<p:tagLst xmlns:p="http://schemas.openxmlformats.org/presentationml/2006/main">
  <p:tag name="AS_UNIQUEID" val="42"/>
</p:tagLst>
</file>

<file path=ppt/tags/tag43.xml><?xml version="1.0" encoding="utf-8"?>
<p:tagLst xmlns:p="http://schemas.openxmlformats.org/presentationml/2006/main">
  <p:tag name="AS_UNIQUEID" val="43"/>
</p:tagLst>
</file>

<file path=ppt/tags/tag44.xml><?xml version="1.0" encoding="utf-8"?>
<p:tagLst xmlns:p="http://schemas.openxmlformats.org/presentationml/2006/main">
  <p:tag name="AS_UNIQUEID" val="44"/>
</p:tagLst>
</file>

<file path=ppt/tags/tag45.xml><?xml version="1.0" encoding="utf-8"?>
<p:tagLst xmlns:p="http://schemas.openxmlformats.org/presentationml/2006/main">
  <p:tag name="AS_UNIQUEID" val="45"/>
</p:tagLst>
</file>

<file path=ppt/tags/tag46.xml><?xml version="1.0" encoding="utf-8"?>
<p:tagLst xmlns:p="http://schemas.openxmlformats.org/presentationml/2006/main">
  <p:tag name="AS_UNIQUEID" val="46"/>
</p:tagLst>
</file>

<file path=ppt/tags/tag47.xml><?xml version="1.0" encoding="utf-8"?>
<p:tagLst xmlns:p="http://schemas.openxmlformats.org/presentationml/2006/main">
  <p:tag name="AS_UNIQUEID" val="47"/>
</p:tagLst>
</file>

<file path=ppt/tags/tag48.xml><?xml version="1.0" encoding="utf-8"?>
<p:tagLst xmlns:p="http://schemas.openxmlformats.org/presentationml/2006/main">
  <p:tag name="AS_UNIQUEID" val="48"/>
</p:tagLst>
</file>

<file path=ppt/tags/tag49.xml><?xml version="1.0" encoding="utf-8"?>
<p:tagLst xmlns:p="http://schemas.openxmlformats.org/presentationml/2006/main">
  <p:tag name="AS_UNIQUEID" val="49"/>
</p:tagLst>
</file>

<file path=ppt/tags/tag5.xml><?xml version="1.0" encoding="utf-8"?>
<p:tagLst xmlns:p="http://schemas.openxmlformats.org/presentationml/2006/main">
  <p:tag name="AS_UNIQUEID" val="5"/>
</p:tagLst>
</file>

<file path=ppt/tags/tag50.xml><?xml version="1.0" encoding="utf-8"?>
<p:tagLst xmlns:p="http://schemas.openxmlformats.org/presentationml/2006/main">
  <p:tag name="AS_UNIQUEID" val="50"/>
</p:tagLst>
</file>

<file path=ppt/tags/tag51.xml><?xml version="1.0" encoding="utf-8"?>
<p:tagLst xmlns:p="http://schemas.openxmlformats.org/presentationml/2006/main">
  <p:tag name="AS_UNIQUEID" val="51"/>
</p:tagLst>
</file>

<file path=ppt/tags/tag52.xml><?xml version="1.0" encoding="utf-8"?>
<p:tagLst xmlns:p="http://schemas.openxmlformats.org/presentationml/2006/main">
  <p:tag name="AS_UNIQUEID" val="52"/>
</p:tagLst>
</file>

<file path=ppt/tags/tag53.xml><?xml version="1.0" encoding="utf-8"?>
<p:tagLst xmlns:p="http://schemas.openxmlformats.org/presentationml/2006/main">
  <p:tag name="AS_UNIQUEID" val="53"/>
</p:tagLst>
</file>

<file path=ppt/tags/tag54.xml><?xml version="1.0" encoding="utf-8"?>
<p:tagLst xmlns:p="http://schemas.openxmlformats.org/presentationml/2006/main">
  <p:tag name="AS_UNIQUEID" val="54"/>
</p:tagLst>
</file>

<file path=ppt/tags/tag55.xml><?xml version="1.0" encoding="utf-8"?>
<p:tagLst xmlns:p="http://schemas.openxmlformats.org/presentationml/2006/main">
  <p:tag name="AS_UNIQUEID" val="55"/>
</p:tagLst>
</file>

<file path=ppt/tags/tag56.xml><?xml version="1.0" encoding="utf-8"?>
<p:tagLst xmlns:p="http://schemas.openxmlformats.org/presentationml/2006/main">
  <p:tag name="AS_UNIQUEID" val="56"/>
</p:tagLst>
</file>

<file path=ppt/tags/tag57.xml><?xml version="1.0" encoding="utf-8"?>
<p:tagLst xmlns:p="http://schemas.openxmlformats.org/presentationml/2006/main">
  <p:tag name="AS_UNIQUEID" val="57"/>
</p:tagLst>
</file>

<file path=ppt/tags/tag58.xml><?xml version="1.0" encoding="utf-8"?>
<p:tagLst xmlns:p="http://schemas.openxmlformats.org/presentationml/2006/main">
  <p:tag name="AS_UNIQUEID" val="58"/>
</p:tagLst>
</file>

<file path=ppt/tags/tag59.xml><?xml version="1.0" encoding="utf-8"?>
<p:tagLst xmlns:p="http://schemas.openxmlformats.org/presentationml/2006/main">
  <p:tag name="AS_UNIQUEID" val="59"/>
</p:tagLst>
</file>

<file path=ppt/tags/tag6.xml><?xml version="1.0" encoding="utf-8"?>
<p:tagLst xmlns:p="http://schemas.openxmlformats.org/presentationml/2006/main">
  <p:tag name="AS_UNIQUEID" val="6"/>
</p:tagLst>
</file>

<file path=ppt/tags/tag60.xml><?xml version="1.0" encoding="utf-8"?>
<p:tagLst xmlns:p="http://schemas.openxmlformats.org/presentationml/2006/main">
  <p:tag name="AS_UNIQUEID" val="60"/>
</p:tagLst>
</file>

<file path=ppt/tags/tag61.xml><?xml version="1.0" encoding="utf-8"?>
<p:tagLst xmlns:p="http://schemas.openxmlformats.org/presentationml/2006/main">
  <p:tag name="AS_UNIQUEID" val="61"/>
</p:tagLst>
</file>

<file path=ppt/tags/tag62.xml><?xml version="1.0" encoding="utf-8"?>
<p:tagLst xmlns:p="http://schemas.openxmlformats.org/presentationml/2006/main">
  <p:tag name="AS_UNIQUEID" val="62"/>
</p:tagLst>
</file>

<file path=ppt/tags/tag63.xml><?xml version="1.0" encoding="utf-8"?>
<p:tagLst xmlns:p="http://schemas.openxmlformats.org/presentationml/2006/main">
  <p:tag name="AS_UNIQUEID" val="63"/>
</p:tagLst>
</file>

<file path=ppt/tags/tag64.xml><?xml version="1.0" encoding="utf-8"?>
<p:tagLst xmlns:p="http://schemas.openxmlformats.org/presentationml/2006/main">
  <p:tag name="AS_UNIQUEID" val="64"/>
</p:tagLst>
</file>

<file path=ppt/tags/tag65.xml><?xml version="1.0" encoding="utf-8"?>
<p:tagLst xmlns:p="http://schemas.openxmlformats.org/presentationml/2006/main">
  <p:tag name="AS_UNIQUEID" val="65"/>
</p:tagLst>
</file>

<file path=ppt/tags/tag66.xml><?xml version="1.0" encoding="utf-8"?>
<p:tagLst xmlns:p="http://schemas.openxmlformats.org/presentationml/2006/main">
  <p:tag name="AS_UNIQUEID" val="66"/>
</p:tagLst>
</file>

<file path=ppt/tags/tag67.xml><?xml version="1.0" encoding="utf-8"?>
<p:tagLst xmlns:p="http://schemas.openxmlformats.org/presentationml/2006/main">
  <p:tag name="AS_UNIQUEID" val="67"/>
</p:tagLst>
</file>

<file path=ppt/tags/tag68.xml><?xml version="1.0" encoding="utf-8"?>
<p:tagLst xmlns:p="http://schemas.openxmlformats.org/presentationml/2006/main">
  <p:tag name="AS_UNIQUEID" val="68"/>
</p:tagLst>
</file>

<file path=ppt/tags/tag69.xml><?xml version="1.0" encoding="utf-8"?>
<p:tagLst xmlns:p="http://schemas.openxmlformats.org/presentationml/2006/main">
  <p:tag name="AS_UNIQUEID" val="69"/>
</p:tagLst>
</file>

<file path=ppt/tags/tag7.xml><?xml version="1.0" encoding="utf-8"?>
<p:tagLst xmlns:p="http://schemas.openxmlformats.org/presentationml/2006/main">
  <p:tag name="AS_UNIQUEID" val="7"/>
</p:tagLst>
</file>

<file path=ppt/tags/tag70.xml><?xml version="1.0" encoding="utf-8"?>
<p:tagLst xmlns:p="http://schemas.openxmlformats.org/presentationml/2006/main">
  <p:tag name="AS_UNIQUEID" val="70"/>
</p:tagLst>
</file>

<file path=ppt/tags/tag71.xml><?xml version="1.0" encoding="utf-8"?>
<p:tagLst xmlns:p="http://schemas.openxmlformats.org/presentationml/2006/main">
  <p:tag name="AS_UNIQUEID" val="71"/>
</p:tagLst>
</file>

<file path=ppt/tags/tag72.xml><?xml version="1.0" encoding="utf-8"?>
<p:tagLst xmlns:p="http://schemas.openxmlformats.org/presentationml/2006/main">
  <p:tag name="AS_UNIQUEID" val="72"/>
</p:tagLst>
</file>

<file path=ppt/tags/tag73.xml><?xml version="1.0" encoding="utf-8"?>
<p:tagLst xmlns:p="http://schemas.openxmlformats.org/presentationml/2006/main">
  <p:tag name="AS_UNIQUEID" val="73"/>
</p:tagLst>
</file>

<file path=ppt/tags/tag74.xml><?xml version="1.0" encoding="utf-8"?>
<p:tagLst xmlns:p="http://schemas.openxmlformats.org/presentationml/2006/main">
  <p:tag name="AS_UNIQUEID" val="74"/>
</p:tagLst>
</file>

<file path=ppt/tags/tag75.xml><?xml version="1.0" encoding="utf-8"?>
<p:tagLst xmlns:p="http://schemas.openxmlformats.org/presentationml/2006/main">
  <p:tag name="AS_UNIQUEID" val="75"/>
</p:tagLst>
</file>

<file path=ppt/tags/tag76.xml><?xml version="1.0" encoding="utf-8"?>
<p:tagLst xmlns:p="http://schemas.openxmlformats.org/presentationml/2006/main">
  <p:tag name="AS_UNIQUEID" val="76"/>
</p:tagLst>
</file>

<file path=ppt/tags/tag77.xml><?xml version="1.0" encoding="utf-8"?>
<p:tagLst xmlns:p="http://schemas.openxmlformats.org/presentationml/2006/main">
  <p:tag name="AS_UNIQUEID" val="77"/>
</p:tagLst>
</file>

<file path=ppt/tags/tag78.xml><?xml version="1.0" encoding="utf-8"?>
<p:tagLst xmlns:p="http://schemas.openxmlformats.org/presentationml/2006/main">
  <p:tag name="AS_UNIQUEID" val="78"/>
</p:tagLst>
</file>

<file path=ppt/tags/tag79.xml><?xml version="1.0" encoding="utf-8"?>
<p:tagLst xmlns:p="http://schemas.openxmlformats.org/presentationml/2006/main">
  <p:tag name="AS_UNIQUEID" val="79"/>
</p:tagLst>
</file>

<file path=ppt/tags/tag8.xml><?xml version="1.0" encoding="utf-8"?>
<p:tagLst xmlns:p="http://schemas.openxmlformats.org/presentationml/2006/main">
  <p:tag name="AS_UNIQUEID" val="8"/>
</p:tagLst>
</file>

<file path=ppt/tags/tag80.xml><?xml version="1.0" encoding="utf-8"?>
<p:tagLst xmlns:p="http://schemas.openxmlformats.org/presentationml/2006/main">
  <p:tag name="AS_UNIQUEID" val="80"/>
</p:tagLst>
</file>

<file path=ppt/tags/tag81.xml><?xml version="1.0" encoding="utf-8"?>
<p:tagLst xmlns:p="http://schemas.openxmlformats.org/presentationml/2006/main">
  <p:tag name="AS_UNIQUEID" val="81"/>
</p:tagLst>
</file>

<file path=ppt/tags/tag82.xml><?xml version="1.0" encoding="utf-8"?>
<p:tagLst xmlns:p="http://schemas.openxmlformats.org/presentationml/2006/main">
  <p:tag name="AS_UNIQUEID" val="82"/>
</p:tagLst>
</file>

<file path=ppt/tags/tag83.xml><?xml version="1.0" encoding="utf-8"?>
<p:tagLst xmlns:p="http://schemas.openxmlformats.org/presentationml/2006/main">
  <p:tag name="AS_UNIQUEID" val="83"/>
</p:tagLst>
</file>

<file path=ppt/tags/tag84.xml><?xml version="1.0" encoding="utf-8"?>
<p:tagLst xmlns:p="http://schemas.openxmlformats.org/presentationml/2006/main">
  <p:tag name="AS_UNIQUEID" val="84"/>
</p:tagLst>
</file>

<file path=ppt/tags/tag85.xml><?xml version="1.0" encoding="utf-8"?>
<p:tagLst xmlns:p="http://schemas.openxmlformats.org/presentationml/2006/main">
  <p:tag name="AS_UNIQUEID" val="85"/>
</p:tagLst>
</file>

<file path=ppt/tags/tag86.xml><?xml version="1.0" encoding="utf-8"?>
<p:tagLst xmlns:p="http://schemas.openxmlformats.org/presentationml/2006/main">
  <p:tag name="AS_UNIQUEID" val="86"/>
</p:tagLst>
</file>

<file path=ppt/tags/tag87.xml><?xml version="1.0" encoding="utf-8"?>
<p:tagLst xmlns:p="http://schemas.openxmlformats.org/presentationml/2006/main">
  <p:tag name="AS_UNIQUEID" val="87"/>
</p:tagLst>
</file>

<file path=ppt/tags/tag88.xml><?xml version="1.0" encoding="utf-8"?>
<p:tagLst xmlns:p="http://schemas.openxmlformats.org/presentationml/2006/main">
  <p:tag name="AS_UNIQUEID" val="88"/>
</p:tagLst>
</file>

<file path=ppt/tags/tag89.xml><?xml version="1.0" encoding="utf-8"?>
<p:tagLst xmlns:p="http://schemas.openxmlformats.org/presentationml/2006/main">
  <p:tag name="AS_UNIQUEID" val="89"/>
</p:tagLst>
</file>

<file path=ppt/tags/tag9.xml><?xml version="1.0" encoding="utf-8"?>
<p:tagLst xmlns:p="http://schemas.openxmlformats.org/presentationml/2006/main">
  <p:tag name="AS_UNIQUEID" val="9"/>
</p:tagLst>
</file>

<file path=ppt/tags/tag90.xml><?xml version="1.0" encoding="utf-8"?>
<p:tagLst xmlns:p="http://schemas.openxmlformats.org/presentationml/2006/main">
  <p:tag name="AS_UNIQUEID" val="90"/>
</p:tagLst>
</file>

<file path=ppt/tags/tag91.xml><?xml version="1.0" encoding="utf-8"?>
<p:tagLst xmlns:p="http://schemas.openxmlformats.org/presentationml/2006/main">
  <p:tag name="AS_UNIQUEID" val="91"/>
</p:tagLst>
</file>

<file path=ppt/tags/tag92.xml><?xml version="1.0" encoding="utf-8"?>
<p:tagLst xmlns:p="http://schemas.openxmlformats.org/presentationml/2006/main">
  <p:tag name="AS_UNIQUEID" val="92"/>
</p:tagLst>
</file>

<file path=ppt/tags/tag93.xml><?xml version="1.0" encoding="utf-8"?>
<p:tagLst xmlns:p="http://schemas.openxmlformats.org/presentationml/2006/main">
  <p:tag name="AS_UNIQUEID" val="93"/>
</p:tagLst>
</file>

<file path=ppt/tags/tag94.xml><?xml version="1.0" encoding="utf-8"?>
<p:tagLst xmlns:p="http://schemas.openxmlformats.org/presentationml/2006/main">
  <p:tag name="AS_UNIQUEID" val="94"/>
</p:tagLst>
</file>

<file path=ppt/tags/tag95.xml><?xml version="1.0" encoding="utf-8"?>
<p:tagLst xmlns:p="http://schemas.openxmlformats.org/presentationml/2006/main">
  <p:tag name="AS_UNIQUEID" val="95"/>
</p:tagLst>
</file>

<file path=ppt/tags/tag96.xml><?xml version="1.0" encoding="utf-8"?>
<p:tagLst xmlns:p="http://schemas.openxmlformats.org/presentationml/2006/main">
  <p:tag name="AS_UNIQUEID" val="96"/>
</p:tagLst>
</file>

<file path=ppt/tags/tag97.xml><?xml version="1.0" encoding="utf-8"?>
<p:tagLst xmlns:p="http://schemas.openxmlformats.org/presentationml/2006/main">
  <p:tag name="AS_UNIQUEID" val="97"/>
</p:tagLst>
</file>

<file path=ppt/tags/tag98.xml><?xml version="1.0" encoding="utf-8"?>
<p:tagLst xmlns:p="http://schemas.openxmlformats.org/presentationml/2006/main">
  <p:tag name="AS_UNIQUEID" val="98"/>
</p:tagLst>
</file>

<file path=ppt/tags/tag99.xml><?xml version="1.0" encoding="utf-8"?>
<p:tagLst xmlns:p="http://schemas.openxmlformats.org/presentationml/2006/main">
  <p:tag name="AS_UNIQUEID" val="99"/>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302</Paragraphs>
  <Slides>59</Slides>
  <Notes>0</Notes>
  <TotalTime>7291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59</vt:i4>
      </vt:variant>
    </vt:vector>
  </HeadingPairs>
  <TitlesOfParts>
    <vt:vector baseType="lpstr" size="70">
      <vt:lpstr>Arial</vt:lpstr>
      <vt:lpstr>Calibri Light</vt:lpstr>
      <vt:lpstr>Calibri</vt:lpstr>
      <vt:lpstr>Montserrat Light</vt:lpstr>
      <vt:lpstr>Times New Roman</vt:lpstr>
      <vt:lpstr>Arial Unicode MS</vt:lpstr>
      <vt:lpstr>Droid Sans</vt:lpstr>
      <vt:lpstr>Segoe UI</vt:lpstr>
      <vt:lpstr>Wingdings</vt:lpstr>
      <vt:lpstr>charter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Denise Murtagh</dc:creator>
  <cp:keywords>, docId:C7E2EEF6F8A8A1E318F29C4671959227</cp:keywords>
  <cp:lastModifiedBy>Michele Alessandro D'Alsazia - michele.dalsazia@studio.unibo.it</cp:lastModifiedBy>
  <cp:revision>27</cp:revision>
  <dcterms:created xsi:type="dcterms:W3CDTF">2021-10-20T10:54:12Z</dcterms:created>
  <dcterms:modified xsi:type="dcterms:W3CDTF">2023-01-27T11:01:51Z</dcterms:modified>
</cp:coreProperties>
</file>