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svg" ContentType="image/svg"/>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autoCompressPictures="0">
  <p:sldMasterIdLst>
    <p:sldMasterId id="2147483828" r:id="rId1"/>
    <p:sldMasterId id="2147484079" r:id="rId2"/>
  </p:sldMasterIdLst>
  <p:notesMasterIdLst>
    <p:notesMasterId r:id="rId3"/>
  </p:notesMasterIdLst>
  <p:handoutMasterIdLst>
    <p:handoutMasterId r:id="rId4"/>
  </p:handoutMasterIdLst>
  <p:sldIdLst>
    <p:sldId id="4286" r:id="rId5"/>
    <p:sldId id="4350" r:id="rId6"/>
    <p:sldId id="4333" r:id="rId7"/>
    <p:sldId id="4327" r:id="rId8"/>
    <p:sldId id="4357" r:id="rId9"/>
    <p:sldId id="4384" r:id="rId10"/>
    <p:sldId id="4385" r:id="rId11"/>
    <p:sldId id="4346" r:id="rId12"/>
    <p:sldId id="4328" r:id="rId13"/>
    <p:sldId id="4422" r:id="rId14"/>
    <p:sldId id="269" r:id="rId15"/>
    <p:sldId id="4345" r:id="rId16"/>
    <p:sldId id="4409" r:id="rId17"/>
    <p:sldId id="4410" r:id="rId18"/>
    <p:sldId id="4411" r:id="rId19"/>
    <p:sldId id="4412" r:id="rId20"/>
    <p:sldId id="4380" r:id="rId21"/>
    <p:sldId id="4334" r:id="rId22"/>
    <p:sldId id="4423" r:id="rId23"/>
    <p:sldId id="4315" r:id="rId24"/>
    <p:sldId id="4373" r:id="rId25"/>
    <p:sldId id="4424" r:id="rId26"/>
    <p:sldId id="4319" r:id="rId27"/>
    <p:sldId id="4312" r:id="rId28"/>
    <p:sldId id="4318" r:id="rId29"/>
    <p:sldId id="4317" r:id="rId30"/>
    <p:sldId id="4425" r:id="rId31"/>
    <p:sldId id="4355" r:id="rId32"/>
    <p:sldId id="4323" r:id="rId33"/>
    <p:sldId id="4329" r:id="rId34"/>
    <p:sldId id="4401" r:id="rId35"/>
    <p:sldId id="4383" r:id="rId36"/>
    <p:sldId id="4402" r:id="rId37"/>
    <p:sldId id="353" r:id="rId38"/>
    <p:sldId id="4391" r:id="rId39"/>
    <p:sldId id="4392" r:id="rId40"/>
    <p:sldId id="4393" r:id="rId41"/>
    <p:sldId id="4403" r:id="rId42"/>
    <p:sldId id="4293" r:id="rId43"/>
    <p:sldId id="4413" r:id="rId44"/>
    <p:sldId id="4406" r:id="rId45"/>
    <p:sldId id="4415" r:id="rId46"/>
    <p:sldId id="4416" r:id="rId47"/>
    <p:sldId id="4404" r:id="rId48"/>
    <p:sldId id="4405" r:id="rId49"/>
    <p:sldId id="4394" r:id="rId50"/>
    <p:sldId id="4407" r:id="rId51"/>
    <p:sldId id="4395" r:id="rId52"/>
    <p:sldId id="4397" r:id="rId53"/>
    <p:sldId id="4398" r:id="rId54"/>
    <p:sldId id="4399" r:id="rId55"/>
    <p:sldId id="4400" r:id="rId56"/>
    <p:sldId id="4408" r:id="rId57"/>
    <p:sldId id="4417" r:id="rId58"/>
    <p:sldId id="4426" r:id="rId59"/>
    <p:sldId id="4418" r:id="rId60"/>
    <p:sldId id="4427" r:id="rId61"/>
    <p:sldId id="4420" r:id="rId62"/>
    <p:sldId id="4419" r:id="rId63"/>
    <p:sldId id="4421" r:id="rId64"/>
    <p:sldId id="4428" r:id="rId65"/>
    <p:sldId id="4429" r:id="rId66"/>
    <p:sldId id="4430" r:id="rId67"/>
    <p:sldId id="4431" r:id="rId68"/>
    <p:sldId id="4432" r:id="rId69"/>
    <p:sldId id="4433" r:id="rId70"/>
    <p:sldId id="4434" r:id="rId71"/>
    <p:sldId id="4263" r:id="rId72"/>
  </p:sldIdLst>
  <p:sldSz cx="12192000" cy="6858000"/>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18E"/>
    <a:srgbClr val="93C23D"/>
    <a:srgbClr val="09446A"/>
    <a:srgbClr val="A6377D"/>
    <a:srgbClr val="87AB81"/>
    <a:srgbClr val="853693"/>
    <a:srgbClr val="452771"/>
    <a:srgbClr val="38622F"/>
    <a:srgbClr val="9D5EA9"/>
    <a:srgbClr val="C31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3355" autoAdjust="0"/>
  </p:normalViewPr>
  <p:slideViewPr>
    <p:cSldViewPr snapToGrid="0" snapToObjects="1">
      <p:cViewPr varScale="1">
        <p:scale>
          <a:sx n="57" d="100"/>
          <a:sy n="57" d="100"/>
        </p:scale>
        <p:origin x="1260"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61" d="100"/>
          <a:sy n="61" d="100"/>
        </p:scale>
        <p:origin x="3168" y="43"/>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handoutMaster" Target="handoutMasters/handout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slide" Target="slides/slide56.xml" /><Relationship Id="rId61" Type="http://schemas.openxmlformats.org/officeDocument/2006/relationships/slide" Target="slides/slide57.xml" /><Relationship Id="rId62" Type="http://schemas.openxmlformats.org/officeDocument/2006/relationships/slide" Target="slides/slide58.xml" /><Relationship Id="rId63" Type="http://schemas.openxmlformats.org/officeDocument/2006/relationships/slide" Target="slides/slide59.xml" /><Relationship Id="rId64" Type="http://schemas.openxmlformats.org/officeDocument/2006/relationships/slide" Target="slides/slide60.xml" /><Relationship Id="rId65" Type="http://schemas.openxmlformats.org/officeDocument/2006/relationships/slide" Target="slides/slide61.xml" /><Relationship Id="rId66" Type="http://schemas.openxmlformats.org/officeDocument/2006/relationships/slide" Target="slides/slide62.xml" /><Relationship Id="rId67" Type="http://schemas.openxmlformats.org/officeDocument/2006/relationships/slide" Target="slides/slide63.xml" /><Relationship Id="rId68" Type="http://schemas.openxmlformats.org/officeDocument/2006/relationships/slide" Target="slides/slide64.xml" /><Relationship Id="rId69" Type="http://schemas.openxmlformats.org/officeDocument/2006/relationships/slide" Target="slides/slide65.xml" /><Relationship Id="rId7" Type="http://schemas.openxmlformats.org/officeDocument/2006/relationships/slide" Target="slides/slide3.xml" /><Relationship Id="rId70" Type="http://schemas.openxmlformats.org/officeDocument/2006/relationships/slide" Target="slides/slide66.xml" /><Relationship Id="rId71" Type="http://schemas.openxmlformats.org/officeDocument/2006/relationships/slide" Target="slides/slide67.xml" /><Relationship Id="rId72" Type="http://schemas.openxmlformats.org/officeDocument/2006/relationships/slide" Target="slides/slide68.xml" /><Relationship Id="rId73" Type="http://schemas.openxmlformats.org/officeDocument/2006/relationships/tags" Target="tags/tag1.xml" /><Relationship Id="rId74" Type="http://schemas.openxmlformats.org/officeDocument/2006/relationships/presProps" Target="presProps.xml" /><Relationship Id="rId75" Type="http://schemas.openxmlformats.org/officeDocument/2006/relationships/viewProps" Target="viewProps.xml" /><Relationship Id="rId76" Type="http://schemas.openxmlformats.org/officeDocument/2006/relationships/theme" Target="theme/theme1.xml" /><Relationship Id="rId77" Type="http://schemas.microsoft.com/office/2018/10/relationships/authors" Target="authors.xml" /><Relationship Id="rId78" Type="http://schemas.openxmlformats.org/officeDocument/2006/relationships/tableStyles" Target="tableStyles.xml" /><Relationship Id="rId8" Type="http://schemas.openxmlformats.org/officeDocument/2006/relationships/slide" Target="slides/slide4.xml" /><Relationship Id="rId9" Type="http://schemas.openxmlformats.org/officeDocument/2006/relationships/slide" Target="slides/slide5.xml"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4436BC72-BAE3-405B-8087-A55F6019BE4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06BCBBBE-94C3-408B-92CA-F3458A361CA7}" type="parTrans" cxnId="{75A8247A-7035-4F01-8C9E-6C11831EF38F}">
      <dgm:prSet/>
      <dgm:spPr/>
      <dgm:t>
        <a:bodyPr/>
        <a:lstStyle/>
        <a:p>
          <a:endParaRPr lang="en-GB"/>
        </a:p>
      </dgm:t>
    </dgm:pt>
    <dgm:pt modelId="{6179CE99-04E7-4A00-B1D9-76D0A54CAD4E}">
      <dgm:prSet phldrT="[Text]"/>
      <dgm:spPr/>
      <dgm:t>
        <a:bodyPr/>
        <a:lstStyle/>
        <a:p>
          <a:r>
            <a:rPr lang="en-GB"/>
            <a:t>Step 1</a:t>
          </a:r>
        </a:p>
      </dgm:t>
    </dgm:pt>
    <dgm:pt modelId="{B2874EBC-E2D3-46C5-9FAE-656716F97FB7}" type="parTrans" cxnId="{7FD3B401-0D36-4E43-8225-BCAA41FD095A}">
      <dgm:prSet/>
      <dgm:spPr/>
      <dgm:t>
        <a:bodyPr/>
        <a:lstStyle/>
        <a:p>
          <a:endParaRPr lang="en-GB"/>
        </a:p>
      </dgm:t>
    </dgm:pt>
    <dgm:pt modelId="{B9DDC6FB-9A2F-4265-9D7D-D8FE1E79347C}">
      <dgm:prSet phldrT="[Text]" custT="1"/>
      <dgm:spPr/>
      <dgm:t>
        <a:bodyPr/>
        <a:lstStyle/>
        <a:p>
          <a:r>
            <a:rPr lang="en-GB" sz="2400" err="1">
              <a:solidFill>
                <a:srgbClr val="09446A"/>
              </a:solidFill>
            </a:rPr>
            <a:t>Identifica il problema</a:t>
          </a:r>
          <a:endParaRPr lang="en-GB" sz="2400">
            <a:solidFill>
              <a:srgbClr val="09446A"/>
            </a:solidFill>
          </a:endParaRPr>
        </a:p>
      </dgm:t>
    </dgm:pt>
    <dgm:pt modelId="{7E508582-232C-447B-A197-CFBD50031C32}" type="sibTrans" cxnId="{7FD3B401-0D36-4E43-8225-BCAA41FD095A}">
      <dgm:prSet/>
      <dgm:spPr/>
      <dgm:t>
        <a:bodyPr/>
        <a:lstStyle/>
        <a:p>
          <a:endParaRPr lang="en-GB"/>
        </a:p>
      </dgm:t>
    </dgm:pt>
    <dgm:pt modelId="{AA0DED86-7550-4214-A332-482C7ED5B6AE}" type="sibTrans" cxnId="{75A8247A-7035-4F01-8C9E-6C11831EF38F}">
      <dgm:prSet/>
      <dgm:spPr/>
      <dgm:t>
        <a:bodyPr/>
        <a:lstStyle/>
        <a:p>
          <a:endParaRPr lang="en-GB"/>
        </a:p>
      </dgm:t>
    </dgm:pt>
    <dgm:pt modelId="{8EC2E7D9-55BD-4C7F-BDD6-63C337E1B71D}" type="parTrans" cxnId="{DF89A26E-399B-4218-9AE6-733E1C2B00A4}">
      <dgm:prSet/>
      <dgm:spPr/>
      <dgm:t>
        <a:bodyPr/>
        <a:lstStyle/>
        <a:p>
          <a:endParaRPr lang="en-GB"/>
        </a:p>
      </dgm:t>
    </dgm:pt>
    <dgm:pt modelId="{CA5A1110-DE73-46CD-8617-E8C431E3E8B2}">
      <dgm:prSet phldrT="[Text]"/>
      <dgm:spPr/>
      <dgm:t>
        <a:bodyPr/>
        <a:lstStyle/>
        <a:p>
          <a:r>
            <a:rPr lang="en-GB"/>
            <a:t>Step 2</a:t>
          </a:r>
        </a:p>
      </dgm:t>
    </dgm:pt>
    <dgm:pt modelId="{7B1A6529-F917-4705-B6C1-73C093AF4A9B}" type="parTrans" cxnId="{FA713B30-158A-4E75-BBE5-B5EFF86237A9}">
      <dgm:prSet/>
      <dgm:spPr/>
      <dgm:t>
        <a:bodyPr/>
        <a:lstStyle/>
        <a:p>
          <a:endParaRPr lang="en-GB"/>
        </a:p>
      </dgm:t>
    </dgm:pt>
    <dgm:pt modelId="{06E491DD-EDC2-4E56-897C-E2103B4EDCAC}">
      <dgm:prSet phldrT="[Text]" custT="1"/>
      <dgm:spPr/>
      <dgm:t>
        <a:bodyPr/>
        <a:lstStyle/>
        <a:p>
          <a:r>
            <a:rPr lang="en-GB" sz="2400" err="1">
              <a:solidFill>
                <a:srgbClr val="09446A"/>
              </a:solidFill>
            </a:rPr>
            <a:t>Analizza il problema</a:t>
          </a:r>
          <a:endParaRPr lang="en-GB" sz="2400">
            <a:solidFill>
              <a:srgbClr val="09446A"/>
            </a:solidFill>
          </a:endParaRPr>
        </a:p>
      </dgm:t>
    </dgm:pt>
    <dgm:pt modelId="{76701401-3839-45DF-9ECB-A6EF164B5B93}" type="sibTrans" cxnId="{FA713B30-158A-4E75-BBE5-B5EFF86237A9}">
      <dgm:prSet/>
      <dgm:spPr/>
      <dgm:t>
        <a:bodyPr/>
        <a:lstStyle/>
        <a:p>
          <a:endParaRPr lang="en-GB"/>
        </a:p>
      </dgm:t>
    </dgm:pt>
    <dgm:pt modelId="{90E34DCB-210F-44E4-8EC6-2C086AA8E033}" type="sibTrans" cxnId="{DF89A26E-399B-4218-9AE6-733E1C2B00A4}">
      <dgm:prSet/>
      <dgm:spPr/>
      <dgm:t>
        <a:bodyPr/>
        <a:lstStyle/>
        <a:p>
          <a:endParaRPr lang="en-GB"/>
        </a:p>
      </dgm:t>
    </dgm:pt>
    <dgm:pt modelId="{E426E96C-6AC4-494C-B288-35CE98D8D545}" type="parTrans" cxnId="{2E1A3362-3424-4794-B99B-9B64503ED671}">
      <dgm:prSet/>
      <dgm:spPr/>
      <dgm:t>
        <a:bodyPr/>
        <a:lstStyle/>
        <a:p>
          <a:endParaRPr lang="en-GB"/>
        </a:p>
      </dgm:t>
    </dgm:pt>
    <dgm:pt modelId="{E2F4EB92-1332-4AA7-9F17-94511D3BF2CE}">
      <dgm:prSet phldrT="[Text]"/>
      <dgm:spPr/>
      <dgm:t>
        <a:bodyPr/>
        <a:lstStyle/>
        <a:p>
          <a:r>
            <a:rPr lang="en-GB"/>
            <a:t>Step 3</a:t>
          </a:r>
        </a:p>
      </dgm:t>
    </dgm:pt>
    <dgm:pt modelId="{FE4D55A4-7832-40D2-8897-731CF138325A}" type="parTrans" cxnId="{8ECEA919-CA57-424E-8E48-C59F81A6250E}">
      <dgm:prSet/>
      <dgm:spPr/>
      <dgm:t>
        <a:bodyPr/>
        <a:lstStyle/>
        <a:p>
          <a:endParaRPr lang="en-GB"/>
        </a:p>
      </dgm:t>
    </dgm:pt>
    <dgm:pt modelId="{922E079A-2461-4CC3-827C-5B74E2A8401A}">
      <dgm:prSet phldrT="[Text]" custT="1"/>
      <dgm:spPr/>
      <dgm:t>
        <a:bodyPr/>
        <a:lstStyle/>
        <a:p>
          <a:r>
            <a:rPr lang="en-GB" sz="2400" err="1">
              <a:solidFill>
                <a:srgbClr val="09446A"/>
              </a:solidFill>
            </a:rPr>
            <a:t>Descrvi il problema</a:t>
          </a:r>
          <a:endParaRPr lang="en-GB" sz="2400">
            <a:solidFill>
              <a:srgbClr val="09446A"/>
            </a:solidFill>
          </a:endParaRPr>
        </a:p>
      </dgm:t>
    </dgm:pt>
    <dgm:pt modelId="{DF57DC0D-B025-43AD-A8A0-32C960EAAE49}" type="sibTrans" cxnId="{8ECEA919-CA57-424E-8E48-C59F81A6250E}">
      <dgm:prSet/>
      <dgm:spPr/>
      <dgm:t>
        <a:bodyPr/>
        <a:lstStyle/>
        <a:p>
          <a:endParaRPr lang="en-GB"/>
        </a:p>
      </dgm:t>
    </dgm:pt>
    <dgm:pt modelId="{0D846965-ADF2-40C9-B26D-59A8436B9331}" type="sibTrans" cxnId="{2E1A3362-3424-4794-B99B-9B64503ED671}">
      <dgm:prSet/>
      <dgm:spPr/>
      <dgm:t>
        <a:bodyPr/>
        <a:lstStyle/>
        <a:p>
          <a:endParaRPr lang="en-GB"/>
        </a:p>
      </dgm:t>
    </dgm:pt>
    <dgm:pt modelId="{B0CDEE3D-18F3-4B8A-A147-727892509C6E}" type="pres">
      <dgm:prSet presAssocID="{4436BC72-BAE3-405B-8087-A55F6019BE42}" presName="linearFlow">
        <dgm:presLayoutVars>
          <dgm:dir/>
          <dgm:animLvl val="lvl"/>
          <dgm:resizeHandles val="exact"/>
        </dgm:presLayoutVars>
      </dgm:prSet>
      <dgm:spPr/>
      <dgm:t>
        <a:bodyPr/>
        <a:lstStyle/>
        <a:p/>
      </dgm:t>
    </dgm:pt>
    <dgm:pt modelId="{4504A90A-2C1A-4AB7-B375-B2715AD032CF}" type="pres">
      <dgm:prSet presAssocID="{6179CE99-04E7-4A00-B1D9-76D0A54CAD4E}" presName="composite"/>
      <dgm:spPr/>
      <dgm:t>
        <a:bodyPr/>
        <a:lstStyle/>
        <a:p/>
      </dgm:t>
    </dgm:pt>
    <dgm:pt modelId="{A6DA7674-A63A-4EB7-B42B-89BC284643AA}" type="pres">
      <dgm:prSet presAssocID="{6179CE99-04E7-4A00-B1D9-76D0A54CAD4E}" presName="parentText" presStyleLbl="alignNode1" presStyleCnt="3">
        <dgm:presLayoutVars>
          <dgm:chMax val="1"/>
          <dgm:bulletEnabled val="1"/>
        </dgm:presLayoutVars>
      </dgm:prSet>
      <dgm:spPr/>
      <dgm:t>
        <a:bodyPr/>
        <a:lstStyle/>
        <a:p/>
      </dgm:t>
    </dgm:pt>
    <dgm:pt modelId="{6AAA9FCB-4D5D-4160-A07B-072D98C53A69}" type="pres">
      <dgm:prSet presAssocID="{6179CE99-04E7-4A00-B1D9-76D0A54CAD4E}" presName="descendantText" presStyleLbl="alignAcc1" presStyleCnt="3" custLinFactNeighborY="-21">
        <dgm:presLayoutVars>
          <dgm:bulletEnabled val="1"/>
        </dgm:presLayoutVars>
      </dgm:prSet>
      <dgm:spPr/>
      <dgm:t>
        <a:bodyPr/>
        <a:lstStyle/>
        <a:p/>
      </dgm:t>
    </dgm:pt>
    <dgm:pt modelId="{F92AF647-514B-4762-BE77-D3B36B52345F}" type="pres">
      <dgm:prSet presAssocID="{AA0DED86-7550-4214-A332-482C7ED5B6AE}" presName="sp"/>
      <dgm:spPr/>
      <dgm:t>
        <a:bodyPr/>
        <a:lstStyle/>
        <a:p/>
      </dgm:t>
    </dgm:pt>
    <dgm:pt modelId="{9813958C-179D-4B68-B2FF-67FB266E4F72}" type="pres">
      <dgm:prSet presAssocID="{CA5A1110-DE73-46CD-8617-E8C431E3E8B2}" presName="composite"/>
      <dgm:spPr/>
      <dgm:t>
        <a:bodyPr/>
        <a:lstStyle/>
        <a:p/>
      </dgm:t>
    </dgm:pt>
    <dgm:pt modelId="{BB36937F-2681-43D9-BE66-B7A5ED7F9B88}" type="pres">
      <dgm:prSet presAssocID="{CA5A1110-DE73-46CD-8617-E8C431E3E8B2}" presName="parentText" presStyleLbl="alignNode1" presStyleIdx="1" presStyleCnt="3">
        <dgm:presLayoutVars>
          <dgm:chMax val="1"/>
          <dgm:bulletEnabled val="1"/>
        </dgm:presLayoutVars>
      </dgm:prSet>
      <dgm:spPr/>
      <dgm:t>
        <a:bodyPr/>
        <a:lstStyle/>
        <a:p/>
      </dgm:t>
    </dgm:pt>
    <dgm:pt modelId="{65771C17-FB35-4BA5-AA86-39C3959A86A9}" type="pres">
      <dgm:prSet presAssocID="{CA5A1110-DE73-46CD-8617-E8C431E3E8B2}" presName="descendantText" presStyleLbl="alignAcc1" presStyleIdx="1" presStyleCnt="3">
        <dgm:presLayoutVars>
          <dgm:bulletEnabled val="1"/>
        </dgm:presLayoutVars>
      </dgm:prSet>
      <dgm:spPr/>
      <dgm:t>
        <a:bodyPr/>
        <a:lstStyle/>
        <a:p/>
      </dgm:t>
    </dgm:pt>
    <dgm:pt modelId="{81AA9BC1-1FB0-4EF6-BD34-ED0B8D0C6C03}" type="pres">
      <dgm:prSet presAssocID="{90E34DCB-210F-44E4-8EC6-2C086AA8E033}" presName="sp"/>
      <dgm:spPr/>
      <dgm:t>
        <a:bodyPr/>
        <a:lstStyle/>
        <a:p/>
      </dgm:t>
    </dgm:pt>
    <dgm:pt modelId="{57031DC2-7BFE-41C1-B4B4-D36CBD27DFBA}" type="pres">
      <dgm:prSet presAssocID="{E2F4EB92-1332-4AA7-9F17-94511D3BF2CE}" presName="composite"/>
      <dgm:spPr/>
      <dgm:t>
        <a:bodyPr/>
        <a:lstStyle/>
        <a:p/>
      </dgm:t>
    </dgm:pt>
    <dgm:pt modelId="{8F7EDF79-8DDB-42BD-BAB1-F508438759BA}" type="pres">
      <dgm:prSet presAssocID="{E2F4EB92-1332-4AA7-9F17-94511D3BF2CE}" presName="parentText" presStyleLbl="alignNode1" presStyleIdx="2" presStyleCnt="3">
        <dgm:presLayoutVars>
          <dgm:chMax val="1"/>
          <dgm:bulletEnabled val="1"/>
        </dgm:presLayoutVars>
      </dgm:prSet>
      <dgm:spPr/>
      <dgm:t>
        <a:bodyPr/>
        <a:lstStyle/>
        <a:p/>
      </dgm:t>
    </dgm:pt>
    <dgm:pt modelId="{87679716-2D51-4777-ADBB-E3D33DDA85AD}" type="pres">
      <dgm:prSet presAssocID="{E2F4EB92-1332-4AA7-9F17-94511D3BF2CE}" presName="descendantText" presStyleLbl="alignAcc1" presStyleIdx="2" presStyleCnt="3" custScaleX="104003" custLinFactNeighborX="3667" custLinFactNeighborY="6511">
        <dgm:presLayoutVars>
          <dgm:bulletEnabled val="1"/>
        </dgm:presLayoutVars>
      </dgm:prSet>
      <dgm:spPr/>
      <dgm:t>
        <a:bodyPr/>
        <a:lstStyle/>
        <a:p/>
      </dgm:t>
    </dgm:pt>
  </dgm:ptLst>
  <dgm:cxnLst>
    <dgm:cxn modelId="{75A8247A-7035-4F01-8C9E-6C11831EF38F}" srcId="{4436BC72-BAE3-405B-8087-A55F6019BE42}" destId="{6179CE99-04E7-4A00-B1D9-76D0A54CAD4E}" srcOrd="0" destOrd="0" parTransId="{06BCBBBE-94C3-408B-92CA-F3458A361CA7}" sibTransId="{AA0DED86-7550-4214-A332-482C7ED5B6AE}"/>
    <dgm:cxn modelId="{7FD3B401-0D36-4E43-8225-BCAA41FD095A}" srcId="{6179CE99-04E7-4A00-B1D9-76D0A54CAD4E}" destId="{B9DDC6FB-9A2F-4265-9D7D-D8FE1E79347C}" srcOrd="0" destOrd="0" parTransId="{B2874EBC-E2D3-46C5-9FAE-656716F97FB7}" sibTransId="{7E508582-232C-447B-A197-CFBD50031C32}"/>
    <dgm:cxn modelId="{DF89A26E-399B-4218-9AE6-733E1C2B00A4}" srcId="{4436BC72-BAE3-405B-8087-A55F6019BE42}" destId="{CA5A1110-DE73-46CD-8617-E8C431E3E8B2}" srcOrd="1" destOrd="0" parTransId="{8EC2E7D9-55BD-4C7F-BDD6-63C337E1B71D}" sibTransId="{90E34DCB-210F-44E4-8EC6-2C086AA8E033}"/>
    <dgm:cxn modelId="{FA713B30-158A-4E75-BBE5-B5EFF86237A9}" srcId="{CA5A1110-DE73-46CD-8617-E8C431E3E8B2}" destId="{06E491DD-EDC2-4E56-897C-E2103B4EDCAC}" srcOrd="0" destOrd="0" parTransId="{7B1A6529-F917-4705-B6C1-73C093AF4A9B}" sibTransId="{76701401-3839-45DF-9ECB-A6EF164B5B93}"/>
    <dgm:cxn modelId="{2E1A3362-3424-4794-B99B-9B64503ED671}" srcId="{4436BC72-BAE3-405B-8087-A55F6019BE42}" destId="{E2F4EB92-1332-4AA7-9F17-94511D3BF2CE}" srcOrd="2" destOrd="0" parTransId="{E426E96C-6AC4-494C-B288-35CE98D8D545}" sibTransId="{0D846965-ADF2-40C9-B26D-59A8436B9331}"/>
    <dgm:cxn modelId="{8ECEA919-CA57-424E-8E48-C59F81A6250E}" srcId="{E2F4EB92-1332-4AA7-9F17-94511D3BF2CE}" destId="{922E079A-2461-4CC3-827C-5B74E2A8401A}" srcOrd="0" destOrd="0" parTransId="{FE4D55A4-7832-40D2-8897-731CF138325A}" sibTransId="{DF57DC0D-B025-43AD-A8A0-32C960EAAE49}"/>
    <dgm:cxn modelId="{37A4AC6A-76D5-478A-9D81-D6B853352895}" type="presOf" srcId="{4436BC72-BAE3-405B-8087-A55F6019BE42}" destId="{B0CDEE3D-18F3-4B8A-A147-727892509C6E}" srcOrd="0" destOrd="0" presId="urn:microsoft.com/office/officeart/2005/8/layout/chevron2"/>
    <dgm:cxn modelId="{AF5A5F52-B2AB-49E7-AC3A-DE74AC4B6D25}" type="presParOf" srcId="{B0CDEE3D-18F3-4B8A-A147-727892509C6E}" destId="{4504A90A-2C1A-4AB7-B375-B2715AD032CF}" srcOrd="0" destOrd="0" presId="urn:microsoft.com/office/officeart/2005/8/layout/chevron2"/>
    <dgm:cxn modelId="{046CBB00-3FDA-43E2-99B3-879A4AFCBFBD}" type="presParOf" srcId="{4504A90A-2C1A-4AB7-B375-B2715AD032CF}" destId="{A6DA7674-A63A-4EB7-B42B-89BC284643AA}" srcOrd="0" destOrd="0" presId="urn:microsoft.com/office/officeart/2005/8/layout/chevron2"/>
    <dgm:cxn modelId="{A1A7CCE1-D76B-4564-952F-B469370FFCE8}" type="presOf" srcId="{6179CE99-04E7-4A00-B1D9-76D0A54CAD4E}" destId="{A6DA7674-A63A-4EB7-B42B-89BC284643AA}" srcOrd="0" destOrd="0" presId="urn:microsoft.com/office/officeart/2005/8/layout/chevron2"/>
    <dgm:cxn modelId="{B5B6F76C-58CE-47F6-8DCB-445E6514595C}" type="presParOf" srcId="{4504A90A-2C1A-4AB7-B375-B2715AD032CF}" destId="{6AAA9FCB-4D5D-4160-A07B-072D98C53A69}" srcOrd="1" destOrd="0" presId="urn:microsoft.com/office/officeart/2005/8/layout/chevron2"/>
    <dgm:cxn modelId="{CFD822F5-66A5-444C-BB2D-6A20A5C8E734}" type="presOf" srcId="{B9DDC6FB-9A2F-4265-9D7D-D8FE1E79347C}" destId="{6AAA9FCB-4D5D-4160-A07B-072D98C53A69}" srcOrd="0" destOrd="0" presId="urn:microsoft.com/office/officeart/2005/8/layout/chevron2"/>
    <dgm:cxn modelId="{A2562651-DDF6-4E10-8A74-D4EFD96EC56A}" type="presParOf" srcId="{B0CDEE3D-18F3-4B8A-A147-727892509C6E}" destId="{F92AF647-514B-4762-BE77-D3B36B52345F}" srcOrd="1" destOrd="0" presId="urn:microsoft.com/office/officeart/2005/8/layout/chevron2"/>
    <dgm:cxn modelId="{9FF4E14D-D1D2-4F99-AE1D-B80BAD64A965}" type="presParOf" srcId="{B0CDEE3D-18F3-4B8A-A147-727892509C6E}" destId="{9813958C-179D-4B68-B2FF-67FB266E4F72}" srcOrd="2" destOrd="0" presId="urn:microsoft.com/office/officeart/2005/8/layout/chevron2"/>
    <dgm:cxn modelId="{9012DF36-3BB5-45E3-9284-BC1352A98721}" type="presParOf" srcId="{9813958C-179D-4B68-B2FF-67FB266E4F72}" destId="{BB36937F-2681-43D9-BE66-B7A5ED7F9B88}" srcOrd="0" destOrd="0" presId="urn:microsoft.com/office/officeart/2005/8/layout/chevron2"/>
    <dgm:cxn modelId="{F5CB2C93-28F0-4EC9-AE7C-B0A85A2F1740}" type="presOf" srcId="{CA5A1110-DE73-46CD-8617-E8C431E3E8B2}" destId="{BB36937F-2681-43D9-BE66-B7A5ED7F9B88}" srcOrd="0" destOrd="0" presId="urn:microsoft.com/office/officeart/2005/8/layout/chevron2"/>
    <dgm:cxn modelId="{7586D928-9CA5-40F8-A708-C88BBE304A2D}" type="presParOf" srcId="{9813958C-179D-4B68-B2FF-67FB266E4F72}" destId="{65771C17-FB35-4BA5-AA86-39C3959A86A9}" srcOrd="1" destOrd="0" presId="urn:microsoft.com/office/officeart/2005/8/layout/chevron2"/>
    <dgm:cxn modelId="{92F4FFB9-FD67-40BE-9426-27A870E81420}" type="presOf" srcId="{06E491DD-EDC2-4E56-897C-E2103B4EDCAC}" destId="{65771C17-FB35-4BA5-AA86-39C3959A86A9}" srcOrd="0" destOrd="0" presId="urn:microsoft.com/office/officeart/2005/8/layout/chevron2"/>
    <dgm:cxn modelId="{FF2C0414-22B8-407A-B7D6-1E03F6D77F88}" type="presParOf" srcId="{B0CDEE3D-18F3-4B8A-A147-727892509C6E}" destId="{81AA9BC1-1FB0-4EF6-BD34-ED0B8D0C6C03}" srcOrd="3" destOrd="0" presId="urn:microsoft.com/office/officeart/2005/8/layout/chevron2"/>
    <dgm:cxn modelId="{C181417D-8FAA-4771-9CBE-F422BE8D0A53}" type="presParOf" srcId="{B0CDEE3D-18F3-4B8A-A147-727892509C6E}" destId="{57031DC2-7BFE-41C1-B4B4-D36CBD27DFBA}" srcOrd="4" destOrd="0" presId="urn:microsoft.com/office/officeart/2005/8/layout/chevron2"/>
    <dgm:cxn modelId="{2B344F90-A9C8-4C2A-99A6-4D79629C2823}" type="presParOf" srcId="{57031DC2-7BFE-41C1-B4B4-D36CBD27DFBA}" destId="{8F7EDF79-8DDB-42BD-BAB1-F508438759BA}" srcOrd="0" destOrd="0" presId="urn:microsoft.com/office/officeart/2005/8/layout/chevron2"/>
    <dgm:cxn modelId="{5332EE46-3BAF-4069-ABF7-4796B2122366}" type="presOf" srcId="{E2F4EB92-1332-4AA7-9F17-94511D3BF2CE}" destId="{8F7EDF79-8DDB-42BD-BAB1-F508438759BA}" srcOrd="0" destOrd="0" presId="urn:microsoft.com/office/officeart/2005/8/layout/chevron2"/>
    <dgm:cxn modelId="{04D8F65C-68F6-42FC-BFFC-13BDC1F1F230}" type="presParOf" srcId="{57031DC2-7BFE-41C1-B4B4-D36CBD27DFBA}" destId="{87679716-2D51-4777-ADBB-E3D33DDA85AD}" srcOrd="1" destOrd="0" presId="urn:microsoft.com/office/officeart/2005/8/layout/chevron2"/>
    <dgm:cxn modelId="{0565EC69-E361-48B1-B7B7-8787EE7DD714}" type="presOf" srcId="{922E079A-2461-4CC3-827C-5B74E2A8401A}" destId="{87679716-2D51-4777-ADBB-E3D33DDA85AD}" srcOrd="0" destOrd="0" presId="urn:microsoft.com/office/officeart/2005/8/layout/chevron2"/>
  </dgm:cxnLst>
  <dgm:bg/>
  <dgm:whole/>
  <dgm:extLst>
    <a:ext uri="http://schemas.microsoft.com/office/drawing/2008/diagram">
      <dsp:dataModelExt xmlns:dsp="http://schemas.microsoft.com/office/drawing/2008/diagram" relId="rId3" minVer="http://schemas.openxmlformats.org/drawingml/2006/main"/>
    </a:ext>
  </dgm:extLst>
</dgm:dataModel>
</file>

<file path=ppt/diagrams/data2.xml><?xml version="1.0" encoding="utf-8"?>
<dgm:dataModel xmlns:a="http://schemas.openxmlformats.org/drawingml/2006/main" xmlns:r="http://schemas.openxmlformats.org/officeDocument/2006/relationships" xmlns:dgm="http://schemas.openxmlformats.org/drawingml/2006/diagram">
  <dgm:ptLst>
    <dgm:pt modelId="{4436BC72-BAE3-405B-8087-A55F6019BE4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06BCBBBE-94C3-408B-92CA-F3458A361CA7}" type="parTrans" cxnId="{48106E54-0EE7-4123-9628-EF7CCD5AA3C2}">
      <dgm:prSet/>
      <dgm:spPr/>
      <dgm:t>
        <a:bodyPr/>
        <a:lstStyle/>
        <a:p>
          <a:endParaRPr lang="en-GB"/>
        </a:p>
      </dgm:t>
    </dgm:pt>
    <dgm:pt modelId="{6179CE99-04E7-4A00-B1D9-76D0A54CAD4E}">
      <dgm:prSet phldrT="[Text]"/>
      <dgm:spPr/>
      <dgm:t>
        <a:bodyPr/>
        <a:lstStyle/>
        <a:p>
          <a:r>
            <a:rPr lang="en-GB"/>
            <a:t>Step 4</a:t>
          </a:r>
        </a:p>
      </dgm:t>
    </dgm:pt>
    <dgm:pt modelId="{B2874EBC-E2D3-46C5-9FAE-656716F97FB7}" type="parTrans" cxnId="{D5D77F25-F439-4522-B4FC-1E935432129A}">
      <dgm:prSet/>
      <dgm:spPr/>
      <dgm:t>
        <a:bodyPr/>
        <a:lstStyle/>
        <a:p>
          <a:endParaRPr lang="en-GB"/>
        </a:p>
      </dgm:t>
    </dgm:pt>
    <dgm:pt modelId="{B9DDC6FB-9A2F-4265-9D7D-D8FE1E79347C}">
      <dgm:prSet phldrT="[Text]" custT="1"/>
      <dgm:spPr/>
      <dgm:t>
        <a:bodyPr/>
        <a:lstStyle/>
        <a:p>
          <a:r>
            <a:rPr lang="it-IT" sz="2400">
              <a:solidFill>
                <a:srgbClr val="09446A"/>
              </a:solidFill>
            </a:rPr>
            <a:t>Cercare la causa principale</a:t>
          </a:r>
          <a:endParaRPr lang="en-GB" sz="2400">
            <a:solidFill>
              <a:srgbClr val="09446A"/>
            </a:solidFill>
          </a:endParaRPr>
        </a:p>
      </dgm:t>
    </dgm:pt>
    <dgm:pt modelId="{7E508582-232C-447B-A197-CFBD50031C32}" type="sibTrans" cxnId="{D5D77F25-F439-4522-B4FC-1E935432129A}">
      <dgm:prSet/>
      <dgm:spPr/>
      <dgm:t>
        <a:bodyPr/>
        <a:lstStyle/>
        <a:p>
          <a:endParaRPr lang="en-GB"/>
        </a:p>
      </dgm:t>
    </dgm:pt>
    <dgm:pt modelId="{AA0DED86-7550-4214-A332-482C7ED5B6AE}" type="sibTrans" cxnId="{48106E54-0EE7-4123-9628-EF7CCD5AA3C2}">
      <dgm:prSet/>
      <dgm:spPr/>
      <dgm:t>
        <a:bodyPr/>
        <a:lstStyle/>
        <a:p>
          <a:endParaRPr lang="en-GB"/>
        </a:p>
      </dgm:t>
    </dgm:pt>
    <dgm:pt modelId="{8EC2E7D9-55BD-4C7F-BDD6-63C337E1B71D}" type="parTrans" cxnId="{5625A450-87EF-4DC2-A327-722EB353FB5A}">
      <dgm:prSet/>
      <dgm:spPr/>
      <dgm:t>
        <a:bodyPr/>
        <a:lstStyle/>
        <a:p>
          <a:endParaRPr lang="en-GB"/>
        </a:p>
      </dgm:t>
    </dgm:pt>
    <dgm:pt modelId="{CA5A1110-DE73-46CD-8617-E8C431E3E8B2}">
      <dgm:prSet phldrT="[Text]"/>
      <dgm:spPr/>
      <dgm:t>
        <a:bodyPr/>
        <a:lstStyle/>
        <a:p>
          <a:r>
            <a:rPr lang="en-GB"/>
            <a:t>Step 5</a:t>
          </a:r>
        </a:p>
      </dgm:t>
    </dgm:pt>
    <dgm:pt modelId="{7B1A6529-F917-4705-B6C1-73C093AF4A9B}" type="parTrans" cxnId="{70B595F8-C967-4C0F-A0C3-51B2244E776E}">
      <dgm:prSet/>
      <dgm:spPr/>
      <dgm:t>
        <a:bodyPr/>
        <a:lstStyle/>
        <a:p>
          <a:endParaRPr lang="en-GB"/>
        </a:p>
      </dgm:t>
    </dgm:pt>
    <dgm:pt modelId="{06E491DD-EDC2-4E56-897C-E2103B4EDCAC}">
      <dgm:prSet phldrT="[Text]" custT="1"/>
      <dgm:spPr/>
      <dgm:t>
        <a:bodyPr/>
        <a:lstStyle/>
        <a:p>
          <a:r>
            <a:rPr lang="it-IT" sz="2200">
              <a:solidFill>
                <a:srgbClr val="09446A"/>
              </a:solidFill>
            </a:rPr>
            <a:t>Sviluppare soluzioni alternative</a:t>
          </a:r>
          <a:endParaRPr lang="en-GB" sz="2200">
            <a:solidFill>
              <a:srgbClr val="09446A"/>
            </a:solidFill>
          </a:endParaRPr>
        </a:p>
      </dgm:t>
    </dgm:pt>
    <dgm:pt modelId="{76701401-3839-45DF-9ECB-A6EF164B5B93}" type="sibTrans" cxnId="{70B595F8-C967-4C0F-A0C3-51B2244E776E}">
      <dgm:prSet/>
      <dgm:spPr/>
      <dgm:t>
        <a:bodyPr/>
        <a:lstStyle/>
        <a:p>
          <a:endParaRPr lang="en-GB"/>
        </a:p>
      </dgm:t>
    </dgm:pt>
    <dgm:pt modelId="{90E34DCB-210F-44E4-8EC6-2C086AA8E033}" type="sibTrans" cxnId="{5625A450-87EF-4DC2-A327-722EB353FB5A}">
      <dgm:prSet/>
      <dgm:spPr/>
      <dgm:t>
        <a:bodyPr/>
        <a:lstStyle/>
        <a:p>
          <a:endParaRPr lang="en-GB"/>
        </a:p>
      </dgm:t>
    </dgm:pt>
    <dgm:pt modelId="{E426E96C-6AC4-494C-B288-35CE98D8D545}" type="parTrans" cxnId="{EEA3CD12-39B8-4914-8892-928060B5142A}">
      <dgm:prSet/>
      <dgm:spPr/>
      <dgm:t>
        <a:bodyPr/>
        <a:lstStyle/>
        <a:p>
          <a:endParaRPr lang="en-GB"/>
        </a:p>
      </dgm:t>
    </dgm:pt>
    <dgm:pt modelId="{E2F4EB92-1332-4AA7-9F17-94511D3BF2CE}">
      <dgm:prSet phldrT="[Text]"/>
      <dgm:spPr/>
      <dgm:t>
        <a:bodyPr/>
        <a:lstStyle/>
        <a:p>
          <a:r>
            <a:rPr lang="en-GB"/>
            <a:t>Step 6</a:t>
          </a:r>
        </a:p>
      </dgm:t>
    </dgm:pt>
    <dgm:pt modelId="{FE4D55A4-7832-40D2-8897-731CF138325A}" type="parTrans" cxnId="{F991EB65-556F-4060-A73E-D395F73ED699}">
      <dgm:prSet/>
      <dgm:spPr/>
      <dgm:t>
        <a:bodyPr/>
        <a:lstStyle/>
        <a:p>
          <a:endParaRPr lang="en-GB"/>
        </a:p>
      </dgm:t>
    </dgm:pt>
    <dgm:pt modelId="{922E079A-2461-4CC3-827C-5B74E2A8401A}">
      <dgm:prSet phldrT="[Text]" custT="1"/>
      <dgm:spPr/>
      <dgm:t>
        <a:bodyPr/>
        <a:lstStyle/>
        <a:p>
          <a:r>
            <a:rPr lang="en-GB" sz="2400" err="1">
              <a:solidFill>
                <a:srgbClr val="09446A"/>
              </a:solidFill>
            </a:rPr>
            <a:t>Implementare la Soluzione</a:t>
          </a:r>
          <a:endParaRPr lang="en-GB" sz="2400">
            <a:solidFill>
              <a:srgbClr val="09446A"/>
            </a:solidFill>
          </a:endParaRPr>
        </a:p>
      </dgm:t>
    </dgm:pt>
    <dgm:pt modelId="{DF57DC0D-B025-43AD-A8A0-32C960EAAE49}" type="sibTrans" cxnId="{F991EB65-556F-4060-A73E-D395F73ED699}">
      <dgm:prSet/>
      <dgm:spPr/>
      <dgm:t>
        <a:bodyPr/>
        <a:lstStyle/>
        <a:p>
          <a:endParaRPr lang="en-GB"/>
        </a:p>
      </dgm:t>
    </dgm:pt>
    <dgm:pt modelId="{0D846965-ADF2-40C9-B26D-59A8436B9331}" type="sibTrans" cxnId="{EEA3CD12-39B8-4914-8892-928060B5142A}">
      <dgm:prSet/>
      <dgm:spPr/>
      <dgm:t>
        <a:bodyPr/>
        <a:lstStyle/>
        <a:p>
          <a:endParaRPr lang="en-GB"/>
        </a:p>
      </dgm:t>
    </dgm:pt>
    <dgm:pt modelId="{B0CDEE3D-18F3-4B8A-A147-727892509C6E}" type="pres">
      <dgm:prSet presAssocID="{4436BC72-BAE3-405B-8087-A55F6019BE42}" presName="linearFlow">
        <dgm:presLayoutVars>
          <dgm:dir/>
          <dgm:animLvl val="lvl"/>
          <dgm:resizeHandles val="exact"/>
        </dgm:presLayoutVars>
      </dgm:prSet>
      <dgm:spPr/>
      <dgm:t>
        <a:bodyPr/>
        <a:lstStyle/>
        <a:p/>
      </dgm:t>
    </dgm:pt>
    <dgm:pt modelId="{4504A90A-2C1A-4AB7-B375-B2715AD032CF}" type="pres">
      <dgm:prSet presAssocID="{6179CE99-04E7-4A00-B1D9-76D0A54CAD4E}" presName="composite"/>
      <dgm:spPr/>
      <dgm:t>
        <a:bodyPr/>
        <a:lstStyle/>
        <a:p/>
      </dgm:t>
    </dgm:pt>
    <dgm:pt modelId="{A6DA7674-A63A-4EB7-B42B-89BC284643AA}" type="pres">
      <dgm:prSet presAssocID="{6179CE99-04E7-4A00-B1D9-76D0A54CAD4E}" presName="parentText" presStyleLbl="alignNode1" presStyleCnt="3">
        <dgm:presLayoutVars>
          <dgm:chMax val="1"/>
          <dgm:bulletEnabled val="1"/>
        </dgm:presLayoutVars>
      </dgm:prSet>
      <dgm:spPr/>
      <dgm:t>
        <a:bodyPr/>
        <a:lstStyle/>
        <a:p/>
      </dgm:t>
    </dgm:pt>
    <dgm:pt modelId="{6AAA9FCB-4D5D-4160-A07B-072D98C53A69}" type="pres">
      <dgm:prSet presAssocID="{6179CE99-04E7-4A00-B1D9-76D0A54CAD4E}" presName="descendantText" presStyleLbl="alignAcc1" presStyleCnt="3" custLinFactNeighborX="269" custLinFactNeighborY="-21">
        <dgm:presLayoutVars>
          <dgm:bulletEnabled val="1"/>
        </dgm:presLayoutVars>
      </dgm:prSet>
      <dgm:spPr/>
      <dgm:t>
        <a:bodyPr/>
        <a:lstStyle/>
        <a:p/>
      </dgm:t>
    </dgm:pt>
    <dgm:pt modelId="{F92AF647-514B-4762-BE77-D3B36B52345F}" type="pres">
      <dgm:prSet presAssocID="{AA0DED86-7550-4214-A332-482C7ED5B6AE}" presName="sp"/>
      <dgm:spPr/>
      <dgm:t>
        <a:bodyPr/>
        <a:lstStyle/>
        <a:p/>
      </dgm:t>
    </dgm:pt>
    <dgm:pt modelId="{9813958C-179D-4B68-B2FF-67FB266E4F72}" type="pres">
      <dgm:prSet presAssocID="{CA5A1110-DE73-46CD-8617-E8C431E3E8B2}" presName="composite"/>
      <dgm:spPr/>
      <dgm:t>
        <a:bodyPr/>
        <a:lstStyle/>
        <a:p/>
      </dgm:t>
    </dgm:pt>
    <dgm:pt modelId="{BB36937F-2681-43D9-BE66-B7A5ED7F9B88}" type="pres">
      <dgm:prSet presAssocID="{CA5A1110-DE73-46CD-8617-E8C431E3E8B2}" presName="parentText" presStyleLbl="alignNode1" presStyleIdx="1" presStyleCnt="3">
        <dgm:presLayoutVars>
          <dgm:chMax val="1"/>
          <dgm:bulletEnabled val="1"/>
        </dgm:presLayoutVars>
      </dgm:prSet>
      <dgm:spPr/>
      <dgm:t>
        <a:bodyPr/>
        <a:lstStyle/>
        <a:p/>
      </dgm:t>
    </dgm:pt>
    <dgm:pt modelId="{65771C17-FB35-4BA5-AA86-39C3959A86A9}" type="pres">
      <dgm:prSet presAssocID="{CA5A1110-DE73-46CD-8617-E8C431E3E8B2}" presName="descendantText" presStyleLbl="alignAcc1" presStyleIdx="1" presStyleCnt="3">
        <dgm:presLayoutVars>
          <dgm:bulletEnabled val="1"/>
        </dgm:presLayoutVars>
      </dgm:prSet>
      <dgm:spPr/>
      <dgm:t>
        <a:bodyPr/>
        <a:lstStyle/>
        <a:p/>
      </dgm:t>
    </dgm:pt>
    <dgm:pt modelId="{81AA9BC1-1FB0-4EF6-BD34-ED0B8D0C6C03}" type="pres">
      <dgm:prSet presAssocID="{90E34DCB-210F-44E4-8EC6-2C086AA8E033}" presName="sp"/>
      <dgm:spPr/>
      <dgm:t>
        <a:bodyPr/>
        <a:lstStyle/>
        <a:p/>
      </dgm:t>
    </dgm:pt>
    <dgm:pt modelId="{57031DC2-7BFE-41C1-B4B4-D36CBD27DFBA}" type="pres">
      <dgm:prSet presAssocID="{E2F4EB92-1332-4AA7-9F17-94511D3BF2CE}" presName="composite"/>
      <dgm:spPr/>
      <dgm:t>
        <a:bodyPr/>
        <a:lstStyle/>
        <a:p/>
      </dgm:t>
    </dgm:pt>
    <dgm:pt modelId="{8F7EDF79-8DDB-42BD-BAB1-F508438759BA}" type="pres">
      <dgm:prSet presAssocID="{E2F4EB92-1332-4AA7-9F17-94511D3BF2CE}" presName="parentText" presStyleLbl="alignNode1" presStyleIdx="2" presStyleCnt="3">
        <dgm:presLayoutVars>
          <dgm:chMax val="1"/>
          <dgm:bulletEnabled val="1"/>
        </dgm:presLayoutVars>
      </dgm:prSet>
      <dgm:spPr/>
      <dgm:t>
        <a:bodyPr/>
        <a:lstStyle/>
        <a:p/>
      </dgm:t>
    </dgm:pt>
    <dgm:pt modelId="{87679716-2D51-4777-ADBB-E3D33DDA85AD}" type="pres">
      <dgm:prSet presAssocID="{E2F4EB92-1332-4AA7-9F17-94511D3BF2CE}" presName="descendantText" presStyleLbl="alignAcc1" presStyleIdx="2" presStyleCnt="3">
        <dgm:presLayoutVars>
          <dgm:bulletEnabled val="1"/>
        </dgm:presLayoutVars>
      </dgm:prSet>
      <dgm:spPr/>
      <dgm:t>
        <a:bodyPr/>
        <a:lstStyle/>
        <a:p/>
      </dgm:t>
    </dgm:pt>
  </dgm:ptLst>
  <dgm:cxnLst>
    <dgm:cxn modelId="{48106E54-0EE7-4123-9628-EF7CCD5AA3C2}" srcId="{4436BC72-BAE3-405B-8087-A55F6019BE42}" destId="{6179CE99-04E7-4A00-B1D9-76D0A54CAD4E}" srcOrd="0" destOrd="0" parTransId="{06BCBBBE-94C3-408B-92CA-F3458A361CA7}" sibTransId="{AA0DED86-7550-4214-A332-482C7ED5B6AE}"/>
    <dgm:cxn modelId="{D5D77F25-F439-4522-B4FC-1E935432129A}" srcId="{6179CE99-04E7-4A00-B1D9-76D0A54CAD4E}" destId="{B9DDC6FB-9A2F-4265-9D7D-D8FE1E79347C}" srcOrd="0" destOrd="0" parTransId="{B2874EBC-E2D3-46C5-9FAE-656716F97FB7}" sibTransId="{7E508582-232C-447B-A197-CFBD50031C32}"/>
    <dgm:cxn modelId="{5625A450-87EF-4DC2-A327-722EB353FB5A}" srcId="{4436BC72-BAE3-405B-8087-A55F6019BE42}" destId="{CA5A1110-DE73-46CD-8617-E8C431E3E8B2}" srcOrd="1" destOrd="0" parTransId="{8EC2E7D9-55BD-4C7F-BDD6-63C337E1B71D}" sibTransId="{90E34DCB-210F-44E4-8EC6-2C086AA8E033}"/>
    <dgm:cxn modelId="{70B595F8-C967-4C0F-A0C3-51B2244E776E}" srcId="{CA5A1110-DE73-46CD-8617-E8C431E3E8B2}" destId="{06E491DD-EDC2-4E56-897C-E2103B4EDCAC}" srcOrd="0" destOrd="0" parTransId="{7B1A6529-F917-4705-B6C1-73C093AF4A9B}" sibTransId="{76701401-3839-45DF-9ECB-A6EF164B5B93}"/>
    <dgm:cxn modelId="{EEA3CD12-39B8-4914-8892-928060B5142A}" srcId="{4436BC72-BAE3-405B-8087-A55F6019BE42}" destId="{E2F4EB92-1332-4AA7-9F17-94511D3BF2CE}" srcOrd="2" destOrd="0" parTransId="{E426E96C-6AC4-494C-B288-35CE98D8D545}" sibTransId="{0D846965-ADF2-40C9-B26D-59A8436B9331}"/>
    <dgm:cxn modelId="{F991EB65-556F-4060-A73E-D395F73ED699}" srcId="{E2F4EB92-1332-4AA7-9F17-94511D3BF2CE}" destId="{922E079A-2461-4CC3-827C-5B74E2A8401A}" srcOrd="0" destOrd="0" parTransId="{FE4D55A4-7832-40D2-8897-731CF138325A}" sibTransId="{DF57DC0D-B025-43AD-A8A0-32C960EAAE49}"/>
    <dgm:cxn modelId="{2BE7A8DC-C19C-47E2-AB50-9D5552AC2B6F}" type="presOf" srcId="{4436BC72-BAE3-405B-8087-A55F6019BE42}" destId="{B0CDEE3D-18F3-4B8A-A147-727892509C6E}" srcOrd="0" destOrd="0" presId="urn:microsoft.com/office/officeart/2005/8/layout/chevron2"/>
    <dgm:cxn modelId="{9CA58B1C-4849-4CE2-A276-22B1D4C703AB}" type="presParOf" srcId="{B0CDEE3D-18F3-4B8A-A147-727892509C6E}" destId="{4504A90A-2C1A-4AB7-B375-B2715AD032CF}" srcOrd="0" destOrd="0" presId="urn:microsoft.com/office/officeart/2005/8/layout/chevron2"/>
    <dgm:cxn modelId="{7968EE5D-DA1F-44B2-94B5-63E412AF03C7}" type="presParOf" srcId="{4504A90A-2C1A-4AB7-B375-B2715AD032CF}" destId="{A6DA7674-A63A-4EB7-B42B-89BC284643AA}" srcOrd="0" destOrd="0" presId="urn:microsoft.com/office/officeart/2005/8/layout/chevron2"/>
    <dgm:cxn modelId="{B75FE014-7678-4509-991D-F0DC92AEA387}" type="presOf" srcId="{6179CE99-04E7-4A00-B1D9-76D0A54CAD4E}" destId="{A6DA7674-A63A-4EB7-B42B-89BC284643AA}" srcOrd="0" destOrd="0" presId="urn:microsoft.com/office/officeart/2005/8/layout/chevron2"/>
    <dgm:cxn modelId="{F8AF42E8-1D2A-4FF2-8728-41EC3EBDF280}" type="presParOf" srcId="{4504A90A-2C1A-4AB7-B375-B2715AD032CF}" destId="{6AAA9FCB-4D5D-4160-A07B-072D98C53A69}" srcOrd="1" destOrd="0" presId="urn:microsoft.com/office/officeart/2005/8/layout/chevron2"/>
    <dgm:cxn modelId="{7B0D8B40-89DA-4212-BAFA-71DC0EBBA24F}" type="presOf" srcId="{B9DDC6FB-9A2F-4265-9D7D-D8FE1E79347C}" destId="{6AAA9FCB-4D5D-4160-A07B-072D98C53A69}" srcOrd="0" destOrd="0" presId="urn:microsoft.com/office/officeart/2005/8/layout/chevron2"/>
    <dgm:cxn modelId="{62B8E3D8-B9E6-4A0B-B3C1-B0CAB44799CC}" type="presParOf" srcId="{B0CDEE3D-18F3-4B8A-A147-727892509C6E}" destId="{F92AF647-514B-4762-BE77-D3B36B52345F}" srcOrd="1" destOrd="0" presId="urn:microsoft.com/office/officeart/2005/8/layout/chevron2"/>
    <dgm:cxn modelId="{CFF44E2A-BEE8-4E27-94EF-96B216557BB9}" type="presParOf" srcId="{B0CDEE3D-18F3-4B8A-A147-727892509C6E}" destId="{9813958C-179D-4B68-B2FF-67FB266E4F72}" srcOrd="2" destOrd="0" presId="urn:microsoft.com/office/officeart/2005/8/layout/chevron2"/>
    <dgm:cxn modelId="{30D7D798-C304-4874-82FC-B5C975DC74ED}" type="presParOf" srcId="{9813958C-179D-4B68-B2FF-67FB266E4F72}" destId="{BB36937F-2681-43D9-BE66-B7A5ED7F9B88}" srcOrd="0" destOrd="0" presId="urn:microsoft.com/office/officeart/2005/8/layout/chevron2"/>
    <dgm:cxn modelId="{008998DA-C9C2-46AF-A7CA-AF8137807CEA}" type="presOf" srcId="{CA5A1110-DE73-46CD-8617-E8C431E3E8B2}" destId="{BB36937F-2681-43D9-BE66-B7A5ED7F9B88}" srcOrd="0" destOrd="0" presId="urn:microsoft.com/office/officeart/2005/8/layout/chevron2"/>
    <dgm:cxn modelId="{DD72D8CF-C603-4F73-AA56-1F85F0C798E4}" type="presParOf" srcId="{9813958C-179D-4B68-B2FF-67FB266E4F72}" destId="{65771C17-FB35-4BA5-AA86-39C3959A86A9}" srcOrd="1" destOrd="0" presId="urn:microsoft.com/office/officeart/2005/8/layout/chevron2"/>
    <dgm:cxn modelId="{55838335-6BA1-4308-8DEB-8568AE13EBFA}" type="presOf" srcId="{06E491DD-EDC2-4E56-897C-E2103B4EDCAC}" destId="{65771C17-FB35-4BA5-AA86-39C3959A86A9}" srcOrd="0" destOrd="0" presId="urn:microsoft.com/office/officeart/2005/8/layout/chevron2"/>
    <dgm:cxn modelId="{53359313-B6BF-4CD4-85CA-D27AFE856EB9}" type="presParOf" srcId="{B0CDEE3D-18F3-4B8A-A147-727892509C6E}" destId="{81AA9BC1-1FB0-4EF6-BD34-ED0B8D0C6C03}" srcOrd="3" destOrd="0" presId="urn:microsoft.com/office/officeart/2005/8/layout/chevron2"/>
    <dgm:cxn modelId="{BBE71CA0-7910-4333-8BEF-DAA817423E59}" type="presParOf" srcId="{B0CDEE3D-18F3-4B8A-A147-727892509C6E}" destId="{57031DC2-7BFE-41C1-B4B4-D36CBD27DFBA}" srcOrd="4" destOrd="0" presId="urn:microsoft.com/office/officeart/2005/8/layout/chevron2"/>
    <dgm:cxn modelId="{C63F0B7E-2F86-407E-9087-F90019E09776}" type="presParOf" srcId="{57031DC2-7BFE-41C1-B4B4-D36CBD27DFBA}" destId="{8F7EDF79-8DDB-42BD-BAB1-F508438759BA}" srcOrd="0" destOrd="0" presId="urn:microsoft.com/office/officeart/2005/8/layout/chevron2"/>
    <dgm:cxn modelId="{EF1FF949-0ACD-4303-8803-75260853BEBE}" type="presOf" srcId="{E2F4EB92-1332-4AA7-9F17-94511D3BF2CE}" destId="{8F7EDF79-8DDB-42BD-BAB1-F508438759BA}" srcOrd="0" destOrd="0" presId="urn:microsoft.com/office/officeart/2005/8/layout/chevron2"/>
    <dgm:cxn modelId="{6008DC88-8C7E-4EEF-B251-29E531C8E353}" type="presParOf" srcId="{57031DC2-7BFE-41C1-B4B4-D36CBD27DFBA}" destId="{87679716-2D51-4777-ADBB-E3D33DDA85AD}" srcOrd="1" destOrd="0" presId="urn:microsoft.com/office/officeart/2005/8/layout/chevron2"/>
    <dgm:cxn modelId="{BF169257-34D3-431D-B0A3-C79C20B6D863}" type="presOf" srcId="{922E079A-2461-4CC3-827C-5B74E2A8401A}" destId="{87679716-2D51-4777-ADBB-E3D33DDA85AD}" srcOrd="0"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3.xml><?xml version="1.0" encoding="utf-8"?>
<dgm:dataModel xmlns:a="http://schemas.openxmlformats.org/drawingml/2006/main" xmlns:r="http://schemas.openxmlformats.org/officeDocument/2006/relationships" xmlns:dgm="http://schemas.openxmlformats.org/drawingml/2006/diagram">
  <dgm:ptLst>
    <dgm:pt modelId="{FE4391E4-0AC6-4EDE-9E62-633F92D4446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88BABA91-A510-432C-901F-9A0D14BDFC09}" type="parTrans" cxnId="{B19A7266-2B60-4752-9D87-DB29D89835EE}">
      <dgm:prSet custT="1"/>
      <dgm:spPr/>
      <dgm:t>
        <a:bodyPr/>
        <a:lstStyle/>
        <a:p>
          <a:endParaRPr lang="en-GB" sz="2000"/>
        </a:p>
      </dgm:t>
    </dgm:pt>
    <dgm:pt modelId="{CF8F5F47-057E-4C98-A72E-67D06F69ADB6}">
      <dgm:prSet custT="1"/>
      <dgm:spPr/>
      <dgm:t>
        <a:bodyPr/>
        <a:lstStyle/>
        <a:p>
          <a:r>
            <a:rPr lang="it-IT" sz="2400" b="1">
              <a:solidFill>
                <a:srgbClr val="93C23D"/>
              </a:solidFill>
            </a:rPr>
            <a:t>Sviluppare un atteggiamento positivo</a:t>
          </a:r>
        </a:p>
      </dgm:t>
    </dgm:pt>
    <dgm:pt modelId="{27851132-42BB-43AE-A3BC-4B580DF4A42D}" type="sibTrans" cxnId="{B19A7266-2B60-4752-9D87-DB29D89835EE}">
      <dgm:prSet custT="1"/>
      <dgm:spPr/>
      <dgm:t>
        <a:bodyPr/>
        <a:lstStyle/>
        <a:p>
          <a:endParaRPr lang="en-GB" sz="2000"/>
        </a:p>
      </dgm:t>
    </dgm:pt>
    <dgm:pt modelId="{DBDB96A9-C1A8-4454-BD23-389C641384A8}" type="parTrans" cxnId="{C8F98DDF-0516-45AF-B27D-DB6DF5452C56}">
      <dgm:prSet custT="1"/>
      <dgm:spPr/>
      <dgm:t>
        <a:bodyPr/>
        <a:lstStyle/>
        <a:p>
          <a:endParaRPr lang="en-GB" sz="2000"/>
        </a:p>
      </dgm:t>
    </dgm:pt>
    <dgm:pt modelId="{DC6DD274-4EB8-4543-8B3A-043841772F8D}">
      <dgm:prSet custT="1"/>
      <dgm:spPr/>
      <dgm:t>
        <a:bodyPr/>
        <a:lstStyle/>
        <a:p>
          <a:r>
            <a:rPr lang="it-IT" sz="2400" b="1">
              <a:solidFill>
                <a:srgbClr val="80318E"/>
              </a:solidFill>
            </a:rPr>
            <a:t>Stabilire obiettivi ragionevoli</a:t>
          </a:r>
        </a:p>
      </dgm:t>
    </dgm:pt>
    <dgm:pt modelId="{8FE51954-9807-49F9-8303-78B3A85BDA0A}" type="sibTrans" cxnId="{C8F98DDF-0516-45AF-B27D-DB6DF5452C56}">
      <dgm:prSet custT="1"/>
      <dgm:spPr/>
      <dgm:t>
        <a:bodyPr/>
        <a:lstStyle/>
        <a:p>
          <a:endParaRPr lang="en-GB" sz="2000"/>
        </a:p>
      </dgm:t>
    </dgm:pt>
    <dgm:pt modelId="{24745FB9-6118-4BCD-B689-650706325BF5}" type="parTrans" cxnId="{EFADB22D-BA2F-4055-8EE0-C9796956B99F}">
      <dgm:prSet custT="1"/>
      <dgm:spPr/>
      <dgm:t>
        <a:bodyPr/>
        <a:lstStyle/>
        <a:p>
          <a:endParaRPr lang="en-GB" sz="2000"/>
        </a:p>
      </dgm:t>
    </dgm:pt>
    <dgm:pt modelId="{E1971BE1-C6AC-471C-BC9C-E8463F74DFBE}">
      <dgm:prSet custT="1"/>
      <dgm:spPr/>
      <dgm:t>
        <a:bodyPr/>
        <a:lstStyle/>
        <a:p>
          <a:r>
            <a:rPr lang="it-IT" sz="2400" b="1">
              <a:solidFill>
                <a:srgbClr val="09446A"/>
              </a:solidFill>
            </a:rPr>
            <a:t>Circondatevi di persone positive</a:t>
          </a:r>
          <a:endParaRPr lang="en-GB" sz="2400">
            <a:solidFill>
              <a:srgbClr val="09446A"/>
            </a:solidFill>
          </a:endParaRPr>
        </a:p>
      </dgm:t>
    </dgm:pt>
    <dgm:pt modelId="{D888BC70-EE0F-4732-9493-89D147DCD4F1}" type="sibTrans" cxnId="{EFADB22D-BA2F-4055-8EE0-C9796956B99F}">
      <dgm:prSet custT="1"/>
      <dgm:spPr/>
      <dgm:t>
        <a:bodyPr/>
        <a:lstStyle/>
        <a:p>
          <a:endParaRPr lang="en-GB" sz="2000"/>
        </a:p>
      </dgm:t>
    </dgm:pt>
    <dgm:pt modelId="{ABEA6999-AA22-4BB3-87C7-602D668742FF}" type="parTrans" cxnId="{DA73164C-F5CF-466D-B5A8-603120F5FE69}">
      <dgm:prSet custT="1"/>
      <dgm:spPr/>
      <dgm:t>
        <a:bodyPr/>
        <a:lstStyle/>
        <a:p>
          <a:endParaRPr lang="en-GB" sz="2000"/>
        </a:p>
      </dgm:t>
    </dgm:pt>
    <dgm:pt modelId="{C3FB75BF-45BE-41B2-BE67-2BA2E23BBB28}">
      <dgm:prSet custT="1"/>
      <dgm:spPr/>
      <dgm:t>
        <a:bodyPr/>
        <a:lstStyle/>
        <a:p>
          <a:r>
            <a:rPr lang="it-IT" sz="2400" b="1">
              <a:solidFill>
                <a:srgbClr val="93C23D"/>
              </a:solidFill>
            </a:rPr>
            <a:t>Praticare la cura di sé</a:t>
          </a:r>
        </a:p>
      </dgm:t>
    </dgm:pt>
    <dgm:pt modelId="{F7725D28-F6D3-45E9-B6D8-83CDF3207953}" type="sibTrans" cxnId="{DA73164C-F5CF-466D-B5A8-603120F5FE69}">
      <dgm:prSet custT="1"/>
      <dgm:spPr/>
      <dgm:t>
        <a:bodyPr/>
        <a:lstStyle/>
        <a:p>
          <a:endParaRPr lang="en-GB" sz="2000"/>
        </a:p>
      </dgm:t>
    </dgm:pt>
    <dgm:pt modelId="{E227AE79-5CAB-46A5-AD7E-4FB222438BBE}" type="parTrans" cxnId="{AEE230B9-9605-4BD5-AC56-9D7E785781AC}">
      <dgm:prSet custT="1"/>
      <dgm:spPr/>
      <dgm:t>
        <a:bodyPr/>
        <a:lstStyle/>
        <a:p>
          <a:endParaRPr lang="en-GB" sz="2000"/>
        </a:p>
      </dgm:t>
    </dgm:pt>
    <dgm:pt modelId="{CFFCD524-2BF8-4395-97A6-F14808B677F9}">
      <dgm:prSet custT="1"/>
      <dgm:spPr/>
      <dgm:t>
        <a:bodyPr/>
        <a:lstStyle/>
        <a:p>
          <a:r>
            <a:rPr lang="it-IT" sz="2400" b="1">
              <a:solidFill>
                <a:srgbClr val="80318E"/>
              </a:solidFill>
            </a:rPr>
            <a:t>Usare un linguaggio positivo su di sé</a:t>
          </a:r>
        </a:p>
        <a:p>
          <a:endParaRPr lang="en-GB" sz="2400">
            <a:solidFill>
              <a:srgbClr val="80318E"/>
            </a:solidFill>
          </a:endParaRPr>
        </a:p>
      </dgm:t>
    </dgm:pt>
    <dgm:pt modelId="{7ADB3CE7-03D7-4ADA-A99E-94968790A2AB}" type="sibTrans" cxnId="{AEE230B9-9605-4BD5-AC56-9D7E785781AC}">
      <dgm:prSet custT="1"/>
      <dgm:spPr/>
      <dgm:t>
        <a:bodyPr/>
        <a:lstStyle/>
        <a:p>
          <a:endParaRPr lang="en-GB" sz="2000"/>
        </a:p>
      </dgm:t>
    </dgm:pt>
    <dgm:pt modelId="{02991C7B-D031-4A7E-B59D-57F566590719}" type="parTrans" cxnId="{B722A6D6-8E00-487E-9672-B49DD4BAE094}">
      <dgm:prSet custT="1"/>
      <dgm:spPr/>
      <dgm:t>
        <a:bodyPr/>
        <a:lstStyle/>
        <a:p>
          <a:endParaRPr lang="en-GB" sz="2000"/>
        </a:p>
      </dgm:t>
    </dgm:pt>
    <dgm:pt modelId="{1095B3F6-DD29-4B3F-BD6C-2AC55AFF0E91}">
      <dgm:prSet custT="1"/>
      <dgm:spPr/>
      <dgm:t>
        <a:bodyPr/>
        <a:lstStyle/>
        <a:p>
          <a:r>
            <a:rPr lang="it-IT" sz="2400" b="1">
              <a:solidFill>
                <a:srgbClr val="93C23D"/>
              </a:solidFill>
            </a:rPr>
            <a:t>Essere assertivi</a:t>
          </a:r>
          <a:endParaRPr lang="en-GB" sz="2400">
            <a:solidFill>
              <a:srgbClr val="93C23D"/>
            </a:solidFill>
          </a:endParaRPr>
        </a:p>
      </dgm:t>
    </dgm:pt>
    <dgm:pt modelId="{DB41C86A-A3D7-4A25-A9E3-47D9E62A08AC}" type="sibTrans" cxnId="{B722A6D6-8E00-487E-9672-B49DD4BAE094}">
      <dgm:prSet custT="1"/>
      <dgm:spPr/>
      <dgm:t>
        <a:bodyPr/>
        <a:lstStyle/>
        <a:p>
          <a:endParaRPr lang="en-GB" sz="2000"/>
        </a:p>
      </dgm:t>
    </dgm:pt>
    <dgm:pt modelId="{BC20612D-D344-4DCE-8409-E92E23BC8090}" type="parTrans" cxnId="{7CD790A0-1F9F-4BE6-B113-07A7B2E46FFB}">
      <dgm:prSet custT="1"/>
      <dgm:spPr/>
      <dgm:t>
        <a:bodyPr/>
        <a:lstStyle/>
        <a:p>
          <a:endParaRPr lang="en-GB" sz="2000"/>
        </a:p>
      </dgm:t>
    </dgm:pt>
    <dgm:pt modelId="{3DB9ED3E-9F70-48BB-A8D6-A336E38977CC}">
      <dgm:prSet custT="1"/>
      <dgm:spPr/>
      <dgm:t>
        <a:bodyPr/>
        <a:lstStyle/>
        <a:p>
          <a:r>
            <a:rPr lang="it-IT" sz="2400" b="1">
              <a:solidFill>
                <a:srgbClr val="09446A"/>
              </a:solidFill>
            </a:rPr>
            <a:t>Creare un elenco di azioni</a:t>
          </a:r>
          <a:endParaRPr lang="en-GB" sz="2400">
            <a:solidFill>
              <a:srgbClr val="09446A"/>
            </a:solidFill>
          </a:endParaRPr>
        </a:p>
      </dgm:t>
    </dgm:pt>
    <dgm:pt modelId="{BAB2CE1E-77D5-4010-B7A4-B90C3C31875A}" type="sibTrans" cxnId="{7CD790A0-1F9F-4BE6-B113-07A7B2E46FFB}">
      <dgm:prSet custT="1"/>
      <dgm:spPr/>
      <dgm:t>
        <a:bodyPr/>
        <a:lstStyle/>
        <a:p>
          <a:endParaRPr lang="en-GB" sz="2000"/>
        </a:p>
      </dgm:t>
    </dgm:pt>
    <dgm:pt modelId="{C7982181-22E9-4861-B935-2E898BB2C460}" type="pres">
      <dgm:prSet presAssocID="{FE4391E4-0AC6-4EDE-9E62-633F92D44463}" presName="compositeShape">
        <dgm:presLayoutVars>
          <dgm:chMax val="7"/>
          <dgm:dir/>
          <dgm:resizeHandles val="exact"/>
        </dgm:presLayoutVars>
      </dgm:prSet>
      <dgm:spPr/>
      <dgm:t>
        <a:bodyPr/>
        <a:lstStyle/>
        <a:p/>
      </dgm:t>
    </dgm:pt>
    <dgm:pt modelId="{9B42A61C-6726-4793-B4D0-3D07D47F2A6F}" type="pres">
      <dgm:prSet presAssocID="{CF8F5F47-057E-4C98-A72E-67D06F69ADB6}" presName="circ1" presStyleLbl="vennNode1" presStyleCnt="7"/>
      <dgm:spPr/>
      <dgm:t>
        <a:bodyPr/>
        <a:lstStyle/>
        <a:p/>
      </dgm:t>
    </dgm:pt>
    <dgm:pt modelId="{D40ECA45-BB42-4D12-AE9A-B868645E1C26}" type="pres">
      <dgm:prSet presAssocID="{CF8F5F47-057E-4C98-A72E-67D06F69ADB6}" presName="circ1Tx" presStyleLbl="revTx" presStyleCnt="7" custScaleX="150928" custScaleY="83508">
        <dgm:presLayoutVars>
          <dgm:chMax val="0"/>
          <dgm:chPref val="0"/>
          <dgm:bulletEnabled val="1"/>
        </dgm:presLayoutVars>
      </dgm:prSet>
      <dgm:spPr/>
      <dgm:t>
        <a:bodyPr/>
        <a:lstStyle/>
        <a:p/>
      </dgm:t>
    </dgm:pt>
    <dgm:pt modelId="{39F125A1-6CA0-4ADD-9772-92A1E7078CC6}" type="pres">
      <dgm:prSet presAssocID="{DC6DD274-4EB8-4543-8B3A-043841772F8D}" presName="circ2" presStyleLbl="vennNode1" presStyleIdx="1" presStyleCnt="7"/>
      <dgm:spPr/>
      <dgm:t>
        <a:bodyPr/>
        <a:lstStyle/>
        <a:p/>
      </dgm:t>
    </dgm:pt>
    <dgm:pt modelId="{F83C366A-DE86-4769-8A7D-F9AF71A2E758}" type="pres">
      <dgm:prSet presAssocID="{DC6DD274-4EB8-4543-8B3A-043841772F8D}" presName="circ2Tx" presStyleLbl="revTx" presStyleIdx="1" presStyleCnt="7" custLinFactNeighborY="-17463">
        <dgm:presLayoutVars>
          <dgm:chMax val="0"/>
          <dgm:chPref val="0"/>
          <dgm:bulletEnabled val="1"/>
        </dgm:presLayoutVars>
      </dgm:prSet>
      <dgm:spPr/>
      <dgm:t>
        <a:bodyPr/>
        <a:lstStyle/>
        <a:p/>
      </dgm:t>
    </dgm:pt>
    <dgm:pt modelId="{7F87BECC-6B24-45A7-9621-5D5F7CF93AB3}" type="pres">
      <dgm:prSet presAssocID="{E1971BE1-C6AC-471C-BC9C-E8463F74DFBE}" presName="circ3" presStyleLbl="vennNode1" presStyleIdx="2" presStyleCnt="7"/>
      <dgm:spPr/>
      <dgm:t>
        <a:bodyPr/>
        <a:lstStyle/>
        <a:p/>
      </dgm:t>
    </dgm:pt>
    <dgm:pt modelId="{71378771-FBB5-43D6-BBBD-FCC98BC51074}" type="pres">
      <dgm:prSet presAssocID="{E1971BE1-C6AC-471C-BC9C-E8463F74DFBE}" presName="circ3Tx" presStyleLbl="revTx" presStyleIdx="2" presStyleCnt="7" custScaleX="172700" custLinFactNeighborX="43507" custLinFactNeighborY="-5109">
        <dgm:presLayoutVars>
          <dgm:chMax val="0"/>
          <dgm:chPref val="0"/>
          <dgm:bulletEnabled val="1"/>
        </dgm:presLayoutVars>
      </dgm:prSet>
      <dgm:spPr/>
      <dgm:t>
        <a:bodyPr/>
        <a:lstStyle/>
        <a:p/>
      </dgm:t>
    </dgm:pt>
    <dgm:pt modelId="{CF6B7C4B-A384-47A9-A595-B6EC3DBA36C6}" type="pres">
      <dgm:prSet presAssocID="{C3FB75BF-45BE-41B2-BE67-2BA2E23BBB28}" presName="circ4" presStyleLbl="vennNode1" presStyleIdx="3" presStyleCnt="7"/>
      <dgm:spPr/>
      <dgm:t>
        <a:bodyPr/>
        <a:lstStyle/>
        <a:p/>
      </dgm:t>
    </dgm:pt>
    <dgm:pt modelId="{9E59D0C4-9349-4F0A-AE29-2A2F904E2308}" type="pres">
      <dgm:prSet presAssocID="{C3FB75BF-45BE-41B2-BE67-2BA2E23BBB28}" presName="circ4Tx" presStyleLbl="revTx" presStyleIdx="3" presStyleCnt="7">
        <dgm:presLayoutVars>
          <dgm:chMax val="0"/>
          <dgm:chPref val="0"/>
          <dgm:bulletEnabled val="1"/>
        </dgm:presLayoutVars>
      </dgm:prSet>
      <dgm:spPr/>
      <dgm:t>
        <a:bodyPr/>
        <a:lstStyle/>
        <a:p/>
      </dgm:t>
    </dgm:pt>
    <dgm:pt modelId="{9874EB90-1C5B-4709-AD7A-0D3E82B75427}" type="pres">
      <dgm:prSet presAssocID="{CFFCD524-2BF8-4395-97A6-F14808B677F9}" presName="circ5" presStyleLbl="vennNode1" presStyleIdx="4" presStyleCnt="7"/>
      <dgm:spPr/>
      <dgm:t>
        <a:bodyPr/>
        <a:lstStyle/>
        <a:p/>
      </dgm:t>
    </dgm:pt>
    <dgm:pt modelId="{6B573B19-01A0-4036-BD03-01D2214D69CF}" type="pres">
      <dgm:prSet presAssocID="{CFFCD524-2BF8-4395-97A6-F14808B677F9}" presName="circ5Tx" presStyleLbl="revTx" presStyleIdx="4" presStyleCnt="7">
        <dgm:presLayoutVars>
          <dgm:chMax val="0"/>
          <dgm:chPref val="0"/>
          <dgm:bulletEnabled val="1"/>
        </dgm:presLayoutVars>
      </dgm:prSet>
      <dgm:spPr/>
      <dgm:t>
        <a:bodyPr/>
        <a:lstStyle/>
        <a:p/>
      </dgm:t>
    </dgm:pt>
    <dgm:pt modelId="{A896021A-DF7C-4A5F-A1D5-6457474B139F}" type="pres">
      <dgm:prSet presAssocID="{1095B3F6-DD29-4B3F-BD6C-2AC55AFF0E91}" presName="circ6" presStyleLbl="vennNode1" presStyleIdx="5" presStyleCnt="7"/>
      <dgm:spPr/>
      <dgm:t>
        <a:bodyPr/>
        <a:lstStyle/>
        <a:p/>
      </dgm:t>
    </dgm:pt>
    <dgm:pt modelId="{5005C5CB-9A0D-4D8B-94B0-83382080D1F3}" type="pres">
      <dgm:prSet presAssocID="{1095B3F6-DD29-4B3F-BD6C-2AC55AFF0E91}" presName="circ6Tx" presStyleLbl="revTx" presStyleIdx="5" presStyleCnt="7">
        <dgm:presLayoutVars>
          <dgm:chMax val="0"/>
          <dgm:chPref val="0"/>
          <dgm:bulletEnabled val="1"/>
        </dgm:presLayoutVars>
      </dgm:prSet>
      <dgm:spPr/>
      <dgm:t>
        <a:bodyPr/>
        <a:lstStyle/>
        <a:p/>
      </dgm:t>
    </dgm:pt>
    <dgm:pt modelId="{08349013-05D1-44A0-9755-23F48E13D331}" type="pres">
      <dgm:prSet presAssocID="{3DB9ED3E-9F70-48BB-A8D6-A336E38977CC}" presName="circ7" presStyleLbl="vennNode1" presStyleIdx="6" presStyleCnt="7"/>
      <dgm:spPr/>
      <dgm:t>
        <a:bodyPr/>
        <a:lstStyle/>
        <a:p/>
      </dgm:t>
    </dgm:pt>
    <dgm:pt modelId="{CB634447-7A3E-4934-84C5-CE7FBC2AB22E}" type="pres">
      <dgm:prSet presAssocID="{3DB9ED3E-9F70-48BB-A8D6-A336E38977CC}" presName="circ7Tx" presStyleLbl="revTx" presStyleIdx="6" presStyleCnt="7">
        <dgm:presLayoutVars>
          <dgm:chMax val="0"/>
          <dgm:chPref val="0"/>
          <dgm:bulletEnabled val="1"/>
        </dgm:presLayoutVars>
      </dgm:prSet>
      <dgm:spPr/>
      <dgm:t>
        <a:bodyPr/>
        <a:lstStyle/>
        <a:p/>
      </dgm:t>
    </dgm:pt>
  </dgm:ptLst>
  <dgm:cxnLst>
    <dgm:cxn modelId="{B19A7266-2B60-4752-9D87-DB29D89835EE}" srcId="{FE4391E4-0AC6-4EDE-9E62-633F92D44463}" destId="{CF8F5F47-057E-4C98-A72E-67D06F69ADB6}" srcOrd="0" destOrd="0" parTransId="{88BABA91-A510-432C-901F-9A0D14BDFC09}" sibTransId="{27851132-42BB-43AE-A3BC-4B580DF4A42D}"/>
    <dgm:cxn modelId="{C8F98DDF-0516-45AF-B27D-DB6DF5452C56}" srcId="{FE4391E4-0AC6-4EDE-9E62-633F92D44463}" destId="{DC6DD274-4EB8-4543-8B3A-043841772F8D}" srcOrd="1" destOrd="0" parTransId="{DBDB96A9-C1A8-4454-BD23-389C641384A8}" sibTransId="{8FE51954-9807-49F9-8303-78B3A85BDA0A}"/>
    <dgm:cxn modelId="{EFADB22D-BA2F-4055-8EE0-C9796956B99F}" srcId="{FE4391E4-0AC6-4EDE-9E62-633F92D44463}" destId="{E1971BE1-C6AC-471C-BC9C-E8463F74DFBE}" srcOrd="2" destOrd="0" parTransId="{24745FB9-6118-4BCD-B689-650706325BF5}" sibTransId="{D888BC70-EE0F-4732-9493-89D147DCD4F1}"/>
    <dgm:cxn modelId="{DA73164C-F5CF-466D-B5A8-603120F5FE69}" srcId="{FE4391E4-0AC6-4EDE-9E62-633F92D44463}" destId="{C3FB75BF-45BE-41B2-BE67-2BA2E23BBB28}" srcOrd="3" destOrd="0" parTransId="{ABEA6999-AA22-4BB3-87C7-602D668742FF}" sibTransId="{F7725D28-F6D3-45E9-B6D8-83CDF3207953}"/>
    <dgm:cxn modelId="{AEE230B9-9605-4BD5-AC56-9D7E785781AC}" srcId="{FE4391E4-0AC6-4EDE-9E62-633F92D44463}" destId="{CFFCD524-2BF8-4395-97A6-F14808B677F9}" srcOrd="4" destOrd="0" parTransId="{E227AE79-5CAB-46A5-AD7E-4FB222438BBE}" sibTransId="{7ADB3CE7-03D7-4ADA-A99E-94968790A2AB}"/>
    <dgm:cxn modelId="{B722A6D6-8E00-487E-9672-B49DD4BAE094}" srcId="{FE4391E4-0AC6-4EDE-9E62-633F92D44463}" destId="{1095B3F6-DD29-4B3F-BD6C-2AC55AFF0E91}" srcOrd="5" destOrd="0" parTransId="{02991C7B-D031-4A7E-B59D-57F566590719}" sibTransId="{DB41C86A-A3D7-4A25-A9E3-47D9E62A08AC}"/>
    <dgm:cxn modelId="{7CD790A0-1F9F-4BE6-B113-07A7B2E46FFB}" srcId="{FE4391E4-0AC6-4EDE-9E62-633F92D44463}" destId="{3DB9ED3E-9F70-48BB-A8D6-A336E38977CC}" srcOrd="6" destOrd="0" parTransId="{BC20612D-D344-4DCE-8409-E92E23BC8090}" sibTransId="{BAB2CE1E-77D5-4010-B7A4-B90C3C31875A}"/>
    <dgm:cxn modelId="{DFCF3DAD-2B09-4E25-B039-5A1E3D39F277}" type="presOf" srcId="{FE4391E4-0AC6-4EDE-9E62-633F92D44463}" destId="{C7982181-22E9-4861-B935-2E898BB2C460}" srcOrd="0" destOrd="0" presId="urn:microsoft.com/office/officeart/2005/8/layout/venn1"/>
    <dgm:cxn modelId="{D58A6A90-E61F-4CF1-A2BC-9229D07AA4E6}" type="presParOf" srcId="{C7982181-22E9-4861-B935-2E898BB2C460}" destId="{9B42A61C-6726-4793-B4D0-3D07D47F2A6F}" srcOrd="0" destOrd="0" presId="urn:microsoft.com/office/officeart/2005/8/layout/venn1"/>
    <dgm:cxn modelId="{6152BDE5-0112-4F6B-8063-073537C24634}" type="presParOf" srcId="{C7982181-22E9-4861-B935-2E898BB2C460}" destId="{D40ECA45-BB42-4D12-AE9A-B868645E1C26}" srcOrd="1" destOrd="0" presId="urn:microsoft.com/office/officeart/2005/8/layout/venn1"/>
    <dgm:cxn modelId="{4022254C-8E41-48AC-B3C0-36077D20B3BB}" type="presOf" srcId="{CF8F5F47-057E-4C98-A72E-67D06F69ADB6}" destId="{D40ECA45-BB42-4D12-AE9A-B868645E1C26}" srcOrd="0" destOrd="0" presId="urn:microsoft.com/office/officeart/2005/8/layout/venn1"/>
    <dgm:cxn modelId="{EE1C7C43-F47B-4D8D-A4AF-8833D5567628}" type="presParOf" srcId="{C7982181-22E9-4861-B935-2E898BB2C460}" destId="{39F125A1-6CA0-4ADD-9772-92A1E7078CC6}" srcOrd="2" destOrd="0" presId="urn:microsoft.com/office/officeart/2005/8/layout/venn1"/>
    <dgm:cxn modelId="{2C864086-19CF-44E9-A733-2AE2676F3112}" type="presParOf" srcId="{C7982181-22E9-4861-B935-2E898BB2C460}" destId="{F83C366A-DE86-4769-8A7D-F9AF71A2E758}" srcOrd="3" destOrd="0" presId="urn:microsoft.com/office/officeart/2005/8/layout/venn1"/>
    <dgm:cxn modelId="{E5577E42-BA77-4C50-AD18-3A25D3BEE086}" type="presOf" srcId="{DC6DD274-4EB8-4543-8B3A-043841772F8D}" destId="{F83C366A-DE86-4769-8A7D-F9AF71A2E758}" srcOrd="0" destOrd="0" presId="urn:microsoft.com/office/officeart/2005/8/layout/venn1"/>
    <dgm:cxn modelId="{268C3F95-0EA6-403B-9183-062F4709B46D}" type="presParOf" srcId="{C7982181-22E9-4861-B935-2E898BB2C460}" destId="{7F87BECC-6B24-45A7-9621-5D5F7CF93AB3}" srcOrd="4" destOrd="0" presId="urn:microsoft.com/office/officeart/2005/8/layout/venn1"/>
    <dgm:cxn modelId="{0500250D-47F5-4921-8BBD-7574256C2EF6}" type="presParOf" srcId="{C7982181-22E9-4861-B935-2E898BB2C460}" destId="{71378771-FBB5-43D6-BBBD-FCC98BC51074}" srcOrd="5" destOrd="0" presId="urn:microsoft.com/office/officeart/2005/8/layout/venn1"/>
    <dgm:cxn modelId="{ED264089-5B09-473C-A799-76481FEA20BD}" type="presOf" srcId="{E1971BE1-C6AC-471C-BC9C-E8463F74DFBE}" destId="{71378771-FBB5-43D6-BBBD-FCC98BC51074}" srcOrd="0" destOrd="0" presId="urn:microsoft.com/office/officeart/2005/8/layout/venn1"/>
    <dgm:cxn modelId="{94E4C69D-15DF-47E8-A418-D0A12C157FE5}" type="presParOf" srcId="{C7982181-22E9-4861-B935-2E898BB2C460}" destId="{CF6B7C4B-A384-47A9-A595-B6EC3DBA36C6}" srcOrd="6" destOrd="0" presId="urn:microsoft.com/office/officeart/2005/8/layout/venn1"/>
    <dgm:cxn modelId="{3B567615-22C0-4733-91B3-C89D5C2B56AB}" type="presParOf" srcId="{C7982181-22E9-4861-B935-2E898BB2C460}" destId="{9E59D0C4-9349-4F0A-AE29-2A2F904E2308}" srcOrd="7" destOrd="0" presId="urn:microsoft.com/office/officeart/2005/8/layout/venn1"/>
    <dgm:cxn modelId="{2A3F1160-8852-48E7-A2F5-2608B94262C0}" type="presOf" srcId="{C3FB75BF-45BE-41B2-BE67-2BA2E23BBB28}" destId="{9E59D0C4-9349-4F0A-AE29-2A2F904E2308}" srcOrd="0" destOrd="0" presId="urn:microsoft.com/office/officeart/2005/8/layout/venn1"/>
    <dgm:cxn modelId="{0DB80023-E921-4338-8B42-B19142C4AD98}" type="presParOf" srcId="{C7982181-22E9-4861-B935-2E898BB2C460}" destId="{9874EB90-1C5B-4709-AD7A-0D3E82B75427}" srcOrd="8" destOrd="0" presId="urn:microsoft.com/office/officeart/2005/8/layout/venn1"/>
    <dgm:cxn modelId="{DA83AFED-F819-4E0F-B54E-E204CC08C4A2}" type="presParOf" srcId="{C7982181-22E9-4861-B935-2E898BB2C460}" destId="{6B573B19-01A0-4036-BD03-01D2214D69CF}" srcOrd="9" destOrd="0" presId="urn:microsoft.com/office/officeart/2005/8/layout/venn1"/>
    <dgm:cxn modelId="{A8BD1EEA-2031-4B27-8141-91B728367D34}" type="presOf" srcId="{CFFCD524-2BF8-4395-97A6-F14808B677F9}" destId="{6B573B19-01A0-4036-BD03-01D2214D69CF}" srcOrd="0" destOrd="0" presId="urn:microsoft.com/office/officeart/2005/8/layout/venn1"/>
    <dgm:cxn modelId="{C40BC47A-EFCB-4B5E-BE5C-7FC7666B9AB5}" type="presParOf" srcId="{C7982181-22E9-4861-B935-2E898BB2C460}" destId="{A896021A-DF7C-4A5F-A1D5-6457474B139F}" srcOrd="10" destOrd="0" presId="urn:microsoft.com/office/officeart/2005/8/layout/venn1"/>
    <dgm:cxn modelId="{18153DD2-64A8-481A-A43D-C171B5483064}" type="presParOf" srcId="{C7982181-22E9-4861-B935-2E898BB2C460}" destId="{5005C5CB-9A0D-4D8B-94B0-83382080D1F3}" srcOrd="11" destOrd="0" presId="urn:microsoft.com/office/officeart/2005/8/layout/venn1"/>
    <dgm:cxn modelId="{BA6A5513-304B-4999-9F8D-A4E405C25433}" type="presOf" srcId="{1095B3F6-DD29-4B3F-BD6C-2AC55AFF0E91}" destId="{5005C5CB-9A0D-4D8B-94B0-83382080D1F3}" srcOrd="0" destOrd="0" presId="urn:microsoft.com/office/officeart/2005/8/layout/venn1"/>
    <dgm:cxn modelId="{D6711CEB-CB1D-43EA-877D-422A042283D1}" type="presParOf" srcId="{C7982181-22E9-4861-B935-2E898BB2C460}" destId="{08349013-05D1-44A0-9755-23F48E13D331}" srcOrd="12" destOrd="0" presId="urn:microsoft.com/office/officeart/2005/8/layout/venn1"/>
    <dgm:cxn modelId="{3DDE8B62-5669-4E82-B424-83E53FFE01BC}" type="presParOf" srcId="{C7982181-22E9-4861-B935-2E898BB2C460}" destId="{CB634447-7A3E-4934-84C5-CE7FBC2AB22E}" srcOrd="13" destOrd="0" presId="urn:microsoft.com/office/officeart/2005/8/layout/venn1"/>
    <dgm:cxn modelId="{76F592BA-8886-40B6-8F25-E67983DD7216}" type="presOf" srcId="{3DB9ED3E-9F70-48BB-A8D6-A336E38977CC}" destId="{CB634447-7A3E-4934-84C5-CE7FBC2AB22E}" srcOrd="0" destOrd="0" presId="urn:microsoft.com/office/officeart/2005/8/layout/venn1"/>
  </dgm:cxnLst>
  <dgm:bg/>
  <dgm:whole/>
  <dgm:extLst>
    <a:ext uri="http://schemas.microsoft.com/office/drawing/2008/diagram">
      <dsp:dataModelExt xmlns:dsp="http://schemas.microsoft.com/office/drawing/2008/diagram" relId="rId3"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18" name=""/>
      <dsp:cNvGrpSpPr/>
    </dsp:nvGrpSpPr>
    <dsp:grpSpPr/>
    <dsp:sp modelId="{A6DA7674-A63A-4EB7-B42B-89BC284643AA}">
      <dsp:nvSpPr>
        <dsp:cNvPr id="19" name=""/>
        <dsp:cNvSpPr/>
      </dsp:nvSpPr>
      <dsp:spPr>
        <a:xfrm rot="5400000">
          <a:off x="-219103" y="183881"/>
          <a:ext cx="1214193" cy="8499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Step 1</a:t>
          </a:r>
        </a:p>
      </dsp:txBody>
      <dsp:txXfrm rot="-5400000">
        <a:off x="-36974" y="426720"/>
        <a:ext cx="849935" cy="364258"/>
      </dsp:txXfrm>
    </dsp:sp>
    <dsp:sp modelId="{6AAA9FCB-4D5D-4160-A07B-072D98C53A69}">
      <dsp:nvSpPr>
        <dsp:cNvPr id="20" name=""/>
        <dsp:cNvSpPr/>
      </dsp:nvSpPr>
      <dsp:spPr>
        <a:xfrm rot="5400000">
          <a:off x="2265694" y="-1451146"/>
          <a:ext cx="789226" cy="36946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err="1">
              <a:solidFill>
                <a:srgbClr val="09446A"/>
              </a:solidFill>
            </a:rPr>
            <a:t>Identifica il problema</a:t>
          </a:r>
          <a:endParaRPr lang="en-GB" sz="2400" kern="1200">
            <a:solidFill>
              <a:srgbClr val="09446A"/>
            </a:solidFill>
          </a:endParaRPr>
        </a:p>
      </dsp:txBody>
      <dsp:txXfrm rot="-5400000">
        <a:off x="812961" y="40114"/>
        <a:ext cx="3656165" cy="712172"/>
      </dsp:txXfrm>
    </dsp:sp>
    <dsp:sp modelId="{BB36937F-2681-43D9-BE66-B7A5ED7F9B88}">
      <dsp:nvSpPr>
        <dsp:cNvPr id="21" name=""/>
        <dsp:cNvSpPr/>
      </dsp:nvSpPr>
      <dsp:spPr>
        <a:xfrm rot="5400000">
          <a:off x="-219103" y="1197652"/>
          <a:ext cx="1214193" cy="8499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Step 2</a:t>
          </a:r>
        </a:p>
      </dsp:txBody>
      <dsp:txXfrm rot="-5400000">
        <a:off x="-36974" y="1440491"/>
        <a:ext cx="849935" cy="364258"/>
      </dsp:txXfrm>
    </dsp:sp>
    <dsp:sp modelId="{65771C17-FB35-4BA5-AA86-39C3959A86A9}">
      <dsp:nvSpPr>
        <dsp:cNvPr id="22" name=""/>
        <dsp:cNvSpPr/>
      </dsp:nvSpPr>
      <dsp:spPr>
        <a:xfrm rot="5400000">
          <a:off x="2265694" y="-437209"/>
          <a:ext cx="789226" cy="36946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err="1">
              <a:solidFill>
                <a:srgbClr val="09446A"/>
              </a:solidFill>
            </a:rPr>
            <a:t>Analizza il problema</a:t>
          </a:r>
          <a:endParaRPr lang="en-GB" sz="2400" kern="1200">
            <a:solidFill>
              <a:srgbClr val="09446A"/>
            </a:solidFill>
          </a:endParaRPr>
        </a:p>
      </dsp:txBody>
      <dsp:txXfrm rot="-5400000">
        <a:off x="812961" y="1054051"/>
        <a:ext cx="3656165" cy="712172"/>
      </dsp:txXfrm>
    </dsp:sp>
    <dsp:sp modelId="{8F7EDF79-8DDB-42BD-BAB1-F508438759BA}">
      <dsp:nvSpPr>
        <dsp:cNvPr id="23" name=""/>
        <dsp:cNvSpPr/>
      </dsp:nvSpPr>
      <dsp:spPr>
        <a:xfrm rot="5400000">
          <a:off x="-219103" y="2211424"/>
          <a:ext cx="1214193" cy="8499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Step 3</a:t>
          </a:r>
        </a:p>
      </dsp:txBody>
      <dsp:txXfrm rot="-5400000">
        <a:off x="-36974" y="2454262"/>
        <a:ext cx="849935" cy="364258"/>
      </dsp:txXfrm>
    </dsp:sp>
    <dsp:sp modelId="{87679716-2D51-4777-ADBB-E3D33DDA85AD}">
      <dsp:nvSpPr>
        <dsp:cNvPr id="24" name=""/>
        <dsp:cNvSpPr/>
      </dsp:nvSpPr>
      <dsp:spPr>
        <a:xfrm rot="5400000">
          <a:off x="2265694" y="553999"/>
          <a:ext cx="789226" cy="384259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err="1">
              <a:solidFill>
                <a:srgbClr val="09446A"/>
              </a:solidFill>
            </a:rPr>
            <a:t>Descrvi il problema</a:t>
          </a:r>
          <a:endParaRPr lang="en-GB" sz="2400" kern="1200">
            <a:solidFill>
              <a:srgbClr val="09446A"/>
            </a:solidFill>
          </a:endParaRPr>
        </a:p>
      </dsp:txBody>
      <dsp:txXfrm rot="-5400000">
        <a:off x="739013" y="2119208"/>
        <a:ext cx="3804063" cy="712172"/>
      </dsp:txXfrm>
    </dsp:sp>
  </dsp:spTree>
</dsp:drawing>
</file>

<file path=ppt/diagrams/drawing2.xml><?xml version="1.0" encoding="utf-8"?>
<dsp:drawing xmlns:a="http://schemas.openxmlformats.org/drawingml/2006/main" xmlns:r="http://schemas.openxmlformats.org/officeDocument/2006/relationships" xmlns:dsp="http://schemas.microsoft.com/office/drawing/2008/diagram">
  <dsp:spTree>
    <dsp:nvGrpSpPr>
      <dsp:cNvPr id="25" name=""/>
      <dsp:cNvGrpSpPr/>
    </dsp:nvGrpSpPr>
    <dsp:grpSpPr/>
    <dsp:sp modelId="{A6DA7674-A63A-4EB7-B42B-89BC284643AA}">
      <dsp:nvSpPr>
        <dsp:cNvPr id="26" name=""/>
        <dsp:cNvSpPr/>
      </dsp:nvSpPr>
      <dsp:spPr>
        <a:xfrm rot="5400000">
          <a:off x="-182307" y="182474"/>
          <a:ext cx="1215380" cy="8507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Step 4</a:t>
          </a:r>
        </a:p>
      </dsp:txBody>
      <dsp:txXfrm rot="-5400000">
        <a:off x="0" y="425550"/>
        <a:ext cx="850766" cy="364614"/>
      </dsp:txXfrm>
    </dsp:sp>
    <dsp:sp modelId="{6AAA9FCB-4D5D-4160-A07B-072D98C53A69}">
      <dsp:nvSpPr>
        <dsp:cNvPr id="27" name=""/>
        <dsp:cNvSpPr/>
      </dsp:nvSpPr>
      <dsp:spPr>
        <a:xfrm rot="5400000">
          <a:off x="2302698" y="-1451930"/>
          <a:ext cx="789997" cy="36938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it-IT" sz="2400" kern="1200">
              <a:solidFill>
                <a:srgbClr val="09446A"/>
              </a:solidFill>
            </a:rPr>
            <a:t>Cercare la causa principale</a:t>
          </a:r>
          <a:endParaRPr lang="en-GB" sz="2400" kern="1200">
            <a:solidFill>
              <a:srgbClr val="09446A"/>
            </a:solidFill>
          </a:endParaRPr>
        </a:p>
      </dsp:txBody>
      <dsp:txXfrm rot="-5400000">
        <a:off x="850766" y="38566"/>
        <a:ext cx="3655297" cy="712868"/>
      </dsp:txXfrm>
    </dsp:sp>
    <dsp:sp modelId="{BB36937F-2681-43D9-BE66-B7A5ED7F9B88}">
      <dsp:nvSpPr>
        <dsp:cNvPr id="28" name=""/>
        <dsp:cNvSpPr/>
      </dsp:nvSpPr>
      <dsp:spPr>
        <a:xfrm rot="5400000">
          <a:off x="-182307" y="1197237"/>
          <a:ext cx="1215380" cy="8507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Step 5</a:t>
          </a:r>
        </a:p>
      </dsp:txBody>
      <dsp:txXfrm rot="-5400000">
        <a:off x="0" y="1440313"/>
        <a:ext cx="850766" cy="364614"/>
      </dsp:txXfrm>
    </dsp:sp>
    <dsp:sp modelId="{65771C17-FB35-4BA5-AA86-39C3959A86A9}">
      <dsp:nvSpPr>
        <dsp:cNvPr id="29" name=""/>
        <dsp:cNvSpPr/>
      </dsp:nvSpPr>
      <dsp:spPr>
        <a:xfrm rot="5400000">
          <a:off x="2302698" y="-437001"/>
          <a:ext cx="789997" cy="36938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it-IT" sz="2200" kern="1200">
              <a:solidFill>
                <a:srgbClr val="09446A"/>
              </a:solidFill>
            </a:rPr>
            <a:t>Sviluppare soluzioni alternative</a:t>
          </a:r>
          <a:endParaRPr lang="en-GB" sz="2200" kern="1200">
            <a:solidFill>
              <a:srgbClr val="09446A"/>
            </a:solidFill>
          </a:endParaRPr>
        </a:p>
      </dsp:txBody>
      <dsp:txXfrm rot="-5400000">
        <a:off x="850766" y="1053496"/>
        <a:ext cx="3655297" cy="712868"/>
      </dsp:txXfrm>
    </dsp:sp>
    <dsp:sp modelId="{8F7EDF79-8DDB-42BD-BAB1-F508438759BA}">
      <dsp:nvSpPr>
        <dsp:cNvPr id="30" name=""/>
        <dsp:cNvSpPr/>
      </dsp:nvSpPr>
      <dsp:spPr>
        <a:xfrm rot="5400000">
          <a:off x="-182307" y="2211999"/>
          <a:ext cx="1215380" cy="8507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Step 6</a:t>
          </a:r>
        </a:p>
      </dsp:txBody>
      <dsp:txXfrm rot="-5400000">
        <a:off x="0" y="2455075"/>
        <a:ext cx="850766" cy="364614"/>
      </dsp:txXfrm>
    </dsp:sp>
    <dsp:sp modelId="{87679716-2D51-4777-ADBB-E3D33DDA85AD}">
      <dsp:nvSpPr>
        <dsp:cNvPr id="31" name=""/>
        <dsp:cNvSpPr/>
      </dsp:nvSpPr>
      <dsp:spPr>
        <a:xfrm rot="5400000">
          <a:off x="2302698" y="577760"/>
          <a:ext cx="789997" cy="36938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err="1">
              <a:solidFill>
                <a:srgbClr val="09446A"/>
              </a:solidFill>
            </a:rPr>
            <a:t>Implementare la Soluzione</a:t>
          </a:r>
          <a:endParaRPr lang="en-GB" sz="2400" kern="1200">
            <a:solidFill>
              <a:srgbClr val="09446A"/>
            </a:solidFill>
          </a:endParaRPr>
        </a:p>
      </dsp:txBody>
      <dsp:txXfrm rot="-5400000">
        <a:off x="850766" y="2068257"/>
        <a:ext cx="3655297" cy="712868"/>
      </dsp:txXfrm>
    </dsp:sp>
  </dsp:spTree>
</dsp:drawing>
</file>

<file path=ppt/diagrams/drawing3.xml><?xml version="1.0" encoding="utf-8"?>
<dsp:drawing xmlns:a="http://schemas.openxmlformats.org/drawingml/2006/main" xmlns:r="http://schemas.openxmlformats.org/officeDocument/2006/relationships" xmlns:dsp="http://schemas.microsoft.com/office/drawing/2008/diagram">
  <dsp:spTree>
    <dsp:nvGrpSpPr>
      <dsp:cNvPr id="6" name=""/>
      <dsp:cNvGrpSpPr/>
    </dsp:nvGrpSpPr>
    <dsp:grpSpPr/>
    <dsp:sp modelId="{9B42A61C-6726-4793-B4D0-3D07D47F2A6F}">
      <dsp:nvSpPr>
        <dsp:cNvPr id="7" name=""/>
        <dsp:cNvSpPr/>
      </dsp:nvSpPr>
      <dsp:spPr>
        <a:xfrm>
          <a:off x="4603192" y="1103738"/>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a:lstStyle/>
        <a:p/>
      </dsp:txBody>
    </dsp:sp>
    <dsp:sp modelId="{D40ECA45-BB42-4D12-AE9A-B868645E1C26}">
      <dsp:nvSpPr>
        <dsp:cNvPr id="8" name=""/>
        <dsp:cNvSpPr/>
      </dsp:nvSpPr>
      <dsp:spPr>
        <a:xfrm>
          <a:off x="4070271" y="36944"/>
          <a:ext cx="2527135" cy="748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b="1" kern="1200">
              <a:solidFill>
                <a:srgbClr val="93C23D"/>
              </a:solidFill>
            </a:rPr>
            <a:t>Sviluppare un atteggiamento positivo</a:t>
          </a:r>
        </a:p>
      </dsp:txBody>
      <dsp:txXfrm>
        <a:off x="4070271" y="36944"/>
        <a:ext cx="2527135" cy="748280"/>
      </dsp:txXfrm>
    </dsp:sp>
    <dsp:sp modelId="{39F125A1-6CA0-4ADD-9772-92A1E7078CC6}">
      <dsp:nvSpPr>
        <dsp:cNvPr id="9" name=""/>
        <dsp:cNvSpPr/>
      </dsp:nvSpPr>
      <dsp:spPr>
        <a:xfrm>
          <a:off x="5031838" y="1309832"/>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a:lstStyle/>
        <a:p/>
      </dsp:txBody>
    </dsp:sp>
    <dsp:sp modelId="{F83C366A-DE86-4769-8A7D-F9AF71A2E758}">
      <dsp:nvSpPr>
        <dsp:cNvPr id="10" name=""/>
        <dsp:cNvSpPr/>
      </dsp:nvSpPr>
      <dsp:spPr>
        <a:xfrm>
          <a:off x="6673357" y="642184"/>
          <a:ext cx="1583067" cy="985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b="1" kern="1200">
              <a:solidFill>
                <a:srgbClr val="80318E"/>
              </a:solidFill>
            </a:rPr>
            <a:t>Stabilire obiettivi ragionevoli</a:t>
          </a:r>
        </a:p>
      </dsp:txBody>
      <dsp:txXfrm>
        <a:off x="6673357" y="642184"/>
        <a:ext cx="1583067" cy="985664"/>
      </dsp:txXfrm>
    </dsp:sp>
    <dsp:sp modelId="{7F87BECC-6B24-45A7-9621-5D5F7CF93AB3}">
      <dsp:nvSpPr>
        <dsp:cNvPr id="11" name=""/>
        <dsp:cNvSpPr/>
      </dsp:nvSpPr>
      <dsp:spPr>
        <a:xfrm>
          <a:off x="5137173" y="1773542"/>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a:lstStyle/>
        <a:p/>
      </dsp:txBody>
    </dsp:sp>
    <dsp:sp modelId="{71378771-FBB5-43D6-BBBD-FCC98BC51074}">
      <dsp:nvSpPr>
        <dsp:cNvPr id="12" name=""/>
        <dsp:cNvSpPr/>
      </dsp:nvSpPr>
      <dsp:spPr>
        <a:xfrm>
          <a:off x="6936697" y="2015003"/>
          <a:ext cx="2681381" cy="10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b="1" kern="1200">
              <a:solidFill>
                <a:srgbClr val="09446A"/>
              </a:solidFill>
            </a:rPr>
            <a:t>Circondatevi di persone positive</a:t>
          </a:r>
          <a:endParaRPr lang="en-GB" sz="2400" kern="1200">
            <a:solidFill>
              <a:srgbClr val="09446A"/>
            </a:solidFill>
          </a:endParaRPr>
        </a:p>
      </dsp:txBody>
      <dsp:txXfrm>
        <a:off x="6936697" y="2015003"/>
        <a:ext cx="2681381" cy="1052869"/>
      </dsp:txXfrm>
    </dsp:sp>
    <dsp:sp modelId="{CF6B7C4B-A384-47A9-A595-B6EC3DBA36C6}">
      <dsp:nvSpPr>
        <dsp:cNvPr id="13" name=""/>
        <dsp:cNvSpPr/>
      </dsp:nvSpPr>
      <dsp:spPr>
        <a:xfrm>
          <a:off x="4840652" y="2145407"/>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a:lstStyle/>
        <a:p/>
      </dsp:txBody>
    </dsp:sp>
    <dsp:sp modelId="{9E59D0C4-9349-4F0A-AE29-2A2F904E2308}">
      <dsp:nvSpPr>
        <dsp:cNvPr id="14" name=""/>
        <dsp:cNvSpPr/>
      </dsp:nvSpPr>
      <dsp:spPr>
        <a:xfrm>
          <a:off x="6155816" y="3480087"/>
          <a:ext cx="1674398" cy="963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b="1" kern="1200">
              <a:solidFill>
                <a:srgbClr val="93C23D"/>
              </a:solidFill>
            </a:rPr>
            <a:t>Praticare la cura di sé</a:t>
          </a:r>
        </a:p>
      </dsp:txBody>
      <dsp:txXfrm>
        <a:off x="6155816" y="3480087"/>
        <a:ext cx="1674398" cy="963263"/>
      </dsp:txXfrm>
    </dsp:sp>
    <dsp:sp modelId="{9874EB90-1C5B-4709-AD7A-0D3E82B75427}">
      <dsp:nvSpPr>
        <dsp:cNvPr id="15" name=""/>
        <dsp:cNvSpPr/>
      </dsp:nvSpPr>
      <dsp:spPr>
        <a:xfrm>
          <a:off x="4365732" y="2145407"/>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a:lstStyle/>
        <a:p/>
      </dsp:txBody>
    </dsp:sp>
    <dsp:sp modelId="{6B573B19-01A0-4036-BD03-01D2214D69CF}">
      <dsp:nvSpPr>
        <dsp:cNvPr id="16" name=""/>
        <dsp:cNvSpPr/>
      </dsp:nvSpPr>
      <dsp:spPr>
        <a:xfrm>
          <a:off x="2837463" y="3480087"/>
          <a:ext cx="1674398" cy="963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b="1" kern="1200">
              <a:solidFill>
                <a:srgbClr val="80318E"/>
              </a:solidFill>
            </a:rPr>
            <a:t>Usare un linguaggio positivo su di sé</a:t>
          </a:r>
        </a:p>
        <a:p>
          <a:pPr marL="0" lvl="0" indent="0" algn="ctr" defTabSz="1066800">
            <a:lnSpc>
              <a:spcPct val="90000"/>
            </a:lnSpc>
            <a:spcBef>
              <a:spcPct val="0"/>
            </a:spcBef>
            <a:spcAft>
              <a:spcPct val="35000"/>
            </a:spcAft>
            <a:buNone/>
          </a:pPr>
          <a:endParaRPr lang="en-GB" sz="2400" kern="1200">
            <a:solidFill>
              <a:srgbClr val="80318E"/>
            </a:solidFill>
          </a:endParaRPr>
        </a:p>
      </dsp:txBody>
      <dsp:txXfrm>
        <a:off x="2837463" y="3480087"/>
        <a:ext cx="1674398" cy="963263"/>
      </dsp:txXfrm>
    </dsp:sp>
    <dsp:sp modelId="{A896021A-DF7C-4A5F-A1D5-6457474B139F}">
      <dsp:nvSpPr>
        <dsp:cNvPr id="17" name=""/>
        <dsp:cNvSpPr/>
      </dsp:nvSpPr>
      <dsp:spPr>
        <a:xfrm>
          <a:off x="4069211" y="1773542"/>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a:lstStyle/>
        <a:p/>
      </dsp:txBody>
    </dsp:sp>
    <dsp:sp modelId="{5005C5CB-9A0D-4D8B-94B0-83382080D1F3}">
      <dsp:nvSpPr>
        <dsp:cNvPr id="18" name=""/>
        <dsp:cNvSpPr/>
      </dsp:nvSpPr>
      <dsp:spPr>
        <a:xfrm>
          <a:off x="2289478" y="2068794"/>
          <a:ext cx="1552623" cy="10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b="1" kern="1200">
              <a:solidFill>
                <a:srgbClr val="93C23D"/>
              </a:solidFill>
            </a:rPr>
            <a:t>Essere assertivi</a:t>
          </a:r>
          <a:endParaRPr lang="en-GB" sz="2400" kern="1200">
            <a:solidFill>
              <a:srgbClr val="93C23D"/>
            </a:solidFill>
          </a:endParaRPr>
        </a:p>
      </dsp:txBody>
      <dsp:txXfrm>
        <a:off x="2289478" y="2068794"/>
        <a:ext cx="1552623" cy="1052869"/>
      </dsp:txXfrm>
    </dsp:sp>
    <dsp:sp modelId="{08349013-05D1-44A0-9755-23F48E13D331}">
      <dsp:nvSpPr>
        <dsp:cNvPr id="19" name=""/>
        <dsp:cNvSpPr/>
      </dsp:nvSpPr>
      <dsp:spPr>
        <a:xfrm>
          <a:off x="4174546" y="1309832"/>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a:lstStyle/>
        <a:p/>
      </dsp:txBody>
    </dsp:sp>
    <dsp:sp modelId="{CB634447-7A3E-4934-84C5-CE7FBC2AB22E}">
      <dsp:nvSpPr>
        <dsp:cNvPr id="20" name=""/>
        <dsp:cNvSpPr/>
      </dsp:nvSpPr>
      <dsp:spPr>
        <a:xfrm>
          <a:off x="2411253" y="814311"/>
          <a:ext cx="1583067" cy="985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b="1" kern="1200">
              <a:solidFill>
                <a:srgbClr val="09446A"/>
              </a:solidFill>
            </a:rPr>
            <a:t>Creare un elenco di azioni</a:t>
          </a:r>
          <a:endParaRPr lang="en-GB" sz="2400" kern="1200">
            <a:solidFill>
              <a:srgbClr val="09446A"/>
            </a:solidFill>
          </a:endParaRPr>
        </a:p>
      </dsp:txBody>
      <dsp:txXfrm>
        <a:off x="2411253" y="814311"/>
        <a:ext cx="1583067" cy="985664"/>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dgm:rule type="primFontSz" val="24"/>
            <dgm:rule type="h" val="110"/>
            <dgm:rule type="primFontSz" val="18"/>
            <dgm:rule type="h" val="INF"/>
            <dgm:rule type="primFontSz" val="5"/>
          </dgm:ruleLst>
        </dgm:layoutNode>
        <dgm:layoutNode name="descendantText" styleLbl="alignAcc1">
          <dgm:varLst>
            <dgm:bulletEnabled val="1"/>
          </dgm:varLst>
          <dgm:choose name="Name4">
            <dgm:if name="Name5" func="var" arg="dir" op="equ" val="norm">
              <dgm:alg type="tx">
                <dgm:param type="stBulletLvl" val="1"/>
                <dgm:param type="txAnchorVertCh" val="mid"/>
              </dgm:alg>
              <dgm:shape rot="90" type="round2SameRect" r:blip="">
                <dgm:adjLst/>
              </dgm:shape>
            </dgm:if>
            <dgm:else name="Name6">
              <dgm:alg type="tx">
                <dgm:param type="stBulletLvl" val="1"/>
                <dgm:param type="txAnchorVertCh" val="mid"/>
              </dgm:alg>
              <dgm:shape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dgm:ruleLst>
        </dgm:layoutNode>
      </dgm:layoutNode>
      <dgm:forEach name="Name10" axis="followSib" ptType="sibTrans" cnt="1">
        <dgm:layoutNode name="sp">
          <dgm:alg type="sp"/>
          <dgm:shape r:blip="">
            <dgm:adjLst/>
          </dgm:shape>
          <dgm:presOf axis="self"/>
          <dgm:constrLst>
            <dgm:constr type="w" val="1"/>
            <dgm:constr type="h" val="37.5"/>
          </dgm:constrLst>
          <dgm:ruleLst/>
        </dgm:layoutNode>
      </dgm:forEach>
    </dgm:forEach>
  </dgm:layoutNode>
</dgm:layoutDef>
</file>

<file path=ppt/diagrams/layout2.xml><?xml version="1.0" encoding="utf-8"?>
<dgm:layoutDef xmlns:a="http://schemas.openxmlformats.org/drawingml/2006/main" xmlns:r="http://schemas.openxmlformats.org/officeDocument/2006/relationships" xmlns:dgm="http://schemas.openxmlformats.org/drawingml/2006/diagram"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dgm:rule type="primFontSz" val="24"/>
            <dgm:rule type="h" val="110"/>
            <dgm:rule type="primFontSz" val="18"/>
            <dgm:rule type="h" val="INF"/>
            <dgm:rule type="primFontSz" val="5"/>
          </dgm:ruleLst>
        </dgm:layoutNode>
        <dgm:layoutNode name="descendantText" styleLbl="alignAcc1">
          <dgm:varLst>
            <dgm:bulletEnabled val="1"/>
          </dgm:varLst>
          <dgm:choose name="Name4">
            <dgm:if name="Name5" func="var" arg="dir" op="equ" val="norm">
              <dgm:alg type="tx">
                <dgm:param type="stBulletLvl" val="1"/>
                <dgm:param type="txAnchorVertCh" val="mid"/>
              </dgm:alg>
              <dgm:shape rot="90" type="round2SameRect" r:blip="">
                <dgm:adjLst/>
              </dgm:shape>
            </dgm:if>
            <dgm:else name="Name6">
              <dgm:alg type="tx">
                <dgm:param type="stBulletLvl" val="1"/>
                <dgm:param type="txAnchorVertCh" val="mid"/>
              </dgm:alg>
              <dgm:shape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dgm:ruleLst>
        </dgm:layoutNode>
      </dgm:layoutNode>
      <dgm:forEach name="Name10" axis="followSib" ptType="sibTrans" cnt="1">
        <dgm:layoutNode name="sp">
          <dgm:alg type="sp"/>
          <dgm:shape r:blip="">
            <dgm:adjLst/>
          </dgm:shape>
          <dgm:presOf axis="self"/>
          <dgm:constrLst>
            <dgm:constr type="w" val="1"/>
            <dgm:constr type="h" val="37.5"/>
          </dgm:constrLst>
          <dgm:ruleLst/>
        </dgm:layoutNode>
      </dgm:forEach>
    </dgm:forEach>
  </dgm:layoutNode>
</dgm:layoutDef>
</file>

<file path=ppt/diagrams/layout3.xml><?xml version="1.0" encoding="utf-8"?>
<dgm:layoutDef xmlns:a="http://schemas.openxmlformats.org/drawingml/2006/main" xmlns:r="http://schemas.openxmlformats.org/officeDocument/2006/relationships" xmlns:dgm="http://schemas.openxmlformats.org/drawingml/2006/diagram"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dgm:ruleLst>
          </dgm:layoutNode>
        </dgm:if>
        <dgm:else name="Name29">
          <dgm:layoutNode name="circ1" styleLbl="vennNode1">
            <dgm:alg type="sp"/>
            <dgm:shape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dgm:ruleLst>
          </dgm:layoutNode>
        </dgm:else>
      </dgm:choose>
    </dgm:forEach>
    <dgm:forEach name="Name48" axis="ch" ptType="node" st="2" cnt="1">
      <dgm:layoutNode name="circ2" styleLbl="vennNode1">
        <dgm:alg type="sp"/>
        <dgm:shape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dgm:ruleLst>
      </dgm:layoutNode>
    </dgm:forEach>
    <dgm:forEach name="Name70" axis="ch" ptType="node" st="3" cnt="1">
      <dgm:layoutNode name="circ3" styleLbl="vennNode1">
        <dgm:alg type="sp"/>
        <dgm:shape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dgm:ruleLst>
      </dgm:layoutNode>
    </dgm:forEach>
    <dgm:forEach name="Name90" axis="ch" ptType="node" st="4" cnt="1">
      <dgm:layoutNode name="circ4" styleLbl="vennNode1">
        <dgm:alg type="sp"/>
        <dgm:shape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dgm:ruleLst>
      </dgm:layoutNode>
    </dgm:forEach>
    <dgm:forEach name="Name108" axis="ch" ptType="node" st="5" cnt="1">
      <dgm:layoutNode name="circ5" styleLbl="vennNode1">
        <dgm:alg type="sp"/>
        <dgm:shape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dgm:ruleLst>
      </dgm:layoutNode>
    </dgm:forEach>
    <dgm:forEach name="Name116" axis="ch" ptType="node" st="6" cnt="1">
      <dgm:layoutNode name="circ6" styleLbl="vennNode1">
        <dgm:alg type="sp"/>
        <dgm:shape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dgm:ruleLst>
      </dgm:layoutNode>
    </dgm:forEach>
    <dgm:forEach name="Name123" axis="ch" ptType="node" st="7" cnt="1">
      <dgm:layoutNode name="circ7" styleLbl="vennNode1">
        <dgm:alg type="sp"/>
        <dgm:shape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dgm:ruleLst>
      </dgm:layoutNod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607FA35E-2426-4406-8261-4FB6C3F8B6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CC5A2D-334E-4308-BF60-032CE15A72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DA7B6-B7DE-4E3F-A1A4-9C9D02D06B57}" type="datetimeFigureOut">
              <a:rPr lang="en-US" smtClean="0"/>
              <a:t>12/15/2022</a:t>
            </a:fld>
            <a:endParaRPr lang="en-US"/>
          </a:p>
        </p:txBody>
      </p:sp>
      <p:sp>
        <p:nvSpPr>
          <p:cNvPr id="4" name="Footer Placeholder 3">
            <a:extLst>
              <a:ext uri="{FF2B5EF4-FFF2-40B4-BE49-F238E27FC236}">
                <a16:creationId xmlns:a16="http://schemas.microsoft.com/office/drawing/2014/main" id="{969BC63E-7572-48AF-BEC4-EF62879C45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7C1D35-54E1-4AB5-A42A-316FA93F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A66A4-32D8-4B2A-B51A-29FCAEBE8359}" type="slidenum">
              <a:rPr lang="en-US" smtClean="0"/>
              <a:t>‹N›</a:t>
            </a:fld>
            <a:endParaRPr lang="en-US"/>
          </a:p>
        </p:txBody>
      </p:sp>
    </p:spTree>
    <p:extLst>
      <p:ext uri="{BB962C8B-B14F-4D97-AF65-F5344CB8AC3E}">
        <p14:creationId xmlns:p14="http://schemas.microsoft.com/office/powerpoint/2010/main" val="528753870"/>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3EC3E-B477-43E1-9F84-FDDC06DC1673}"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2DD63-53A5-4DC0-9393-CCF1EA589ABF}" type="slidenum">
              <a:rPr lang="en-US" smtClean="0"/>
              <a:t>‹N›</a:t>
            </a:fld>
            <a:endParaRPr lang="en-US"/>
          </a:p>
        </p:txBody>
      </p:sp>
    </p:spTree>
    <p:extLst>
      <p:ext uri="{BB962C8B-B14F-4D97-AF65-F5344CB8AC3E}">
        <p14:creationId xmlns:p14="http://schemas.microsoft.com/office/powerpoint/2010/main" val="326708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60.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2DD63-53A5-4DC0-9393-CCF1EA589ABF}" type="slidenum">
              <a:rPr lang="en-US" smtClean="0"/>
              <a:t>8</a:t>
            </a:fld>
            <a:endParaRPr lang="en-US"/>
          </a:p>
        </p:txBody>
      </p:sp>
    </p:spTree>
    <p:extLst>
      <p:ext uri="{BB962C8B-B14F-4D97-AF65-F5344CB8AC3E}">
        <p14:creationId xmlns:p14="http://schemas.microsoft.com/office/powerpoint/2010/main" val="257171903"/>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86"/>
        <p:cNvGrpSpPr/>
        <p:nvPr/>
      </p:nvGrpSpPr>
      <p:grpSpPr>
        <a:xfrm>
          <a:off x="0" y="0"/>
          <a:ext cx="0" cy="0"/>
        </a:xfrm>
      </p:grpSpPr>
      <p:sp>
        <p:nvSpPr>
          <p:cNvPr id="1287" name="Google Shape;128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288" name="Google Shape;1288;p46:notes"/>
          <p:cNvSpPr>
            <a:spLocks noGrp="1" noRot="1" noChangeAspect="1"/>
          </p:cNvSpPr>
          <p:nvPr>
            <p:ph type="sldImg" idx="2"/>
          </p:nvPr>
        </p:nvSpPr>
        <p:spPr>
          <a:xfrm>
            <a:off x="685800" y="1143000"/>
            <a:ext cx="5486400" cy="3086100"/>
          </a:xfrm>
          <a:custGeom>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879129"/>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err="1">
                <a:solidFill>
                  <a:srgbClr val="80318E"/>
                </a:solidFill>
              </a:rPr>
              <a:t>Sviluppare un atteggiamento positivo</a:t>
            </a:r>
            <a:endParaRPr lang="en-GB" b="1">
              <a:solidFill>
                <a:srgbClr val="80318E"/>
              </a:solidFill>
            </a:endParaRPr>
          </a:p>
          <a:p>
            <a:r>
              <a:rPr lang="it-IT" b="0">
                <a:solidFill>
                  <a:srgbClr val="80318E"/>
                </a:solidFill>
              </a:rPr>
              <a:t>Le persone che credono di controllare il proprio destino - piuttosto che cedere a concetti esterni come il destino, la fortuna o le circostanze - sono più propense a prendere in mano il proprio futuro. Coltivate un atteggiamento e una prospettiva positivi valutando i vostri punti di forza e di debolezza, perseguendo le vostre passioni e confidando nelle vostre capacità.</a:t>
            </a:r>
          </a:p>
          <a:p>
            <a:endParaRPr lang="en-GB" b="1">
              <a:solidFill>
                <a:srgbClr val="80318E"/>
              </a:solidFill>
            </a:endParaRPr>
          </a:p>
          <a:p>
            <a:r>
              <a:rPr lang="it-IT" sz="1200" b="1">
                <a:solidFill>
                  <a:srgbClr val="80318E"/>
                </a:solidFill>
              </a:rPr>
              <a:t>Stabilire obiettivi ragionevoli</a:t>
            </a:r>
          </a:p>
          <a:p>
            <a:r>
              <a:rPr lang="it-IT" sz="1200">
                <a:solidFill>
                  <a:srgbClr val="80318E"/>
                </a:solidFill>
              </a:rPr>
              <a:t>Obiettivi misurabili e raggiungibili sono una componente importante del self-empowerment e capire come fissarli può aiutare a sentirsi bene con i propri risultati. Se volete correre una maratona, iniziate con distanze più piccole e crescenti piuttosto che cercare di correre 26,2 miglia il primo giorno.</a:t>
            </a:r>
            <a:endParaRPr lang="en-GB" sz="1200">
              <a:solidFill>
                <a:srgbClr val="80318E"/>
              </a:solidFill>
            </a:endParaRPr>
          </a:p>
          <a:p>
            <a:endParaRPr lang="en-GB" b="1">
              <a:solidFill>
                <a:srgbClr val="80318E"/>
              </a:solidFill>
            </a:endParaRPr>
          </a:p>
          <a:p>
            <a:r>
              <a:rPr lang="en-GB" sz="1200" b="1" err="1">
                <a:solidFill>
                  <a:srgbClr val="80318E"/>
                </a:solidFill>
              </a:rPr>
              <a:t>Circondatevi di persone positive</a:t>
            </a:r>
          </a:p>
          <a:p>
            <a:r>
              <a:rPr lang="it-IT" sz="1200">
                <a:solidFill>
                  <a:srgbClr val="80318E"/>
                </a:solidFill>
              </a:rPr>
              <a:t>La risata è contagiosa, così come il pessimismo e la negatività. Circondarsi di persone motivate e con la stessa mentalità può aiutarvi a sentirvi più forti per raggiungere i vostri obiettivi. Se la vostra autostima subisce un colpo, programmate del tempo con amici, coetanei e familiari positivi. Sperimentare la loro positività può migliorare il vostro benessere mentale, ridurre la negatività e darvi la forza di seguire i vostri sogni.</a:t>
            </a:r>
            <a:endParaRPr lang="en-GB" sz="1200">
              <a:solidFill>
                <a:srgbClr val="80318E"/>
              </a:solidFill>
            </a:endParaRPr>
          </a:p>
          <a:p>
            <a:endParaRPr lang="en-GB" b="1">
              <a:solidFill>
                <a:srgbClr val="80318E"/>
              </a:solidFill>
            </a:endParaRPr>
          </a:p>
          <a:p>
            <a:r>
              <a:rPr lang="en-GB" b="1" err="1">
                <a:solidFill>
                  <a:srgbClr val="80318E"/>
                </a:solidFill>
              </a:rPr>
              <a:t>Praticare la cura di sé</a:t>
            </a:r>
            <a:endParaRPr lang="en-GB" b="1">
              <a:solidFill>
                <a:srgbClr val="80318E"/>
              </a:solidFill>
            </a:endParaRPr>
          </a:p>
          <a:p>
            <a:r>
              <a:rPr lang="it-IT" sz="1200">
                <a:solidFill>
                  <a:srgbClr val="80318E"/>
                </a:solidFill>
              </a:rPr>
              <a:t>La cura di sé comprende qualsiasi attività che si fa per se stessi per sentirsi felici e in salute. Può includere qualsiasi cosa, dal mangiare bene e fare esercizio fisico al concedersi un trattamento termale. Programmare del tempo per rilassarsi e rigenerarsi vi renderà più produttivi. Inoltre, essere gentili con se stessi può aiutare ad avere fiducia nella propria capacità di affrontare e superare le difficoltà.</a:t>
            </a:r>
            <a:endParaRPr lang="en-GB" sz="1200">
              <a:solidFill>
                <a:srgbClr val="09446A"/>
              </a:solidFill>
            </a:endParaRPr>
          </a:p>
          <a:p>
            <a:endParaRPr lang="en-GB"/>
          </a:p>
          <a:p>
            <a:pPr algn="l"/>
            <a:r>
              <a:rPr lang="it-IT" b="1" i="0">
                <a:solidFill>
                  <a:srgbClr val="54585A"/>
                </a:solidFill>
                <a:effectLst/>
                <a:latin typeface="Open Sans" panose="020b0606030504020204" pitchFamily="34" charset="0"/>
              </a:rPr>
              <a:t>Usare un discorso positivo su di sé</a:t>
            </a:r>
          </a:p>
          <a:p>
            <a:pPr algn="l"/>
            <a:r>
              <a:rPr lang="it-IT" b="0" i="0">
                <a:solidFill>
                  <a:srgbClr val="54585A"/>
                </a:solidFill>
                <a:effectLst/>
                <a:latin typeface="Open Sans" panose="020b0606030504020204" pitchFamily="34" charset="0"/>
              </a:rPr>
              <a:t>Per vivere una vita di autostima, concentratevi su ciò che potete fare e non su ciò che non potete fare. Ad esempio, se volete candidarvi per una promozione che richiede la conoscenza dello spagnolo, invece di dire "Non parlo spagnolo", provate a dire "Non parlo ancora spagnolo. Posso imparare". Praticare le autoaffermazioni e mostrare fiducia nella propria capacità di raggiungere i propri obiettivi può aiutare a fare dei passi per raggiungerli.</a:t>
            </a:r>
            <a:endParaRPr lang="en-GB" b="0" i="0">
              <a:solidFill>
                <a:srgbClr val="54585A"/>
              </a:solidFill>
              <a:effectLst/>
              <a:latin typeface="Open Sans" panose="020b0606030504020204" pitchFamily="34" charset="0"/>
            </a:endParaRPr>
          </a:p>
          <a:p>
            <a:pPr algn="l"/>
            <a:endParaRPr lang="it-IT" b="1" i="0">
              <a:solidFill>
                <a:srgbClr val="54585A"/>
              </a:solidFill>
              <a:effectLst/>
              <a:latin typeface="Open Sans" panose="020b0606030504020204" pitchFamily="34" charset="0"/>
            </a:endParaRPr>
          </a:p>
          <a:p>
            <a:pPr algn="l"/>
            <a:r>
              <a:rPr lang="it-IT" b="1" i="0">
                <a:solidFill>
                  <a:srgbClr val="54585A"/>
                </a:solidFill>
                <a:effectLst/>
                <a:latin typeface="Open Sans" panose="020b0606030504020204" pitchFamily="34" charset="0"/>
              </a:rPr>
              <a:t>Essere assertivi</a:t>
            </a:r>
          </a:p>
          <a:p>
            <a:pPr algn="l"/>
            <a:r>
              <a:rPr lang="it-IT" b="0" i="0">
                <a:solidFill>
                  <a:srgbClr val="54585A"/>
                </a:solidFill>
                <a:effectLst/>
                <a:latin typeface="Open Sans" panose="020b0606030504020204" pitchFamily="34" charset="0"/>
              </a:rPr>
              <a:t>Le persone che puntano all'emancipazione personale devono essere a proprio agio nell'esprimere i propri pensieri, le proprie idee e le proprie esigenze. Se siete invitati a una festa ma il giorno dopo avete una presentazione importante, avvisate il padrone di casa che ve ne andrete prima per prepararvi. Oppure, se insieme a un collega collaborate a un progetto, ma siete voi a fare la maggior parte del lavoro, non sentitevi in colpa se affrontate la situazione di petto e chiedete loro di fare la loro parte.</a:t>
            </a:r>
          </a:p>
          <a:p>
            <a:pPr algn="l"/>
            <a:endParaRPr lang="en-GB" b="0" i="0">
              <a:solidFill>
                <a:srgbClr val="54585A"/>
              </a:solidFill>
              <a:effectLst/>
              <a:latin typeface="Open Sans" panose="020b0606030504020204" pitchFamily="34" charset="0"/>
            </a:endParaRPr>
          </a:p>
          <a:p>
            <a:pPr algn="l"/>
            <a:endParaRPr lang="en-GB" b="1" i="0">
              <a:solidFill>
                <a:srgbClr val="54585A"/>
              </a:solidFill>
              <a:effectLst/>
              <a:latin typeface="Open Sans" panose="020b0606030504020204" pitchFamily="34" charset="0"/>
            </a:endParaRPr>
          </a:p>
          <a:p>
            <a:pPr algn="l"/>
            <a:r>
              <a:rPr lang="it-IT" b="1" i="0">
                <a:solidFill>
                  <a:srgbClr val="54585A"/>
                </a:solidFill>
                <a:effectLst/>
                <a:latin typeface="Open Sans" panose="020b0606030504020204" pitchFamily="34" charset="0"/>
              </a:rPr>
              <a:t>Creare un elenco di azioni</a:t>
            </a:r>
          </a:p>
          <a:p>
            <a:pPr algn="l"/>
            <a:r>
              <a:rPr lang="it-IT" b="0" i="0">
                <a:solidFill>
                  <a:srgbClr val="54585A"/>
                </a:solidFill>
                <a:effectLst/>
                <a:latin typeface="Open Sans" panose="020b0606030504020204" pitchFamily="34" charset="0"/>
              </a:rPr>
              <a:t>Le persone responsabili agiscono, hanno una mentalità di crescita e si sentono a proprio agio nell'apprendere e sviluppare le proprie capacità. Inoltre, capiscono che il successo non arriva da un giorno all'altro, ma è il risultato di decisioni e azioni. Se il vostro obiettivo è finire l'università entro quattro anni, elencate le azioni che dovrete intraprendere per raggiungerlo, come ad esempio ricercare le opzioni di aiuto finanziario, iscrivervi a un programma online e stabilire un programma di studio.</a:t>
            </a:r>
            <a:endParaRPr lang="en-GB" b="0" i="0">
              <a:solidFill>
                <a:srgbClr val="54585A"/>
              </a:solidFill>
              <a:effectLst/>
              <a:latin typeface="Open Sans" panose="020b0606030504020204" pitchFamily="34" charset="0"/>
            </a:endParaRPr>
          </a:p>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60</a:t>
            </a:fld>
            <a:endParaRPr lang="en-US"/>
          </a:p>
        </p:txBody>
      </p:sp>
    </p:spTree>
    <p:extLst>
      <p:ext uri="{BB962C8B-B14F-4D97-AF65-F5344CB8AC3E}">
        <p14:creationId xmlns:p14="http://schemas.microsoft.com/office/powerpoint/2010/main" val="4274791158"/>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2DD63-53A5-4DC0-9393-CCF1EA589ABF}" type="slidenum">
              <a:rPr lang="en-US" smtClean="0"/>
              <a:t>12</a:t>
            </a:fld>
            <a:endParaRPr lang="en-US"/>
          </a:p>
        </p:txBody>
      </p:sp>
    </p:spTree>
    <p:extLst>
      <p:ext uri="{BB962C8B-B14F-4D97-AF65-F5344CB8AC3E}">
        <p14:creationId xmlns:p14="http://schemas.microsoft.com/office/powerpoint/2010/main" val="661074552"/>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892DD63-53A5-4DC0-9393-CCF1EA589ABF}" type="slidenum">
              <a:rPr lang="en-US" smtClean="0"/>
              <a:t>13</a:t>
            </a:fld>
            <a:endParaRPr lang="en-US"/>
          </a:p>
        </p:txBody>
      </p:sp>
    </p:spTree>
    <p:extLst>
      <p:ext uri="{BB962C8B-B14F-4D97-AF65-F5344CB8AC3E}">
        <p14:creationId xmlns:p14="http://schemas.microsoft.com/office/powerpoint/2010/main" val="3026027302"/>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2DD63-53A5-4DC0-9393-CCF1EA589ABF}" type="slidenum">
              <a:rPr lang="en-US" smtClean="0"/>
              <a:t>15</a:t>
            </a:fld>
            <a:endParaRPr lang="en-US"/>
          </a:p>
        </p:txBody>
      </p:sp>
    </p:spTree>
    <p:extLst>
      <p:ext uri="{BB962C8B-B14F-4D97-AF65-F5344CB8AC3E}">
        <p14:creationId xmlns:p14="http://schemas.microsoft.com/office/powerpoint/2010/main" val="3185424364"/>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892DD63-53A5-4DC0-9393-CCF1EA589ABF}" type="slidenum">
              <a:rPr lang="en-US" smtClean="0"/>
              <a:t>19</a:t>
            </a:fld>
            <a:endParaRPr lang="en-US"/>
          </a:p>
        </p:txBody>
      </p:sp>
    </p:spTree>
    <p:extLst>
      <p:ext uri="{BB962C8B-B14F-4D97-AF65-F5344CB8AC3E}">
        <p14:creationId xmlns:p14="http://schemas.microsoft.com/office/powerpoint/2010/main" val="4065809012"/>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892DD63-53A5-4DC0-9393-CCF1EA589ABF}" type="slidenum">
              <a:rPr lang="en-US" smtClean="0"/>
              <a:t>20</a:t>
            </a:fld>
            <a:endParaRPr lang="en-US"/>
          </a:p>
        </p:txBody>
      </p:sp>
    </p:spTree>
    <p:extLst>
      <p:ext uri="{BB962C8B-B14F-4D97-AF65-F5344CB8AC3E}">
        <p14:creationId xmlns:p14="http://schemas.microsoft.com/office/powerpoint/2010/main" val="2675503805"/>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92DD63-53A5-4DC0-9393-CCF1EA589ABF}" type="slidenum">
              <a:rPr lang="en-US" smtClean="0"/>
              <a:t>29</a:t>
            </a:fld>
            <a:endParaRPr lang="en-US"/>
          </a:p>
        </p:txBody>
      </p:sp>
    </p:spTree>
    <p:extLst>
      <p:ext uri="{BB962C8B-B14F-4D97-AF65-F5344CB8AC3E}">
        <p14:creationId xmlns:p14="http://schemas.microsoft.com/office/powerpoint/2010/main" val="2237767024"/>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86"/>
        <p:cNvGrpSpPr/>
        <p:nvPr/>
      </p:nvGrpSpPr>
      <p:grpSpPr>
        <a:xfrm>
          <a:off x="0" y="0"/>
          <a:ext cx="0" cy="0"/>
        </a:xfrm>
      </p:grpSpPr>
      <p:sp>
        <p:nvSpPr>
          <p:cNvPr id="1287" name="Google Shape;128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288" name="Google Shape;1288;p46:notes"/>
          <p:cNvSpPr>
            <a:spLocks noGrp="1" noRot="1" noChangeAspect="1"/>
          </p:cNvSpPr>
          <p:nvPr>
            <p:ph type="sldImg" idx="2"/>
          </p:nvPr>
        </p:nvSpPr>
        <p:spPr>
          <a:xfrm>
            <a:off x="685800" y="1143000"/>
            <a:ext cx="5486400" cy="3086100"/>
          </a:xfrm>
          <a:custGeom>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021422"/>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892DD63-53A5-4DC0-9393-CCF1EA589ABF}" type="slidenum">
              <a:rPr lang="en-US" smtClean="0"/>
              <a:t>41</a:t>
            </a:fld>
            <a:endParaRPr lang="en-US"/>
          </a:p>
        </p:txBody>
      </p:sp>
    </p:spTree>
    <p:extLst>
      <p:ext uri="{BB962C8B-B14F-4D97-AF65-F5344CB8AC3E}">
        <p14:creationId xmlns:p14="http://schemas.microsoft.com/office/powerpoint/2010/main" val="4017367691"/>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image4.png" /><Relationship Id="rId3"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3.png" /><Relationship Id="rId3" Type="http://schemas.openxmlformats.org/officeDocument/2006/relationships/image" Target="../media/image2.png" /><Relationship Id="rId4"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3.png" /><Relationship Id="rId4"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Icons">
    <p:bg>
      <p:bgPr>
        <a:solidFill>
          <a:srgbClr val="93C23D"/>
        </a:solidFill>
        <a:effectLst/>
      </p:bgPr>
    </p:bg>
    <p:spTree>
      <p:nvGrpSpPr>
        <p:cNvPr id="1" name=""/>
        <p:cNvGrpSpPr/>
        <p:nvPr/>
      </p:nvGrpSpPr>
      <p:grpSpPr>
        <a:xfrm>
          <a:off x="0" y="0"/>
          <a: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438842"/>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ote Slide - Lime">
    <p:spTree>
      <p:nvGrpSpPr>
        <p:cNvPr id="1" name=""/>
        <p:cNvGrpSpPr/>
        <p:nvPr/>
      </p:nvGrpSpPr>
      <p:grpSpPr>
        <a:xfrm>
          <a:off x="0" y="0"/>
          <a: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a:solidFill>
                  <a:srgbClr val="09446A"/>
                </a:solidFill>
              </a:rPr>
              <a:t>strengthening female community leaders</a:t>
            </a:r>
          </a:p>
        </p:txBody>
      </p:sp>
    </p:spTree>
    <p:extLst>
      <p:ext uri="{BB962C8B-B14F-4D97-AF65-F5344CB8AC3E}">
        <p14:creationId xmlns:p14="http://schemas.microsoft.com/office/powerpoint/2010/main" val="3106394324"/>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aptop Slide">
    <p:spTree>
      <p:nvGrpSpPr>
        <p:cNvPr id="1" name=""/>
        <p:cNvGrpSpPr/>
        <p:nvPr/>
      </p:nvGrpSpPr>
      <p:grpSpPr>
        <a:xfrm>
          <a:off x="0" y="0"/>
          <a: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a:blip r:embed="rId1"/>
          <a:srcRect l="-18315" t="15976" r="29196" b="11083"/>
          <a:stretch>
            <a:fillRect/>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a:blip r:embed="rId2">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956642892"/>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hone Slide">
    <p:spTree>
      <p:nvGrpSpPr>
        <p:cNvPr id="1" name=""/>
        <p:cNvGrpSpPr/>
        <p:nvPr/>
      </p:nvGrpSpPr>
      <p:grpSpPr>
        <a:xfrm>
          <a:off x="0" y="0"/>
          <a: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4108775608"/>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Bullet Slide - Purple">
    <p:spTree>
      <p:nvGrpSpPr>
        <p:cNvPr id="1" name=""/>
        <p:cNvGrpSpPr/>
        <p:nvPr/>
      </p:nvGrpSpPr>
      <p:grpSpPr>
        <a:xfrm>
          <a:off x="0" y="0"/>
          <a: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p:nvPr userDrawn="1"/>
        </p:nvCxnSpPr>
        <p:spPr>
          <a:xfrm flipH="1">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3947335851"/>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Bullet Slide - Lime">
    <p:spTree>
      <p:nvGrpSpPr>
        <p:cNvPr id="1" name=""/>
        <p:cNvGrpSpPr/>
        <p:nvPr/>
      </p:nvGrpSpPr>
      <p:grpSpPr>
        <a:xfrm>
          <a:off x="0" y="0"/>
          <a: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a:t>TITLE</a:t>
            </a:r>
          </a:p>
        </p:txBody>
      </p:sp>
      <p:cxnSp>
        <p:nvCxnSpPr>
          <p:cNvPr id="12" name="Straight Connector 11">
            <a:extLst>
              <a:ext uri="{FF2B5EF4-FFF2-40B4-BE49-F238E27FC236}">
                <a16:creationId xmlns:a16="http://schemas.microsoft.com/office/drawing/2014/main" id="{3B33DF89-C0EE-2340-B9C4-761FDF4F19E5}"/>
              </a:ext>
            </a:extLst>
          </p:cNvPr>
          <p:cNvCxnSpPr/>
          <p:nvPr userDrawn="1"/>
        </p:nvCxnSpPr>
        <p:spPr>
          <a:xfrm flipH="1">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1089787308"/>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5 point icon Graph B">
    <p:spTree>
      <p:nvGrpSpPr>
        <p:cNvPr id="1" name=""/>
        <p:cNvGrpSpPr/>
        <p:nvPr/>
      </p:nvGrpSpPr>
      <p:grpSpPr>
        <a:xfrm>
          <a:off x="0" y="0"/>
          <a: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3359602"/>
          </a:xfrm>
          <a:custGeom>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3359602"/>
          </a:xfrm>
          <a:custGeom>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3359602"/>
          </a:xfrm>
          <a:custGeom>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3359602"/>
          </a:xfrm>
          <a:custGeom>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8"/>
            <a:ext cx="1921262" cy="3359601"/>
          </a:xfrm>
          <a:custGeom>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Tree>
    <p:extLst>
      <p:ext uri="{BB962C8B-B14F-4D97-AF65-F5344CB8AC3E}">
        <p14:creationId xmlns:p14="http://schemas.microsoft.com/office/powerpoint/2010/main" val="4050595209"/>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5 point icon Graph C">
    <p:spTree>
      <p:nvGrpSpPr>
        <p:cNvPr id="1" name=""/>
        <p:cNvGrpSpPr/>
        <p:nvPr/>
      </p:nvGrpSpPr>
      <p:grpSpPr>
        <a:xfrm>
          <a:off x="0" y="0"/>
          <a: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a:blip r:embed="rId1">
            <a:extLst>
              <a:ext uri="{28A0092B-C50C-407E-A947-70E740481C1C}">
                <a14:useLocalDpi xmlns:a14="http://schemas.microsoft.com/office/drawing/2010/main" val="0"/>
              </a:ext>
            </a:extLst>
          </a:blip>
          <a:srcRect l="2904" t="80509" r="12117" b="-33026"/>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762448"/>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1_4 point number graph with icons ">
    <p:spTree>
      <p:nvGrpSpPr>
        <p:cNvPr id="1" name=""/>
        <p:cNvGrpSpPr/>
        <p:nvPr/>
      </p:nvGrpSpPr>
      <p:grpSpPr>
        <a:xfrm>
          <a:off x="0" y="0"/>
          <a: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667167845"/>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4 point icon graph">
    <p:spTree>
      <p:nvGrpSpPr>
        <p:cNvPr id="1" name=""/>
        <p:cNvGrpSpPr/>
        <p:nvPr/>
      </p:nvGrpSpPr>
      <p:grpSpPr>
        <a:xfrm>
          <a:off x="0" y="0"/>
          <a: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cxnLst>
              <a:cxn ang="3cd4">
                <a:pos x="hc" y="t"/>
              </a:cxn>
              <a:cxn ang="cd2">
                <a:pos x="l" y="vc"/>
              </a:cxn>
              <a:cxn ang="cd4">
                <a:pos x="hc" y="b"/>
              </a:cxn>
              <a:cxn ang="0">
                <a:pos x="r" y="vc"/>
              </a:cxn>
            </a:cxnLst>
            <a:rect l="l" t="t" r="r" b="b"/>
            <a:pathLst>
              <a:path w="125"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1" h="233706">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688939"/>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Final Slide">
    <p:spTree>
      <p:nvGrpSpPr>
        <p:cNvPr id="1" name=""/>
        <p:cNvGrpSpPr/>
        <p:nvPr/>
      </p:nvGrpSpPr>
      <p:grpSpPr>
        <a:xfrm>
          <a:off x="0" y="0"/>
          <a: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a:blip r:embed="rId1">
            <a:extLst>
              <a:ext uri="{28A0092B-C50C-407E-A947-70E740481C1C}">
                <a14:useLocalDpi xmlns:a14="http://schemas.microsoft.com/office/drawing/2010/main" val="0"/>
              </a:ext>
            </a:extLst>
          </a:blip>
          <a:srcRect l="-5346" t="46598" r="65461" b="16066"/>
          <a:stretch>
            <a:fillRect/>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a:blip r:embed="rId2">
              <a:extLst>
                <a:ext uri="{28A0092B-C50C-407E-A947-70E740481C1C}">
                  <a14:useLocalDpi xmlns:a14="http://schemas.microsoft.com/office/drawing/2010/main"/>
                </a:ext>
              </a:extLst>
            </a:blip>
            <a:srcRect r="44449"/>
            <a:stretch>
              <a:fill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3097068291"/>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ver Slide 1">
    <p:spTree>
      <p:nvGrpSpPr>
        <p:cNvPr id="1" name=""/>
        <p:cNvGrpSpPr/>
        <p:nvPr/>
      </p:nvGrpSpPr>
      <p:grpSpPr>
        <a:xfrm>
          <a:off x="0" y="0"/>
          <a: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a:blip r:embed="rId1">
            <a:extLst>
              <a:ext uri="{28A0092B-C50C-407E-A947-70E740481C1C}">
                <a14:useLocalDpi xmlns:a14="http://schemas.microsoft.com/office/drawing/2010/main" val="0"/>
              </a:ext>
            </a:extLst>
          </a:blip>
          <a:srcRect l="33670" t="50000" r="-1016" b="12664"/>
          <a:stretch>
            <a:fillRect/>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a:blip r:embed="rId3">
            <a:extLst>
              <a:ext uri="{28A0092B-C50C-407E-A947-70E740481C1C}">
                <a14:useLocalDpi xmlns:a14="http://schemas.microsoft.com/office/drawing/2010/main"/>
              </a:ext>
            </a:extLst>
          </a:blip>
          <a:srcRect r="44449"/>
          <a:stretch>
            <a:fillRect/>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865040"/>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with solid header - Yellow">
    <p:spTree>
      <p:nvGrpSpPr>
        <p:cNvPr id="1" name=""/>
        <p:cNvGrpSpPr/>
        <p:nvPr/>
      </p:nvGrpSpPr>
      <p:grpSpPr>
        <a:xfrm>
          <a:off x="0" y="0"/>
          <a: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7011892"/>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ext only MASTER slide ">
  <p:cSld name="1_Text only MASTER slide ">
    <p:spTree>
      <p:nvGrpSpPr>
        <p:cNvPr id="1" name="Shape 139"/>
        <p:cNvGrpSpPr/>
        <p:nvPr/>
      </p:nvGrpSpPr>
      <p:grpSpPr>
        <a:xfrm>
          <a:off x="0" y="0"/>
          <a:ext cx="0" cy="0"/>
        </a:xfrm>
      </p:grpSpPr>
      <p:sp>
        <p:nvSpPr>
          <p:cNvPr id="140" name="Google Shape;140;p71"/>
          <p:cNvSpPr/>
          <p:nvPr/>
        </p:nvSpPr>
        <p:spPr>
          <a:xfrm flipH="1">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Montserrat Light"/>
              <a:ea typeface="Montserrat Light"/>
              <a:cs typeface="Montserrat Light"/>
              <a:sym typeface="Montserrat Light"/>
            </a:endParaRPr>
          </a:p>
        </p:txBody>
      </p:sp>
      <p:sp>
        <p:nvSpPr>
          <p:cNvPr id="141" name="Google Shape;141;p71"/>
          <p:cNvSpPr txBox="1">
            <a:spLocks noGrp="1"/>
          </p:cNvSpPr>
          <p:nvPr>
            <p:ph type="body" idx="1"/>
          </p:nvPr>
        </p:nvSpPr>
        <p:spPr>
          <a:xfrm>
            <a:off x="734714" y="1757011"/>
            <a:ext cx="10834986" cy="38563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9446A"/>
              </a:buClr>
              <a:buSzPts val="2400"/>
              <a:buNone/>
              <a:defRPr sz="2400" b="0" i="0">
                <a:solidFill>
                  <a:srgbClr val="09446A"/>
                </a:solidFill>
                <a:latin typeface="Calibri" panose="020f0502020204030204"/>
                <a:ea typeface="Calibri"/>
                <a:cs typeface="Calibri"/>
                <a:sym typeface="Calibri" panose="020f0502020204030204"/>
              </a:defRPr>
            </a:lvl1pPr>
            <a:lvl2pPr marL="914400" lvl="1"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2pPr>
            <a:lvl3pPr marL="1371600" lvl="2"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3pPr>
            <a:lvl4pPr marL="1828800" lvl="3"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4pPr>
            <a:lvl5pPr marL="2286000" lvl="4"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2" name="Google Shape;142;p71"/>
          <p:cNvSpPr txBox="1">
            <a:spLocks noGrp="1"/>
          </p:cNvSpPr>
          <p:nvPr>
            <p:ph type="body" idx="2"/>
          </p:nvPr>
        </p:nvSpPr>
        <p:spPr>
          <a:xfrm>
            <a:off x="734713" y="731461"/>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9446A"/>
              </a:buClr>
              <a:buSzPts val="3600"/>
              <a:buNone/>
              <a:defRPr sz="3600" b="1" i="0">
                <a:solidFill>
                  <a:srgbClr val="09446A"/>
                </a:solidFill>
                <a:latin typeface="Calibri" panose="020f0502020204030204"/>
                <a:ea typeface="Calibri"/>
                <a:cs typeface="Calibri"/>
                <a:sym typeface="Calibri" panose="020f0502020204030204"/>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3" name="Google Shape;143;p71"/>
          <p:cNvSpPr/>
          <p:nvPr/>
        </p:nvSpPr>
        <p:spPr>
          <a:xfrm>
            <a:off x="10058400" y="6228722"/>
            <a:ext cx="1761907" cy="33881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chemeClr val="lt1"/>
              </a:solidFill>
              <a:latin typeface="Calibri"/>
              <a:ea typeface="Calibri"/>
              <a:cs typeface="Calibri"/>
              <a:sym typeface="Calibri"/>
            </a:endParaRPr>
          </a:p>
        </p:txBody>
      </p:sp>
      <p:sp>
        <p:nvSpPr>
          <p:cNvPr id="144" name="Google Shape;144;p71"/>
          <p:cNvSpPr/>
          <p:nvPr/>
        </p:nvSpPr>
        <p:spPr>
          <a:xfrm>
            <a:off x="1267526" y="6471093"/>
            <a:ext cx="9874607" cy="230832"/>
          </a:xfrm>
          <a:prstGeom prst="rect">
            <a:avLst/>
          </a:prstGeom>
          <a:noFill/>
          <a:ln>
            <a:noFill/>
          </a:ln>
        </p:spPr>
        <p:txBody>
          <a:bodyPr spcFirstLastPara="1" wrap="square" lIns="91425" tIns="45700" rIns="91425" bIns="45700" anchor="t" anchorCtr="0">
            <a:spAutoFit/>
          </a:bodyPr>
          <a:lstStyle/>
          <a:p>
            <a:pPr marL="0" marR="0" lvl="0" indent="0" algn="r" rtl="0">
              <a:spcBef>
                <a:spcPct val="0"/>
              </a:spcBef>
              <a:spcAft>
                <a:spcPct val="0"/>
              </a:spcAft>
              <a:buNone/>
            </a:pPr>
            <a:r>
              <a:rPr lang="en-US" sz="900">
                <a:solidFill>
                  <a:srgbClr val="09446A"/>
                </a:solidFill>
                <a:latin typeface="Calibri" panose="020f0502020204030204"/>
                <a:ea typeface="Calibri"/>
                <a:cs typeface="Calibri"/>
                <a:sym typeface="Calibri" panose="020f0502020204030204"/>
              </a:rPr>
              <a:t>strengthening female community leaders</a:t>
            </a:r>
            <a:endParaRPr/>
          </a:p>
        </p:txBody>
      </p:sp>
      <p:pic>
        <p:nvPicPr>
          <p:cNvPr id="145" name="Google Shape;145;p71" descr="A purple circle with a black circle&#10;&#10;Description automatically generated with low confidence"/>
          <p:cNvPicPr preferRelativeResize="0"/>
          <p:nvPr/>
        </p:nvPicPr>
        <p:blipFill>
          <a:blip r:embed="rId1">
            <a:alphaModFix/>
          </a:blip>
          <a:srcRect l="49272" t="49269" r="-34251" b="-1786"/>
          <a:stretch>
            <a:fillRect/>
          </a:stretch>
        </p:blipFill>
        <p:spPr>
          <a:xfrm rot="10800000">
            <a:off x="10284028" y="5668038"/>
            <a:ext cx="1924905" cy="1182648"/>
          </a:xfrm>
          <a:prstGeom prst="rect">
            <a:avLst/>
          </a:prstGeom>
          <a:noFill/>
          <a:ln>
            <a:noFill/>
          </a:ln>
        </p:spPr>
      </p:pic>
    </p:spTree>
    <p:extLst>
      <p:ext uri="{BB962C8B-B14F-4D97-AF65-F5344CB8AC3E}">
        <p14:creationId xmlns:p14="http://schemas.microsoft.com/office/powerpoint/2010/main" val="1258845965"/>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4 bullet point slide">
    <p:spTree>
      <p:nvGrpSpPr>
        <p:cNvPr id="1" name=""/>
        <p:cNvGrpSpPr/>
        <p:nvPr/>
      </p:nvGrpSpPr>
      <p:grpSpPr>
        <a:xfrm>
          <a:off x="0" y="0"/>
          <a:ext cx="0" cy="0"/>
        </a:xfrm>
      </p:grpSpPr>
      <p:sp>
        <p:nvSpPr>
          <p:cNvPr id="18" name="Rectangle 17"/>
          <p:cNvSpPr/>
          <p:nvPr userDrawn="1"/>
        </p:nvSpPr>
        <p:spPr>
          <a:xfrm>
            <a:off x="484694" y="1093509"/>
            <a:ext cx="3452074" cy="5465177"/>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387544" y="1093509"/>
            <a:ext cx="3441692" cy="5465177"/>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8339018" y="1093509"/>
            <a:ext cx="3368288" cy="5465177"/>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84693" y="152056"/>
            <a:ext cx="11222614" cy="1479518"/>
          </a:xfrm>
          <a:noFill/>
        </p:spPr>
        <p:txBody>
          <a:bodyPr>
            <a:normAutofit/>
          </a:bodyPr>
          <a:lstStyle>
            <a:lvl1pPr marL="0" indent="0" algn="ctr">
              <a:buNone/>
              <a:defRPr sz="3600" b="1">
                <a:solidFill>
                  <a:srgbClr val="404040"/>
                </a:solidFill>
                <a:latin typeface="+mn-lt"/>
              </a:defRPr>
            </a:lvl1pPr>
          </a:lstStyle>
          <a:p>
            <a:pPr lvl="0"/>
            <a:r>
              <a:rPr lang="en-US"/>
              <a:t>TITLE</a:t>
            </a:r>
          </a:p>
        </p:txBody>
      </p:sp>
      <p:sp>
        <p:nvSpPr>
          <p:cNvPr id="56" name="Rounded Rectangle 55"/>
          <p:cNvSpPr/>
          <p:nvPr userDrawn="1"/>
        </p:nvSpPr>
        <p:spPr>
          <a:xfrm>
            <a:off x="1156391" y="6145379"/>
            <a:ext cx="1910603" cy="518826"/>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746892"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8" name="Text Placeholder 25"/>
          <p:cNvSpPr>
            <a:spLocks noGrp="1"/>
          </p:cNvSpPr>
          <p:nvPr>
            <p:ph type="body" sz="quarter" idx="18" hasCustomPrompt="1"/>
          </p:nvPr>
        </p:nvSpPr>
        <p:spPr>
          <a:xfrm>
            <a:off x="709116"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9" name="Rounded Rectangle 58"/>
          <p:cNvSpPr/>
          <p:nvPr userDrawn="1"/>
        </p:nvSpPr>
        <p:spPr>
          <a:xfrm>
            <a:off x="5174675" y="6144902"/>
            <a:ext cx="1910603" cy="518826"/>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4735151" y="6224240"/>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1" name="Text Placeholder 25"/>
          <p:cNvSpPr>
            <a:spLocks noGrp="1"/>
          </p:cNvSpPr>
          <p:nvPr>
            <p:ph type="body" sz="quarter" idx="20" hasCustomPrompt="1"/>
          </p:nvPr>
        </p:nvSpPr>
        <p:spPr>
          <a:xfrm>
            <a:off x="4746733"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62" name="Rounded Rectangle 61"/>
          <p:cNvSpPr/>
          <p:nvPr userDrawn="1"/>
        </p:nvSpPr>
        <p:spPr>
          <a:xfrm>
            <a:off x="9149786" y="6128054"/>
            <a:ext cx="1910603" cy="518826"/>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8727288"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4" name="Text Placeholder 25"/>
          <p:cNvSpPr>
            <a:spLocks noGrp="1"/>
          </p:cNvSpPr>
          <p:nvPr>
            <p:ph type="body" sz="quarter" idx="22" hasCustomPrompt="1"/>
          </p:nvPr>
        </p:nvSpPr>
        <p:spPr>
          <a:xfrm>
            <a:off x="8695564"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Tree>
    <p:extLst>
      <p:ext uri="{BB962C8B-B14F-4D97-AF65-F5344CB8AC3E}">
        <p14:creationId xmlns:p14="http://schemas.microsoft.com/office/powerpoint/2010/main" val="991792234"/>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Overview/Content Slide - 6 point">
    <p:spTree>
      <p:nvGrpSpPr>
        <p:cNvPr id="1" name=""/>
        <p:cNvGrpSpPr/>
        <p:nvPr/>
      </p:nvGrpSpPr>
      <p:grpSpPr>
        <a:xfrm>
          <a:off x="0" y="0"/>
          <a: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a:blip r:embed="rId1">
            <a:extLst>
              <a:ext uri="{28A0092B-C50C-407E-A947-70E740481C1C}">
                <a14:useLocalDpi xmlns:a14="http://schemas.microsoft.com/office/drawing/2010/main" val="0"/>
              </a:ext>
            </a:extLst>
          </a:blip>
          <a:srcRect l="810" t="33610" r="72398" b="38061"/>
          <a:stretch>
            <a:fill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Divider Slide">
    <p:spTree>
      <p:nvGrpSpPr>
        <p:cNvPr id="1" name=""/>
        <p:cNvGrpSpPr/>
        <p:nvPr/>
      </p:nvGrpSpPr>
      <p:grpSpPr>
        <a:xfrm>
          <a:off x="0" y="0"/>
          <a: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a:blip r:embed="rId1">
            <a:extLst>
              <a:ext uri="{28A0092B-C50C-407E-A947-70E740481C1C}">
                <a14:useLocalDpi xmlns:a14="http://schemas.microsoft.com/office/drawing/2010/main" val="0"/>
              </a:ext>
            </a:extLst>
          </a:blip>
          <a:srcRect l="17584" t="78566" r="39836" b="-2642"/>
          <a:stretch>
            <a:fillRect/>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22041214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ext only MASTER slide ">
    <p:spTree>
      <p:nvGrpSpPr>
        <p:cNvPr id="1" name=""/>
        <p:cNvGrpSpPr/>
        <p:nvPr/>
      </p:nvGrpSpPr>
      <p:grpSpPr>
        <a:xfrm>
          <a:off x="0" y="0"/>
          <a: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a:t>Heading</a:t>
            </a:r>
          </a:p>
        </p:txBody>
      </p:sp>
      <p:sp>
        <p:nvSpPr>
          <p:cNvPr id="20" name="Rectangle 19">
            <a:extLst>
              <a:ext uri="{FF2B5EF4-FFF2-40B4-BE49-F238E27FC236}">
                <a16:creationId xmlns:a16="http://schemas.microsoft.com/office/drawing/2014/main" id="{841F0766-0D91-B04D-8876-B9A0AB46ECF3}"/>
              </a:ext>
            </a:extLst>
          </p:cNvPr>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3720607"/>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1">
    <p:spTree>
      <p:nvGrpSpPr>
        <p:cNvPr id="1" name=""/>
        <p:cNvGrpSpPr/>
        <p:nvPr/>
      </p:nvGrpSpPr>
      <p:grpSpPr>
        <a:xfrm>
          <a:off x="0" y="0"/>
          <a: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a:t>Heading</a:t>
            </a:r>
          </a:p>
        </p:txBody>
      </p:sp>
    </p:spTree>
    <p:extLst>
      <p:ext uri="{BB962C8B-B14F-4D97-AF65-F5344CB8AC3E}">
        <p14:creationId xmlns:p14="http://schemas.microsoft.com/office/powerpoint/2010/main" val="649323712"/>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2">
    <p:spTree>
      <p:nvGrpSpPr>
        <p:cNvPr id="1" name=""/>
        <p:cNvGrpSpPr/>
        <p:nvPr/>
      </p:nvGrpSpPr>
      <p:grpSpPr>
        <a:xfrm>
          <a:off x="0" y="0"/>
          <a: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3533940472"/>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3 (solid)">
    <p:spTree>
      <p:nvGrpSpPr>
        <p:cNvPr id="1" name=""/>
        <p:cNvGrpSpPr/>
        <p:nvPr/>
      </p:nvGrpSpPr>
      <p:grpSpPr>
        <a:xfrm>
          <a:off x="0" y="0"/>
          <a: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a:solidFill>
                  <a:schemeClr val="bg1"/>
                </a:solidFill>
              </a:rPr>
              <a:t>strengthening female community leaders</a:t>
            </a:r>
          </a:p>
        </p:txBody>
      </p:sp>
    </p:spTree>
    <p:extLst>
      <p:ext uri="{BB962C8B-B14F-4D97-AF65-F5344CB8AC3E}">
        <p14:creationId xmlns:p14="http://schemas.microsoft.com/office/powerpoint/2010/main" val="3900466534"/>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ote Slide - Purple">
    <p:spTree>
      <p:nvGrpSpPr>
        <p:cNvPr id="1" name=""/>
        <p:cNvGrpSpPr/>
        <p:nvPr/>
      </p:nvGrpSpPr>
      <p:grpSpPr>
        <a:xfrm>
          <a:off x="0" y="0"/>
          <a: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Tree>
    <p:extLst>
      <p:ext uri="{BB962C8B-B14F-4D97-AF65-F5344CB8AC3E}">
        <p14:creationId xmlns:p14="http://schemas.microsoft.com/office/powerpoint/2010/main" val="1791895550"/>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2.xml" /><Relationship Id="rId2"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12/15/2022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8" r:id="rId1"/>
    <p:sldLayoutId id="2147483829" r:id="rId2"/>
    <p:sldLayoutId id="2147483842" r:id="rId3"/>
    <p:sldLayoutId id="2147483861" r:id="rId4"/>
    <p:sldLayoutId id="2147483866" r:id="rId5"/>
    <p:sldLayoutId id="2147483840" r:id="rId6"/>
    <p:sldLayoutId id="2147483862" r:id="rId7"/>
    <p:sldLayoutId id="2147483846" r:id="rId8"/>
    <p:sldLayoutId id="2147483878" r:id="rId9"/>
    <p:sldLayoutId id="2147483888" r:id="rId10"/>
    <p:sldLayoutId id="2147483833" r:id="rId11"/>
    <p:sldLayoutId id="2147483847" r:id="rId12"/>
    <p:sldLayoutId id="2147483871" r:id="rId13"/>
    <p:sldLayoutId id="2147483870" r:id="rId14"/>
    <p:sldLayoutId id="2147483855" r:id="rId15"/>
    <p:sldLayoutId id="2147483856" r:id="rId16"/>
    <p:sldLayoutId id="2147483890" r:id="rId17"/>
    <p:sldLayoutId id="2147483860" r:id="rId18"/>
    <p:sldLayoutId id="2147483853" r:id="rId19"/>
    <p:sldLayoutId id="2147483891" r:id="rId20"/>
    <p:sldLayoutId id="2147484078" r:id="rId2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BC9C07EC-C5E7-05BB-A59D-28485A685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76A17-E9C0-A603-9D4B-997511C29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1AE2B-B1E1-E52C-5616-37B355CD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364D-4C30-41AB-8BB0-A75880C0FC92}" type="datetimeFigureOut">
              <a:rPr lang="en-US" smtClean="0"/>
              <a:t>12/15/2022</a:t>
            </a:fld>
            <a:endParaRPr lang="en-US"/>
          </a:p>
        </p:txBody>
      </p:sp>
      <p:sp>
        <p:nvSpPr>
          <p:cNvPr id="5" name="Footer Placeholder 4">
            <a:extLst>
              <a:ext uri="{FF2B5EF4-FFF2-40B4-BE49-F238E27FC236}">
                <a16:creationId xmlns:a16="http://schemas.microsoft.com/office/drawing/2014/main" id="{2B7861F5-C73E-D60C-504A-BAB393834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5498-16C0-0A33-DD5A-72E8D8EA3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1E261-908E-4911-924F-89356A9E071A}" type="slidenum">
              <a:rPr lang="en-US" smtClean="0"/>
              <a:t>‹N›</a:t>
            </a:fld>
            <a:endParaRPr lang="en-US"/>
          </a:p>
        </p:txBody>
      </p:sp>
    </p:spTree>
    <p:extLst>
      <p:ext uri="{BB962C8B-B14F-4D97-AF65-F5344CB8AC3E}">
        <p14:creationId xmlns:p14="http://schemas.microsoft.com/office/powerpoint/2010/main" val="3087002288"/>
      </p:ext>
    </p:extLst>
  </p:cSld>
  <p:clrMap bg1="lt1" tx1="dk1" bg2="lt2" tx2="dk2" accent1="accent1" accent2="accent2" accent3="accent3" accent4="accent4" accent5="accent5" accent6="accent6" hlink="hlink" folHlink="folHlink"/>
  <p:sldLayoutIdLst>
    <p:sldLayoutId id="2147484093"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3.png" /><Relationship Id="rId3" Type="http://schemas.openxmlformats.org/officeDocument/2006/relationships/image" Target="../media/image14.sv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2.xml" /><Relationship Id="rId3" Type="http://schemas.openxmlformats.org/officeDocument/2006/relationships/image" Target="../media/image15.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3.xml" /><Relationship Id="rId3" Type="http://schemas.openxmlformats.org/officeDocument/2006/relationships/hyperlink" Target="https://courses.lumenlearning.com/wm-introductiontobusiness/chapter/alderfers-erg-theory/#:~:text=Alderfer's%20ERG%20theory%20suggests%20that,self%2Dactualization%20needs%2C%20respectively" TargetMode="Externa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hyperlink" Target="https://courses.lumenlearning.com/wm-introductiontobusiness/chapter/alderfers-erg-theory/#:~:text=Alderfer's%20ERG%20theory%20suggests%20that,self%2Dactualization%20needs%2C%20respectively" TargetMode="External" /><Relationship Id="rId3" Type="http://schemas.openxmlformats.org/officeDocument/2006/relationships/hyperlink" Target="https://www.mindtools.com/pages/article/human-motivation-theory.htm#:~:text=McClelland's%20Human%20Motivation%20Theory%20states,solve%20problems%20and%20achieve%20goals" TargetMode="Externa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4.xml" /><Relationship Id="rId3" Type="http://schemas.openxmlformats.org/officeDocument/2006/relationships/hyperlink" Target="https://courses.lumenlearning.com/wm-introductiontobusiness/chapter/alderfers-erg-theory/#:~:text=Alderfer's%20ERG%20theory%20suggests%20that,self%2Dactualization%20needs%2C%20respectively" TargetMode="External" /><Relationship Id="rId4" Type="http://schemas.openxmlformats.org/officeDocument/2006/relationships/hyperlink" Target="https://courses.lumenlearning.com/wmintrobusiness/chapter/reading-douglas-mcgregors-theory-x-and-theory-y-2/#:~:text=According%20to%20McGregor%2C%20Theory%20X,and%20prefer%20to%20be%20directed" TargetMode="Externa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hyperlink" Target="https://vincenttriola.com/blogs/ten-years-of-academic-writing/the-four-forms-of-motivation-are-extrinsic-identified-intrinsic-introjected" TargetMode="External" /><Relationship Id="rId3" Type="http://schemas.openxmlformats.org/officeDocument/2006/relationships/image" Target="../media/image16.png" /><Relationship Id="rId4" Type="http://schemas.openxmlformats.org/officeDocument/2006/relationships/image" Target="../media/image17.svg" /><Relationship Id="rId5" Type="http://schemas.openxmlformats.org/officeDocument/2006/relationships/image" Target="../media/image18.png" /><Relationship Id="rId6" Type="http://schemas.openxmlformats.org/officeDocument/2006/relationships/image" Target="../media/image19.sv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7.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 Id="rId3" Type="http://schemas.openxmlformats.org/officeDocument/2006/relationships/image" Target="../media/image20.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hyperlink" Target="http://www.shineproject.eu/" TargetMode="External" /><Relationship Id="rId3" Type="http://schemas.openxmlformats.org/officeDocument/2006/relationships/image" Target="../media/image7.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6.xml" /><Relationship Id="rId3" Type="http://schemas.openxmlformats.org/officeDocument/2006/relationships/image" Target="../media/image20.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9.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0.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3.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3.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4.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7.xml" /><Relationship Id="rId3" Type="http://schemas.openxmlformats.org/officeDocument/2006/relationships/hyperlink" Target="https://www.youtube.com/watch?v=H0_yKBitO8M&amp;t=1s" TargetMode="External" /><Relationship Id="rId4" Type="http://schemas.openxmlformats.org/officeDocument/2006/relationships/image" Target="../media/image25.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6.jpe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9.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7.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28.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9.jpe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30.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hyperlink" Target="https://www.humanmetrics.com/risk-taking/quiz" TargetMode="External" /><Relationship Id="rId3" Type="http://schemas.openxmlformats.org/officeDocument/2006/relationships/image" Target="../media/image31.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2.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8.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8.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0.xml" /><Relationship Id="rId10" Type="http://schemas.openxmlformats.org/officeDocument/2006/relationships/diagramLayout" Target="../diagrams/layout2.xml" /><Relationship Id="rId11" Type="http://schemas.openxmlformats.org/officeDocument/2006/relationships/diagramQuickStyle" Target="../diagrams/quickStyle2.xml" /><Relationship Id="rId12" Type="http://schemas.openxmlformats.org/officeDocument/2006/relationships/diagramColors" Target="../diagrams/colors2.xml" /><Relationship Id="rId2" Type="http://schemas.openxmlformats.org/officeDocument/2006/relationships/notesSlide" Target="../notesSlides/notesSlide9.xml" /><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Layout" Target="../diagrams/layout1.xml" /><Relationship Id="rId6" Type="http://schemas.openxmlformats.org/officeDocument/2006/relationships/diagramQuickStyle" Target="../diagrams/quickStyle1.xml" /><Relationship Id="rId7" Type="http://schemas.openxmlformats.org/officeDocument/2006/relationships/diagramColors" Target="../diagrams/colors1.xml" /><Relationship Id="rId8" Type="http://schemas.microsoft.com/office/2007/relationships/diagramDrawing" Target="../diagrams/drawing2.xml" /><Relationship Id="rId9" Type="http://schemas.openxmlformats.org/officeDocument/2006/relationships/diagramData" Target="../diagrams/data2.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hyperlink" Target="https://targetjobs.co.uk/careers-advice/skills-for-getting-a-job/problem-solving-mark-independent-employee" TargetMode="Externa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hyperlink" Target="https://www.ted.com/talks/mark_sylvester_see_what_you_think_a_recipe_for_problem_solving" TargetMode="External" /><Relationship Id="rId3" Type="http://schemas.openxmlformats.org/officeDocument/2006/relationships/image" Target="../media/image33.jpe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4.jpe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10.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17.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3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9.jpe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36.jpe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37.jpe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38.jpe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9.jpe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hyperlink" Target="https://www.waldenu.edu/programs/resource/the-benefits-of-determination" TargetMode="Externa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hyperlink" Target="https://www.waldenu.edu/programs/resource/the-benefits-of-determination" TargetMode="Externa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hyperlink" Target="https://www.waldenu.edu/programs/resource/the-benefits-of-determination" TargetMode="Externa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hyperlink" Target="https://www.waldenu.edu/programs/resource/the-benefits-of-determination" TargetMode="Externa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10.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hyperlink" Target="https://www.thelashlounge.com/blog/4-ways-women-can-truly-empower-women/" TargetMode="Externa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image" Target="../media/image10.jpe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11.xml" /><Relationship Id="rId3" Type="http://schemas.microsoft.com/office/2007/relationships/diagramDrawing" Target="../diagrams/drawing3.xml" /><Relationship Id="rId4" Type="http://schemas.openxmlformats.org/officeDocument/2006/relationships/diagramData" Target="../diagrams/data3.xml" /><Relationship Id="rId5" Type="http://schemas.openxmlformats.org/officeDocument/2006/relationships/diagramLayout" Target="../diagrams/layout3.xml" /><Relationship Id="rId6" Type="http://schemas.openxmlformats.org/officeDocument/2006/relationships/diagramQuickStyle" Target="../diagrams/quickStyle3.xml" /><Relationship Id="rId7" Type="http://schemas.openxmlformats.org/officeDocument/2006/relationships/diagramColors" Target="../diagrams/colors3.xml" /><Relationship Id="rId8" Type="http://schemas.openxmlformats.org/officeDocument/2006/relationships/hyperlink" Target="https://online.maryville.edu/blog/self-empowerment/" TargetMode="Externa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hyperlink" Target="http://www.shineproject.eu/" TargetMode="Externa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11.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1.xml" /><Relationship Id="rId3" Type="http://schemas.openxmlformats.org/officeDocument/2006/relationships/hyperlink" Target="http://www.businessballs.com/delegationsmarttaskform.pdf" TargetMode="Externa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2.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99648" y="5713735"/>
            <a:ext cx="5278651" cy="697353"/>
          </a:xfrm>
        </p:spPr>
        <p:txBody>
          <a:bodyPr vert="horz" lIns="91440" tIns="45720" rIns="91440" bIns="45720" rtlCol="0" anchor="t">
            <a:noAutofit/>
          </a:bodyPr>
          <a:lstStyle/>
          <a:p>
            <a:r>
              <a:rPr lang="en-US"/>
              <a:t>M</a:t>
            </a:r>
            <a:r>
              <a:rPr lang="en-IE" err="1"/>
              <a:t>odulo 5</a:t>
            </a:r>
            <a:endParaRPr lang="en-US"/>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499647" y="4084567"/>
            <a:ext cx="5278651" cy="1123699"/>
          </a:xfrm>
        </p:spPr>
        <p:txBody>
          <a:bodyPr>
            <a:normAutofit fontScale="85000" lnSpcReduction="20000"/>
          </a:bodyPr>
          <a:lstStyle/>
          <a:p>
            <a:r>
              <a:rPr lang="it-IT"/>
              <a:t>Sei aree essenziali di implementazione della leadership nel terzo settore</a:t>
            </a:r>
          </a:p>
          <a:p>
            <a:endParaRPr lang="en-US"/>
          </a:p>
        </p:txBody>
      </p:sp>
      <p:sp>
        <p:nvSpPr>
          <p:cNvPr id="4" name="Text Box 5">
            <a:extLst>
              <a:ext uri="{FF2B5EF4-FFF2-40B4-BE49-F238E27FC236}">
                <a16:creationId xmlns:a16="http://schemas.microsoft.com/office/drawing/2014/main" id="{D44CBC20-F61B-4F92-960D-FCB9D4AE7011}"/>
              </a:ext>
            </a:extLst>
          </p:cNvPr>
          <p:cNvSpPr txBox="1"/>
          <p:nvPr/>
        </p:nvSpPr>
        <p:spPr>
          <a:xfrm>
            <a:off x="9230059" y="6062412"/>
            <a:ext cx="2736029" cy="69735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chemeClr val="bg1">
                    <a:lumMod val="50000"/>
                  </a:schemeClr>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chemeClr val="bg1">
                  <a:lumMod val="50000"/>
                </a:schemeClr>
              </a:solidFill>
              <a:effectLst/>
              <a:ea typeface="Calibri" panose="020f0502020204030204" pitchFamily="34" charset="0"/>
              <a:cs typeface="Times New Roman" panose="02020603050405020304" pitchFamily="18" charset="0"/>
            </a:endParaRPr>
          </a:p>
          <a:p>
            <a:pPr algn="ctr"/>
            <a:r>
              <a:rPr lang="en-US" sz="800">
                <a:solidFill>
                  <a:schemeClr val="bg1">
                    <a:lumMod val="50000"/>
                  </a:schemeClr>
                </a:solidFill>
                <a:effectLst/>
                <a:ea typeface="Calibri" panose="020f0502020204030204" pitchFamily="34" charset="0"/>
                <a:cs typeface="Times New Roman" panose="02020603050405020304" pitchFamily="18" charset="0"/>
              </a:rPr>
              <a:t> </a:t>
            </a:r>
            <a:endParaRPr lang="en-IE" sz="1100">
              <a:solidFill>
                <a:schemeClr val="bg1">
                  <a:lumMod val="50000"/>
                </a:schemeClr>
              </a:solidFill>
              <a:effectLst/>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79C87CB-8BDE-8643-BBE9-E43C703D3909}"/>
              </a:ext>
            </a:extLst>
          </p:cNvPr>
          <p:cNvCxnSpPr/>
          <p:nvPr/>
        </p:nvCxnSpPr>
        <p:spPr>
          <a:xfrm>
            <a:off x="0" y="5461000"/>
            <a:ext cx="4991100" cy="0"/>
          </a:xfrm>
          <a:prstGeom prst="line">
            <a:avLst/>
          </a:prstGeom>
          <a:ln w="38100">
            <a:solidFill>
              <a:srgbClr val="93C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bg>
      <p:bgPr>
        <a:solidFill>
          <a:srgbClr val="80318E"/>
        </a:solidFill>
        <a:effectLst/>
      </p:bgPr>
    </p:bg>
    <p:spTree>
      <p:nvGrpSpPr>
        <p:cNvPr id="1" name=""/>
        <p:cNvGrpSpPr/>
        <p:nvPr/>
      </p:nvGrpSpPr>
      <p:grpSpPr>
        <a:xfrm>
          <a:off x="0" y="0"/>
          <a:ext cx="0" cy="0"/>
        </a:xfrm>
      </p:grpSpPr>
      <p:sp>
        <p:nvSpPr>
          <p:cNvPr id="2" name="TextBox 1">
            <a:extLst>
              <a:ext uri="{FF2B5EF4-FFF2-40B4-BE49-F238E27FC236}">
                <a16:creationId xmlns:a16="http://schemas.microsoft.com/office/drawing/2014/main" id="{8C3DBD62-BDD9-A131-3AFD-363D165D1F6D}"/>
              </a:ext>
            </a:extLst>
          </p:cNvPr>
          <p:cNvSpPr txBox="1"/>
          <p:nvPr/>
        </p:nvSpPr>
        <p:spPr>
          <a:xfrm>
            <a:off x="763929" y="1646956"/>
            <a:ext cx="11042248" cy="4524315"/>
          </a:xfrm>
          <a:prstGeom prst="rect">
            <a:avLst/>
          </a:prstGeom>
          <a:noFill/>
        </p:spPr>
        <p:txBody>
          <a:bodyPr wrap="square" rtlCol="0">
            <a:spAutoFit/>
          </a:bodyPr>
          <a:lstStyle/>
          <a:p>
            <a:pPr algn="ctr"/>
            <a:r>
              <a:rPr lang="it-IT" sz="3200" i="1">
                <a:solidFill>
                  <a:schemeClr val="bg1"/>
                </a:solidFill>
              </a:rPr>
              <a:t>La motivazione non è una cosa del tutto universale. Ciò che motiva una persona, potrebbe non significare molto per un'altra. Tuttavia, esistono alcune basi e teorie comuni che riguardano la motivazione e il suo funzionamento in generale.</a:t>
            </a:r>
          </a:p>
          <a:p>
            <a:pPr algn="ctr"/>
            <a:endParaRPr lang="it-IT" sz="3200" i="1">
              <a:solidFill>
                <a:schemeClr val="bg1"/>
              </a:solidFill>
            </a:endParaRPr>
          </a:p>
          <a:p>
            <a:pPr algn="ctr"/>
            <a:r>
              <a:rPr lang="it-IT" sz="3200" i="1">
                <a:solidFill>
                  <a:schemeClr val="bg1"/>
                </a:solidFill>
              </a:rPr>
              <a:t>Quando imparate a conoscere i seguenti punti di vista sulla motivazione, cercate di individuare le cose che già conoscete e quelle che vi sono nuove. Provate a pensare a come potreste utilizzare le seguenti conoscenze per motivare voi stessi e gli altri.</a:t>
            </a:r>
            <a:r>
              <a:rPr lang="hr-BA" sz="3200" i="1">
                <a:solidFill>
                  <a:schemeClr val="bg1"/>
                </a:solidFill>
              </a:rPr>
              <a:t>.</a:t>
            </a:r>
            <a:endParaRPr lang="en-IE" sz="3200" i="1">
              <a:solidFill>
                <a:schemeClr val="bg1"/>
              </a:solidFill>
            </a:endParaRPr>
          </a:p>
        </p:txBody>
      </p:sp>
      <p:pic>
        <p:nvPicPr>
          <p:cNvPr id="4" name="Graphic 3" descr="Lightbulb and gear outline">
            <a:extLst>
              <a:ext uri="{FF2B5EF4-FFF2-40B4-BE49-F238E27FC236}">
                <a16:creationId xmlns:a16="http://schemas.microsoft.com/office/drawing/2014/main" id="{9F5C27A6-020C-E28E-8934-66983C25BB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393538"/>
            <a:ext cx="914400" cy="914400"/>
          </a:xfrm>
          <a:prstGeom prst="rect">
            <a:avLst/>
          </a:prstGeom>
        </p:spPr>
      </p:pic>
    </p:spTree>
    <p:extLst>
      <p:ext uri="{BB962C8B-B14F-4D97-AF65-F5344CB8AC3E}">
        <p14:creationId xmlns:p14="http://schemas.microsoft.com/office/powerpoint/2010/main" val="1953363851"/>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a:xfrm>
            <a:off x="10764" y="575665"/>
            <a:ext cx="12181236" cy="582221"/>
          </a:xfrm>
        </p:spPr>
        <p:txBody>
          <a:bodyPr>
            <a:normAutofit lnSpcReduction="10000"/>
          </a:bodyPr>
          <a:lstStyle/>
          <a:p>
            <a:r>
              <a:rPr lang="it-IT" b="1">
                <a:solidFill>
                  <a:srgbClr val="93C23D"/>
                </a:solidFill>
              </a:rPr>
              <a:t>Vi presentiamo 5 teorie motivazionali fondamentali</a:t>
            </a:r>
          </a:p>
          <a:p>
            <a:endParaRPr lang="en-US" b="1">
              <a:solidFill>
                <a:srgbClr val="93C23D"/>
              </a:solidFill>
            </a:endParaRPr>
          </a:p>
        </p:txBody>
      </p:sp>
      <p:sp>
        <p:nvSpPr>
          <p:cNvPr id="3" name="Text Placeholder 2">
            <a:extLst>
              <a:ext uri="{FF2B5EF4-FFF2-40B4-BE49-F238E27FC236}">
                <a16:creationId xmlns:a16="http://schemas.microsoft.com/office/drawing/2014/main" id="{70CBFC5E-35FC-CD46-BEC4-B3090527EE15}"/>
              </a:ext>
            </a:extLst>
          </p:cNvPr>
          <p:cNvSpPr>
            <a:spLocks noGrp="1"/>
          </p:cNvSpPr>
          <p:nvPr>
            <p:ph type="body" sz="quarter" idx="31"/>
          </p:nvPr>
        </p:nvSpPr>
        <p:spPr>
          <a:xfrm>
            <a:off x="1333175" y="4343401"/>
            <a:ext cx="1935935" cy="1716220"/>
          </a:xfrm>
        </p:spPr>
        <p:txBody>
          <a:bodyPr>
            <a:normAutofit/>
          </a:bodyPr>
          <a:lstStyle/>
          <a:p>
            <a:pPr marL="0" indent="0"/>
            <a:r>
              <a:rPr lang="it-IT" sz="2200"/>
              <a:t>La piramide dei bisogni</a:t>
            </a:r>
          </a:p>
          <a:p>
            <a:pPr marL="0" indent="0"/>
            <a:endParaRPr lang="en-US" sz="2200"/>
          </a:p>
        </p:txBody>
      </p:sp>
      <p:sp>
        <p:nvSpPr>
          <p:cNvPr id="5" name="Text Placeholder 4">
            <a:extLst>
              <a:ext uri="{FF2B5EF4-FFF2-40B4-BE49-F238E27FC236}">
                <a16:creationId xmlns:a16="http://schemas.microsoft.com/office/drawing/2014/main" id="{883AECD3-A23B-2A42-B17A-2999CC6D5DF8}"/>
              </a:ext>
            </a:extLst>
          </p:cNvPr>
          <p:cNvSpPr>
            <a:spLocks noGrp="1"/>
          </p:cNvSpPr>
          <p:nvPr>
            <p:ph type="body" sz="quarter" idx="30"/>
          </p:nvPr>
        </p:nvSpPr>
        <p:spPr>
          <a:xfrm>
            <a:off x="3269110" y="4343401"/>
            <a:ext cx="1732731" cy="1526461"/>
          </a:xfrm>
        </p:spPr>
        <p:txBody>
          <a:bodyPr>
            <a:normAutofit/>
          </a:bodyPr>
          <a:lstStyle/>
          <a:p>
            <a:pPr marL="0" indent="0" algn="r"/>
            <a:r>
              <a:rPr lang="en-GB" sz="2200"/>
              <a:t>La Teoria ERG </a:t>
            </a:r>
            <a:endParaRPr lang="en-US" sz="2200"/>
          </a:p>
        </p:txBody>
      </p:sp>
      <p:sp>
        <p:nvSpPr>
          <p:cNvPr id="14" name="Text Placeholder 13">
            <a:extLst>
              <a:ext uri="{FF2B5EF4-FFF2-40B4-BE49-F238E27FC236}">
                <a16:creationId xmlns:a16="http://schemas.microsoft.com/office/drawing/2014/main" id="{22582221-36C1-4E46-BE7B-5B654956DA0C}"/>
              </a:ext>
            </a:extLst>
          </p:cNvPr>
          <p:cNvSpPr>
            <a:spLocks noGrp="1"/>
          </p:cNvSpPr>
          <p:nvPr>
            <p:ph type="body" sz="quarter" idx="33"/>
          </p:nvPr>
        </p:nvSpPr>
        <p:spPr>
          <a:xfrm>
            <a:off x="5105400" y="4343401"/>
            <a:ext cx="1935935" cy="1647823"/>
          </a:xfrm>
        </p:spPr>
        <p:txBody>
          <a:bodyPr>
            <a:normAutofit/>
          </a:bodyPr>
          <a:lstStyle/>
          <a:p>
            <a:pPr marL="0" indent="0"/>
            <a:r>
              <a:rPr lang="en-US" sz="2200"/>
              <a:t>Teoria dei risultati</a:t>
            </a:r>
            <a:endParaRPr lang="en-US" sz="2200"/>
          </a:p>
          <a:p>
            <a:pPr marL="0" indent="0"/>
            <a:endParaRPr lang="en-US" sz="2200"/>
          </a:p>
        </p:txBody>
      </p:sp>
      <p:sp>
        <p:nvSpPr>
          <p:cNvPr id="18" name="Text Placeholder 17">
            <a:extLst>
              <a:ext uri="{FF2B5EF4-FFF2-40B4-BE49-F238E27FC236}">
                <a16:creationId xmlns:a16="http://schemas.microsoft.com/office/drawing/2014/main" id="{422EB697-D56C-EE40-BFA4-1B682C692B47}"/>
              </a:ext>
            </a:extLst>
          </p:cNvPr>
          <p:cNvSpPr>
            <a:spLocks noGrp="1"/>
          </p:cNvSpPr>
          <p:nvPr>
            <p:ph type="body" sz="quarter" idx="32"/>
          </p:nvPr>
        </p:nvSpPr>
        <p:spPr>
          <a:xfrm>
            <a:off x="7144894" y="4343401"/>
            <a:ext cx="1732731" cy="1237497"/>
          </a:xfrm>
        </p:spPr>
        <p:txBody>
          <a:bodyPr>
            <a:normAutofit/>
          </a:bodyPr>
          <a:lstStyle/>
          <a:p>
            <a:pPr marL="0" indent="0"/>
            <a:r>
              <a:rPr lang="en-GB" sz="2200"/>
              <a:t>La Teoria X e la Teoria Y</a:t>
            </a:r>
            <a:endParaRPr lang="en-US" sz="2200"/>
          </a:p>
        </p:txBody>
      </p:sp>
      <p:sp>
        <p:nvSpPr>
          <p:cNvPr id="22" name="Text Placeholder 21">
            <a:extLst>
              <a:ext uri="{FF2B5EF4-FFF2-40B4-BE49-F238E27FC236}">
                <a16:creationId xmlns:a16="http://schemas.microsoft.com/office/drawing/2014/main" id="{CAB9D9AD-F2A6-D54F-9A45-5D99CEA4011D}"/>
              </a:ext>
            </a:extLst>
          </p:cNvPr>
          <p:cNvSpPr>
            <a:spLocks noGrp="1"/>
          </p:cNvSpPr>
          <p:nvPr>
            <p:ph type="body" sz="quarter" idx="34"/>
          </p:nvPr>
        </p:nvSpPr>
        <p:spPr>
          <a:xfrm>
            <a:off x="9101503" y="4343402"/>
            <a:ext cx="2136340" cy="1427256"/>
          </a:xfrm>
        </p:spPr>
        <p:txBody>
          <a:bodyPr>
            <a:normAutofit/>
          </a:bodyPr>
          <a:lstStyle/>
          <a:p>
            <a:pPr marL="0" indent="0"/>
            <a:r>
              <a:rPr lang="en-US" sz="2200"/>
              <a:t>Teoria dei due fattori</a:t>
            </a:r>
            <a:endParaRPr lang="en-US" sz="2200"/>
          </a:p>
          <a:p>
            <a:pPr marL="0" indent="0"/>
            <a:endParaRPr lang="en-US" sz="2200"/>
          </a:p>
        </p:txBody>
      </p:sp>
      <p:sp>
        <p:nvSpPr>
          <p:cNvPr id="15" name="TextBox 14">
            <a:extLst>
              <a:ext uri="{FF2B5EF4-FFF2-40B4-BE49-F238E27FC236}">
                <a16:creationId xmlns:a16="http://schemas.microsoft.com/office/drawing/2014/main" id="{5E6B7521-A452-43E5-AC94-5F288A062789}"/>
              </a:ext>
            </a:extLst>
          </p:cNvPr>
          <p:cNvSpPr txBox="1"/>
          <p:nvPr/>
        </p:nvSpPr>
        <p:spPr>
          <a:xfrm>
            <a:off x="1545229" y="2751579"/>
            <a:ext cx="1387742" cy="400110"/>
          </a:xfrm>
          <a:prstGeom prst="rect">
            <a:avLst/>
          </a:prstGeom>
          <a:noFill/>
        </p:spPr>
        <p:txBody>
          <a:bodyPr wrap="square">
            <a:spAutoFit/>
          </a:bodyPr>
          <a:lstStyle/>
          <a:p>
            <a:pPr algn="ctr"/>
            <a:r>
              <a:rPr lang="en-US" sz="2000" b="1">
                <a:solidFill>
                  <a:srgbClr val="80318E"/>
                </a:solidFill>
              </a:rPr>
              <a:t>Maslow</a:t>
            </a:r>
            <a:endParaRPr lang="en-US" sz="2000">
              <a:solidFill>
                <a:srgbClr val="80318E"/>
              </a:solidFill>
            </a:endParaRPr>
          </a:p>
        </p:txBody>
      </p:sp>
      <p:sp>
        <p:nvSpPr>
          <p:cNvPr id="16" name="TextBox 15">
            <a:extLst>
              <a:ext uri="{FF2B5EF4-FFF2-40B4-BE49-F238E27FC236}">
                <a16:creationId xmlns:a16="http://schemas.microsoft.com/office/drawing/2014/main" id="{22BE45BC-FC0C-4C83-8468-7BA37D34F22C}"/>
              </a:ext>
            </a:extLst>
          </p:cNvPr>
          <p:cNvSpPr txBox="1"/>
          <p:nvPr/>
        </p:nvSpPr>
        <p:spPr>
          <a:xfrm>
            <a:off x="3606540" y="2740251"/>
            <a:ext cx="1220677" cy="400110"/>
          </a:xfrm>
          <a:prstGeom prst="rect">
            <a:avLst/>
          </a:prstGeom>
          <a:noFill/>
        </p:spPr>
        <p:txBody>
          <a:bodyPr wrap="square">
            <a:spAutoFit/>
          </a:bodyPr>
          <a:lstStyle/>
          <a:p>
            <a:pPr algn="ctr"/>
            <a:r>
              <a:rPr lang="en-GB" sz="2000" b="1">
                <a:solidFill>
                  <a:srgbClr val="93C23D"/>
                </a:solidFill>
              </a:rPr>
              <a:t>Alderfer</a:t>
            </a:r>
            <a:endParaRPr lang="en-US" sz="2000">
              <a:solidFill>
                <a:srgbClr val="93C23D"/>
              </a:solidFill>
            </a:endParaRPr>
          </a:p>
        </p:txBody>
      </p:sp>
      <p:sp>
        <p:nvSpPr>
          <p:cNvPr id="17" name="TextBox 16">
            <a:extLst>
              <a:ext uri="{FF2B5EF4-FFF2-40B4-BE49-F238E27FC236}">
                <a16:creationId xmlns:a16="http://schemas.microsoft.com/office/drawing/2014/main" id="{362E34F8-8B7F-4B5E-9F88-85CEF1C1A061}"/>
              </a:ext>
            </a:extLst>
          </p:cNvPr>
          <p:cNvSpPr txBox="1"/>
          <p:nvPr/>
        </p:nvSpPr>
        <p:spPr>
          <a:xfrm>
            <a:off x="5357092" y="2795611"/>
            <a:ext cx="1585245" cy="400110"/>
          </a:xfrm>
          <a:prstGeom prst="rect">
            <a:avLst/>
          </a:prstGeom>
          <a:noFill/>
        </p:spPr>
        <p:txBody>
          <a:bodyPr wrap="square">
            <a:spAutoFit/>
          </a:bodyPr>
          <a:lstStyle/>
          <a:p>
            <a:pPr algn="ctr"/>
            <a:r>
              <a:rPr lang="en-GB" sz="2000" b="1">
                <a:solidFill>
                  <a:srgbClr val="452771"/>
                </a:solidFill>
              </a:rPr>
              <a:t>McClelland</a:t>
            </a:r>
            <a:endParaRPr lang="en-US" sz="2000">
              <a:solidFill>
                <a:srgbClr val="452771"/>
              </a:solidFill>
            </a:endParaRPr>
          </a:p>
        </p:txBody>
      </p:sp>
      <p:sp>
        <p:nvSpPr>
          <p:cNvPr id="19" name="TextBox 18">
            <a:extLst>
              <a:ext uri="{FF2B5EF4-FFF2-40B4-BE49-F238E27FC236}">
                <a16:creationId xmlns:a16="http://schemas.microsoft.com/office/drawing/2014/main" id="{CB002136-4A63-431E-B9B6-983AF821EDBD}"/>
              </a:ext>
            </a:extLst>
          </p:cNvPr>
          <p:cNvSpPr txBox="1"/>
          <p:nvPr/>
        </p:nvSpPr>
        <p:spPr>
          <a:xfrm>
            <a:off x="7165699" y="2763034"/>
            <a:ext cx="1732731" cy="400110"/>
          </a:xfrm>
          <a:prstGeom prst="rect">
            <a:avLst/>
          </a:prstGeom>
          <a:noFill/>
        </p:spPr>
        <p:txBody>
          <a:bodyPr wrap="square">
            <a:spAutoFit/>
          </a:bodyPr>
          <a:lstStyle/>
          <a:p>
            <a:pPr algn="ctr"/>
            <a:r>
              <a:rPr lang="en-GB" sz="2000" b="1">
                <a:solidFill>
                  <a:srgbClr val="38622F"/>
                </a:solidFill>
              </a:rPr>
              <a:t>McGregor</a:t>
            </a:r>
            <a:endParaRPr lang="en-US" sz="2000">
              <a:solidFill>
                <a:srgbClr val="38622F"/>
              </a:solidFill>
            </a:endParaRPr>
          </a:p>
        </p:txBody>
      </p:sp>
      <p:sp>
        <p:nvSpPr>
          <p:cNvPr id="20" name="TextBox 19">
            <a:extLst>
              <a:ext uri="{FF2B5EF4-FFF2-40B4-BE49-F238E27FC236}">
                <a16:creationId xmlns:a16="http://schemas.microsoft.com/office/drawing/2014/main" id="{36B80430-CD07-45F8-A49F-F258C2606ADC}"/>
              </a:ext>
            </a:extLst>
          </p:cNvPr>
          <p:cNvSpPr txBox="1"/>
          <p:nvPr/>
        </p:nvSpPr>
        <p:spPr>
          <a:xfrm>
            <a:off x="9315972" y="2796335"/>
            <a:ext cx="1330799" cy="400110"/>
          </a:xfrm>
          <a:prstGeom prst="rect">
            <a:avLst/>
          </a:prstGeom>
          <a:noFill/>
        </p:spPr>
        <p:txBody>
          <a:bodyPr wrap="square">
            <a:spAutoFit/>
          </a:bodyPr>
          <a:lstStyle/>
          <a:p>
            <a:pPr algn="ctr"/>
            <a:r>
              <a:rPr lang="en-GB" sz="2000" b="1">
                <a:solidFill>
                  <a:srgbClr val="853693"/>
                </a:solidFill>
              </a:rPr>
              <a:t>Herzberg</a:t>
            </a:r>
            <a:endParaRPr lang="en-US" sz="2000">
              <a:solidFill>
                <a:srgbClr val="853693"/>
              </a:solidFill>
            </a:endParaRPr>
          </a:p>
        </p:txBody>
      </p:sp>
    </p:spTree>
    <p:extLst>
      <p:ext uri="{BB962C8B-B14F-4D97-AF65-F5344CB8AC3E}">
        <p14:creationId xmlns:p14="http://schemas.microsoft.com/office/powerpoint/2010/main" val="3872978078"/>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783177" y="736600"/>
            <a:ext cx="7412556" cy="1171713"/>
          </a:xfrm>
        </p:spPr>
        <p:txBody>
          <a:bodyPr>
            <a:normAutofit/>
          </a:bodyPr>
          <a:lstStyle/>
          <a:p>
            <a:pPr marL="0" indent="0"/>
            <a:r>
              <a:rPr lang="en-GB" b="1"/>
              <a:t>1. La piramide dei bisogni di Maslow</a:t>
            </a:r>
            <a:endParaRPr lang="en-US" sz="2800" b="1"/>
          </a:p>
          <a:p>
            <a:endParaRPr lang="en-US" b="1">
              <a:solidFill>
                <a:srgbClr val="93C23D"/>
              </a:solidFill>
            </a:endParaRPr>
          </a:p>
        </p:txBody>
      </p:sp>
      <p:pic>
        <p:nvPicPr>
          <p:cNvPr id="7" name="Picture 6">
            <a:extLst>
              <a:ext uri="{FF2B5EF4-FFF2-40B4-BE49-F238E27FC236}">
                <a16:creationId xmlns:a16="http://schemas.microsoft.com/office/drawing/2014/main" id="{F18A335E-939B-494B-A7CB-DE402AD36142}"/>
              </a:ext>
            </a:extLst>
          </p:cNvPr>
          <p:cNvPicPr>
            <a:picLocks noChangeAspect="1"/>
          </p:cNvPicPr>
          <p:nvPr/>
        </p:nvPicPr>
        <p:blipFill>
          <a:blip r:embed="rId3"/>
          <a:srcRect l="2589"/>
          <a:stretch>
            <a:fillRect/>
          </a:stretch>
        </p:blipFill>
        <p:spPr>
          <a:xfrm>
            <a:off x="172995" y="2231948"/>
            <a:ext cx="6507824" cy="4275384"/>
          </a:xfrm>
          <a:prstGeom prst="rect">
            <a:avLst/>
          </a:prstGeom>
        </p:spPr>
      </p:pic>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6809910" y="2488395"/>
            <a:ext cx="4936567" cy="4275383"/>
          </a:xfrm>
        </p:spPr>
        <p:txBody>
          <a:bodyPr>
            <a:noAutofit/>
          </a:bodyPr>
          <a:lstStyle/>
          <a:p>
            <a:pPr marL="342900" indent="-342900" algn="just">
              <a:lnSpc>
                <a:spcPct val="100000"/>
              </a:lnSpc>
              <a:buFont typeface="Wingdings" panose="05000000000000000000" pitchFamily="2" charset="2"/>
              <a:buChar char="ü"/>
            </a:pPr>
            <a:r>
              <a:rPr lang="it-IT" sz="2000" b="1">
                <a:solidFill>
                  <a:srgbClr val="93C23D"/>
                </a:solidFill>
              </a:rPr>
              <a:t>Realizzazione di sé </a:t>
            </a:r>
            <a:r>
              <a:rPr lang="it-IT" sz="2000">
                <a:solidFill>
                  <a:srgbClr val="09446A"/>
                </a:solidFill>
              </a:rPr>
              <a:t>- Realizzare il proprio potenziale nella vita, diverso per ogni persona</a:t>
            </a:r>
          </a:p>
          <a:p>
            <a:pPr marL="342900" indent="-342900" algn="just">
              <a:lnSpc>
                <a:spcPct val="100000"/>
              </a:lnSpc>
              <a:buFont typeface="Wingdings" panose="05000000000000000000" pitchFamily="2" charset="2"/>
              <a:buChar char="ü"/>
            </a:pPr>
            <a:r>
              <a:rPr lang="it-IT" sz="2000" b="1">
                <a:solidFill>
                  <a:srgbClr val="93C23D"/>
                </a:solidFill>
              </a:rPr>
              <a:t>Stima</a:t>
            </a:r>
            <a:r>
              <a:rPr lang="it-IT" sz="2000" b="1">
                <a:solidFill>
                  <a:srgbClr val="09446A"/>
                </a:solidFill>
              </a:rPr>
              <a:t> </a:t>
            </a:r>
            <a:r>
              <a:rPr lang="it-IT" sz="2000">
                <a:solidFill>
                  <a:srgbClr val="09446A"/>
                </a:solidFill>
              </a:rPr>
              <a:t>- rispetto, status, riconoscimento, forza, autostima</a:t>
            </a:r>
          </a:p>
          <a:p>
            <a:pPr marL="342900" indent="-342900" algn="just">
              <a:lnSpc>
                <a:spcPct val="100000"/>
              </a:lnSpc>
              <a:buFont typeface="Wingdings" panose="05000000000000000000" pitchFamily="2" charset="2"/>
              <a:buChar char="ü"/>
            </a:pPr>
            <a:r>
              <a:rPr lang="it-IT" sz="2000" b="1">
                <a:solidFill>
                  <a:srgbClr val="93C23D"/>
                </a:solidFill>
              </a:rPr>
              <a:t>Amore/appartenenza </a:t>
            </a:r>
            <a:r>
              <a:rPr lang="it-IT" sz="2000">
                <a:solidFill>
                  <a:srgbClr val="09446A"/>
                </a:solidFill>
              </a:rPr>
              <a:t>- Amicizia, intimità, famiglia, legami</a:t>
            </a:r>
          </a:p>
          <a:p>
            <a:pPr marL="342900" indent="-342900" algn="just">
              <a:lnSpc>
                <a:spcPct val="100000"/>
              </a:lnSpc>
              <a:buFont typeface="Wingdings" panose="05000000000000000000" pitchFamily="2" charset="2"/>
              <a:buChar char="ü"/>
            </a:pPr>
            <a:r>
              <a:rPr lang="it-IT" sz="2000" b="1">
                <a:solidFill>
                  <a:srgbClr val="93C23D"/>
                </a:solidFill>
              </a:rPr>
              <a:t>Sicurezza</a:t>
            </a:r>
            <a:r>
              <a:rPr lang="it-IT" sz="2000">
                <a:solidFill>
                  <a:srgbClr val="09446A"/>
                </a:solidFill>
              </a:rPr>
              <a:t> - Sicurezza, salute, finanze</a:t>
            </a:r>
          </a:p>
          <a:p>
            <a:pPr marL="342900" indent="-342900" algn="just">
              <a:lnSpc>
                <a:spcPct val="100000"/>
              </a:lnSpc>
              <a:buFont typeface="Wingdings" panose="05000000000000000000" pitchFamily="2" charset="2"/>
              <a:buChar char="ü"/>
            </a:pPr>
            <a:r>
              <a:rPr lang="it-IT" sz="2000" b="1">
                <a:solidFill>
                  <a:srgbClr val="93C23D"/>
                </a:solidFill>
              </a:rPr>
              <a:t>Biologico e fisiologico </a:t>
            </a:r>
            <a:r>
              <a:rPr lang="it-IT" sz="2000">
                <a:solidFill>
                  <a:srgbClr val="09446A"/>
                </a:solidFill>
              </a:rPr>
              <a:t>- Cibo, sonno, acqua</a:t>
            </a:r>
          </a:p>
          <a:p>
            <a:pPr marL="342900" indent="-342900" algn="just">
              <a:lnSpc>
                <a:spcPct val="100000"/>
              </a:lnSpc>
              <a:buFont typeface="Wingdings" panose="05000000000000000000" pitchFamily="2" charset="2"/>
              <a:buChar char="ü"/>
            </a:pPr>
            <a:endParaRPr lang="en-GB" sz="2000">
              <a:solidFill>
                <a:srgbClr val="09446A"/>
              </a:solidFill>
            </a:endParaRPr>
          </a:p>
        </p:txBody>
      </p:sp>
    </p:spTree>
    <p:extLst>
      <p:ext uri="{BB962C8B-B14F-4D97-AF65-F5344CB8AC3E}">
        <p14:creationId xmlns:p14="http://schemas.microsoft.com/office/powerpoint/2010/main" val="1189579649"/>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783177" y="456523"/>
            <a:ext cx="10678804" cy="1296386"/>
          </a:xfrm>
        </p:spPr>
        <p:txBody>
          <a:bodyPr>
            <a:normAutofit fontScale="25000" lnSpcReduction="20000"/>
          </a:bodyPr>
          <a:lstStyle/>
          <a:p>
            <a:pPr marL="0" indent="0"/>
            <a:r>
              <a:rPr lang="en-GB" sz="14400" b="1"/>
              <a:t>2. La teoria ERG Alderfer </a:t>
            </a:r>
          </a:p>
          <a:p>
            <a:r>
              <a:rPr lang="it-IT" sz="9600">
                <a:solidFill>
                  <a:srgbClr val="93C23D"/>
                </a:solidFill>
              </a:rPr>
              <a:t>La teoria ERG di Alderfer suggerisce che esistono tre gruppi di bisogni fondamentali: Esistenza (E), Relazioni (R) e Crescita (G), da cui l'acronimo ERG. Questi gruppi si allineano ai livelli di Maslow dei bisogni fisiologici.</a:t>
            </a:r>
            <a:endParaRPr lang="en-GB" sz="9600">
              <a:solidFill>
                <a:srgbClr val="93C23D"/>
              </a:solidFill>
            </a:endParaRPr>
          </a:p>
          <a:p>
            <a:endParaRPr lang="en-US" b="1">
              <a:solidFill>
                <a:srgbClr val="93C23D"/>
              </a:solidFill>
            </a:endParaRP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262353" y="2358983"/>
            <a:ext cx="10947115" cy="3820142"/>
          </a:xfrm>
        </p:spPr>
        <p:txBody>
          <a:bodyPr>
            <a:noAutofit/>
          </a:bodyPr>
          <a:lstStyle/>
          <a:p>
            <a:pPr algn="just">
              <a:lnSpc>
                <a:spcPct val="100000"/>
              </a:lnSpc>
            </a:pPr>
            <a:r>
              <a:rPr lang="it-IT" sz="2200">
                <a:solidFill>
                  <a:srgbClr val="09446A"/>
                </a:solidFill>
              </a:rPr>
              <a:t>I bisogni di </a:t>
            </a:r>
            <a:r>
              <a:rPr lang="it-IT" sz="2200" b="1">
                <a:solidFill>
                  <a:srgbClr val="80318E"/>
                </a:solidFill>
              </a:rPr>
              <a:t>crescita </a:t>
            </a:r>
            <a:r>
              <a:rPr lang="it-IT" sz="2200">
                <a:solidFill>
                  <a:srgbClr val="09446A"/>
                </a:solidFill>
              </a:rPr>
              <a:t>descrivono il nostro desiderio intrinseco di sviluppo personale. Questi bisogni si allineano con l'altra parte dei bisogni legati alla stima di Maslow (autostima, fiducia in se stessi e realizzazione) e con i bisogni di autorealizzazione (come moralità, creatività, risoluzione dei problemi e scoperta).</a:t>
            </a:r>
          </a:p>
          <a:p>
            <a:pPr algn="just">
              <a:lnSpc>
                <a:spcPct val="100000"/>
              </a:lnSpc>
            </a:pPr>
            <a:r>
              <a:rPr lang="it-IT" sz="2200">
                <a:solidFill>
                  <a:srgbClr val="09446A"/>
                </a:solidFill>
              </a:rPr>
              <a:t>I bisogni di </a:t>
            </a:r>
            <a:r>
              <a:rPr lang="it-IT" sz="2200" b="1">
                <a:solidFill>
                  <a:srgbClr val="80318E"/>
                </a:solidFill>
              </a:rPr>
              <a:t>relazione </a:t>
            </a:r>
            <a:r>
              <a:rPr lang="it-IT" sz="2200">
                <a:solidFill>
                  <a:srgbClr val="09446A"/>
                </a:solidFill>
              </a:rPr>
              <a:t>hanno a che fare con l'importanza di mantenere le relazioni interpersonali. Questi bisogni si basano sulle interazioni sociali con gli altri e si allineano ai livelli di Maslow dei bisogni legati all'amore/appartenenza (come l'amicizia, la famiglia e l'intimità sessuale) e dei bisogni legati alla stima (ottenere il rispetto degli altri).</a:t>
            </a:r>
          </a:p>
          <a:p>
            <a:pPr algn="just">
              <a:lnSpc>
                <a:spcPct val="100000"/>
              </a:lnSpc>
            </a:pPr>
            <a:r>
              <a:rPr lang="it-IT" sz="2200">
                <a:solidFill>
                  <a:srgbClr val="09446A"/>
                </a:solidFill>
              </a:rPr>
              <a:t>I bisogni di </a:t>
            </a:r>
            <a:r>
              <a:rPr lang="it-IT" sz="2200" b="1">
                <a:solidFill>
                  <a:srgbClr val="80318E"/>
                </a:solidFill>
              </a:rPr>
              <a:t>esistenza </a:t>
            </a:r>
            <a:r>
              <a:rPr lang="it-IT" sz="2200">
                <a:solidFill>
                  <a:srgbClr val="09446A"/>
                </a:solidFill>
              </a:rPr>
              <a:t>riguardano i nostri requisiti materiali di base per vivere. Questi includono ciò che Maslow ha classificato come bisogni fisiologici (come aria, cibo, acqua e riparo) e bisogni legati alla sicurezza (come salute, lavoro sicuro e proprietà).</a:t>
            </a:r>
            <a:endParaRPr lang="en-GB" sz="2200">
              <a:solidFill>
                <a:srgbClr val="09446A"/>
              </a:solidFill>
            </a:endParaRPr>
          </a:p>
        </p:txBody>
      </p:sp>
      <p:sp>
        <p:nvSpPr>
          <p:cNvPr id="4" name="TextBox 3">
            <a:extLst>
              <a:ext uri="{FF2B5EF4-FFF2-40B4-BE49-F238E27FC236}">
                <a16:creationId xmlns:a16="http://schemas.microsoft.com/office/drawing/2014/main" id="{7114ABB3-CBE2-414F-89C6-87213C4648B8}"/>
              </a:ext>
            </a:extLst>
          </p:cNvPr>
          <p:cNvSpPr txBox="1"/>
          <p:nvPr/>
        </p:nvSpPr>
        <p:spPr>
          <a:xfrm>
            <a:off x="262353" y="6446531"/>
            <a:ext cx="7924216" cy="400110"/>
          </a:xfrm>
          <a:prstGeom prst="rect">
            <a:avLst/>
          </a:prstGeom>
          <a:noFill/>
        </p:spPr>
        <p:txBody>
          <a:bodyPr wrap="square" rtlCol="0">
            <a:spAutoFit/>
          </a:bodyPr>
          <a:lstStyle/>
          <a:p>
            <a:r>
              <a:rPr lang="en-GB" sz="1000" b="1" u="sng">
                <a:solidFill>
                  <a:srgbClr val="93C23D"/>
                </a:solidFill>
                <a:hlinkClick r:id="rId3"/>
              </a:rPr>
              <a:t>Source - </a:t>
            </a:r>
            <a:r>
              <a:rPr lang="en-GB" sz="1000">
                <a:solidFill>
                  <a:srgbClr val="93C23D"/>
                </a:solidFill>
                <a:hlinkClick r:id="rId3"/>
              </a:rPr>
              <a:t>https://courses.lumenlearning.com/wm-introductiontobusiness/chapter/alderfers-erg-theory/#:~:text=Alderfer's%20ERG%20theory%20suggests%20that,self%2Dactualization%20needs%2C%20respectively</a:t>
            </a:r>
            <a:r>
              <a:rPr lang="en-GB" sz="1000">
                <a:solidFill>
                  <a:srgbClr val="93C23D"/>
                </a:solidFill>
              </a:rPr>
              <a:t>. </a:t>
            </a:r>
          </a:p>
        </p:txBody>
      </p:sp>
    </p:spTree>
    <p:extLst>
      <p:ext uri="{BB962C8B-B14F-4D97-AF65-F5344CB8AC3E}">
        <p14:creationId xmlns:p14="http://schemas.microsoft.com/office/powerpoint/2010/main" val="2429085564"/>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2922406" y="410089"/>
            <a:ext cx="6737962" cy="532893"/>
          </a:xfrm>
        </p:spPr>
        <p:txBody>
          <a:bodyPr>
            <a:normAutofit fontScale="92500" lnSpcReduction="10000"/>
          </a:bodyPr>
          <a:lstStyle/>
          <a:p>
            <a:pPr marL="0" indent="0"/>
            <a:r>
              <a:rPr lang="en-GB" b="1"/>
              <a:t>3. </a:t>
            </a:r>
            <a:r>
              <a:rPr lang="en-US" b="1">
                <a:solidFill>
                  <a:srgbClr val="93C23D"/>
                </a:solidFill>
              </a:rPr>
              <a:t>La Teoria dei risultati </a:t>
            </a:r>
            <a:r>
              <a:rPr lang="en-GB" b="1"/>
              <a:t>McClelland’s</a:t>
            </a:r>
            <a:r>
              <a:rPr lang="hr-BA" b="1"/>
              <a:t> </a:t>
            </a:r>
            <a:endParaRPr lang="en-US" b="1">
              <a:solidFill>
                <a:srgbClr val="93C23D"/>
              </a:solidFill>
            </a:endParaRP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483402" y="943741"/>
            <a:ext cx="11615969" cy="400110"/>
          </a:xfrm>
        </p:spPr>
        <p:txBody>
          <a:bodyPr>
            <a:noAutofit/>
          </a:bodyPr>
          <a:lstStyle/>
          <a:p>
            <a:pPr marL="0" indent="0" algn="ctr">
              <a:lnSpc>
                <a:spcPct val="100000"/>
              </a:lnSpc>
            </a:pPr>
            <a:r>
              <a:rPr lang="it-IT">
                <a:solidFill>
                  <a:schemeClr val="bg1"/>
                </a:solidFill>
              </a:rPr>
              <a:t>Secondo la teoria di McClelland, a prescindere dal sesso, dalla cultura o dall'età, tutti noi abbiamo tre fattori motivazionali </a:t>
            </a:r>
            <a:r>
              <a:rPr lang="en-GB">
                <a:solidFill>
                  <a:schemeClr val="bg1"/>
                </a:solidFill>
              </a:rPr>
              <a:t>:</a:t>
            </a:r>
          </a:p>
          <a:p>
            <a:pPr marL="0" indent="0" algn="ctr">
              <a:lnSpc>
                <a:spcPct val="100000"/>
              </a:lnSpc>
            </a:pPr>
            <a:endParaRPr lang="en-GB" sz="1800">
              <a:solidFill>
                <a:schemeClr val="bg1"/>
              </a:solidFill>
            </a:endParaRPr>
          </a:p>
        </p:txBody>
      </p:sp>
      <p:sp>
        <p:nvSpPr>
          <p:cNvPr id="4" name="TextBox 3">
            <a:extLst>
              <a:ext uri="{FF2B5EF4-FFF2-40B4-BE49-F238E27FC236}">
                <a16:creationId xmlns:a16="http://schemas.microsoft.com/office/drawing/2014/main" id="{7114ABB3-CBE2-414F-89C6-87213C4648B8}"/>
              </a:ext>
            </a:extLst>
          </p:cNvPr>
          <p:cNvSpPr txBox="1"/>
          <p:nvPr/>
        </p:nvSpPr>
        <p:spPr>
          <a:xfrm>
            <a:off x="396536" y="6512078"/>
            <a:ext cx="7353670" cy="400110"/>
          </a:xfrm>
          <a:prstGeom prst="rect">
            <a:avLst/>
          </a:prstGeom>
          <a:noFill/>
        </p:spPr>
        <p:txBody>
          <a:bodyPr wrap="square" rtlCol="0">
            <a:spAutoFit/>
          </a:bodyPr>
          <a:lstStyle/>
          <a:p>
            <a:r>
              <a:rPr lang="en-GB" sz="1000" b="1" u="sng">
                <a:solidFill>
                  <a:srgbClr val="09446A"/>
                </a:solidFill>
                <a:hlinkClick r:id="rId2">
                  <a:extLst>
                    <a:ext uri="{A12FA001-AC4F-418D-AE19-62706E023703}">
                      <ahyp:hlinkClr xmlns:ahyp="http://schemas.microsoft.com/office/drawing/2018/hyperlinkcolor" val="tx"/>
                    </a:ext>
                  </a:extLst>
                </a:hlinkClick>
              </a:rPr>
              <a:t>Source - </a:t>
            </a:r>
            <a:r>
              <a:rPr lang="en-GB" sz="1000">
                <a:solidFill>
                  <a:srgbClr val="09446A"/>
                </a:solidFill>
                <a:hlinkClick r:id="rId3">
                  <a:extLst>
                    <a:ext uri="{A12FA001-AC4F-418D-AE19-62706E023703}">
                      <ahyp:hlinkClr xmlns:ahyp="http://schemas.microsoft.com/office/drawing/2018/hyperlinkcolor" val="tx"/>
                    </a:ext>
                  </a:extLst>
                </a:hlinkClick>
              </a:rPr>
              <a:t>https://www.mindtools.com/pages/article/human-motivation-theory.htm#:~:text=McClelland's%20Human%20Motivation%20Theory%20states,solve%20problems%20and%20achieve%20goals</a:t>
            </a:r>
            <a:r>
              <a:rPr lang="en-GB" sz="1000">
                <a:solidFill>
                  <a:srgbClr val="09446A"/>
                </a:solidFill>
              </a:rPr>
              <a:t>. </a:t>
            </a:r>
          </a:p>
        </p:txBody>
      </p:sp>
      <p:graphicFrame>
        <p:nvGraphicFramePr>
          <p:cNvPr id="7" name="Table 7">
            <a:extLst>
              <a:ext uri="{FF2B5EF4-FFF2-40B4-BE49-F238E27FC236}">
                <a16:creationId xmlns:a16="http://schemas.microsoft.com/office/drawing/2014/main" id="{E2C076A8-CEFC-411E-BB16-768663E57FEA}"/>
              </a:ext>
            </a:extLst>
          </p:cNvPr>
          <p:cNvGraphicFramePr>
            <a:graphicFrameLocks noGrp="1"/>
          </p:cNvGraphicFramePr>
          <p:nvPr>
            <p:extLst>
              <p:ext uri="{D42A27DB-BD31-4B8C-83A1-F6EECF244321}">
                <p14:modId xmlns:p14="http://schemas.microsoft.com/office/powerpoint/2010/main" val="2478994851"/>
              </p:ext>
            </p:extLst>
          </p:nvPr>
        </p:nvGraphicFramePr>
        <p:xfrm>
          <a:off x="646344" y="1879803"/>
          <a:ext cx="10899311" cy="4783149"/>
        </p:xfrm>
        <a:graphic>
          <a:graphicData uri="http://schemas.openxmlformats.org/drawingml/2006/table">
            <a:tbl>
              <a:tblPr firstRow="1" bandRow="1">
                <a:tableStyleId>{5C22544A-7EE6-4342-B048-85BDC9FD1C3A}</a:tableStyleId>
              </a:tblPr>
              <a:tblGrid>
                <a:gridCol w="2060817">
                  <a:extLst>
                    <a:ext uri="{9D8B030D-6E8A-4147-A177-3AD203B41FA5}">
                      <a16:colId xmlns:a16="http://schemas.microsoft.com/office/drawing/2014/main" val="2273645396"/>
                    </a:ext>
                  </a:extLst>
                </a:gridCol>
                <a:gridCol w="8838494">
                  <a:extLst>
                    <a:ext uri="{9D8B030D-6E8A-4147-A177-3AD203B41FA5}">
                      <a16:colId xmlns:a16="http://schemas.microsoft.com/office/drawing/2014/main" val="2260294422"/>
                    </a:ext>
                  </a:extLst>
                </a:gridCol>
              </a:tblGrid>
              <a:tr h="490547">
                <a:tc>
                  <a:txBody>
                    <a:bodyPr vert="horz" wrap="square"/>
                    <a:lstStyle/>
                    <a:p>
                      <a:pPr algn="ctr"/>
                      <a:r>
                        <a:rPr lang="en-GB" sz="2400" err="1"/>
                        <a:t>Motivatore</a:t>
                      </a:r>
                      <a:endParaRPr lang="en-GB" sz="2400"/>
                    </a:p>
                  </a:txBody>
                  <a:tcPr/>
                </a:tc>
                <a:tc>
                  <a:txBody>
                    <a:bodyPr vert="horz" wrap="square"/>
                    <a:lstStyle/>
                    <a:p>
                      <a:pPr algn="ctr"/>
                      <a:r>
                        <a:rPr lang="en-GB" sz="2400" err="1"/>
                        <a:t>Caratteristiche</a:t>
                      </a:r>
                      <a:endParaRPr lang="en-GB" sz="2400"/>
                    </a:p>
                  </a:txBody>
                  <a:tcPr/>
                </a:tc>
                <a:extLst>
                  <a:ext uri="{0D108BD9-81ED-4DB2-BD59-A6C34878D82A}">
                    <a16:rowId xmlns:a16="http://schemas.microsoft.com/office/drawing/2014/main" val="3597854277"/>
                  </a:ext>
                </a:extLst>
              </a:tr>
              <a:tr h="1366522">
                <a:tc>
                  <a:txBody>
                    <a:bodyPr vert="horz" wrap="square"/>
                    <a:lstStyle/>
                    <a:p>
                      <a:pPr algn="ctr"/>
                      <a:endParaRPr lang="en-GB" sz="2400">
                        <a:solidFill>
                          <a:srgbClr val="09446A"/>
                        </a:solidFill>
                      </a:endParaRPr>
                    </a:p>
                    <a:p>
                      <a:pPr algn="ctr"/>
                      <a:r>
                        <a:rPr lang="en-GB" sz="2400" err="1">
                          <a:solidFill>
                            <a:srgbClr val="09446A"/>
                          </a:solidFill>
                        </a:rPr>
                        <a:t>Risultati</a:t>
                      </a:r>
                      <a:endParaRPr lang="en-GB" sz="2400">
                        <a:solidFill>
                          <a:srgbClr val="09446A"/>
                        </a:solidFill>
                      </a:endParaRPr>
                    </a:p>
                  </a:txBody>
                  <a:tcPr/>
                </a:tc>
                <a:tc>
                  <a:txBody>
                    <a:bodyPr vert="horz" wrap="square"/>
                    <a:lstStyle/>
                    <a:p>
                      <a:pPr marL="285750" indent="-285750">
                        <a:buFontTx/>
                        <a:buChar char="-"/>
                      </a:pPr>
                      <a:r>
                        <a:rPr lang="it-IT" sz="2000">
                          <a:solidFill>
                            <a:srgbClr val="09446A"/>
                          </a:solidFill>
                        </a:rPr>
                        <a:t>Ha un forte bisogno di fissare e raggiungere obiettivi impegnativi.</a:t>
                      </a:r>
                    </a:p>
                    <a:p>
                      <a:pPr marL="285750" indent="-285750">
                        <a:buFontTx/>
                        <a:buChar char="-"/>
                      </a:pPr>
                      <a:r>
                        <a:rPr lang="it-IT" sz="2000">
                          <a:solidFill>
                            <a:srgbClr val="09446A"/>
                          </a:solidFill>
                        </a:rPr>
                        <a:t>Si assume rischi calcolati per raggiungere i propri obiettivi</a:t>
                      </a:r>
                    </a:p>
                    <a:p>
                      <a:pPr marL="285750" indent="-285750">
                        <a:buFontTx/>
                        <a:buChar char="-"/>
                      </a:pPr>
                      <a:r>
                        <a:rPr lang="it-IT" sz="2000">
                          <a:solidFill>
                            <a:srgbClr val="09446A"/>
                          </a:solidFill>
                        </a:rPr>
                        <a:t>Ama ricevere regolarmente feedback sui propri progressi e risultati</a:t>
                      </a:r>
                    </a:p>
                    <a:p>
                      <a:pPr marL="285750" indent="-285750">
                        <a:buFontTx/>
                        <a:buChar char="-"/>
                      </a:pPr>
                      <a:r>
                        <a:rPr lang="it-IT" sz="2000">
                          <a:solidFill>
                            <a:srgbClr val="09446A"/>
                          </a:solidFill>
                        </a:rPr>
                        <a:t>Spesso ama lavorare da solo</a:t>
                      </a:r>
                    </a:p>
                  </a:txBody>
                  <a:tcPr/>
                </a:tc>
                <a:extLst>
                  <a:ext uri="{0D108BD9-81ED-4DB2-BD59-A6C34878D82A}">
                    <a16:rowId xmlns:a16="http://schemas.microsoft.com/office/drawing/2014/main" val="2487230544"/>
                  </a:ext>
                </a:extLst>
              </a:tr>
              <a:tr h="1052425">
                <a:tc>
                  <a:txBody>
                    <a:bodyPr vert="horz" wrap="square"/>
                    <a:lstStyle/>
                    <a:p>
                      <a:pPr algn="ctr"/>
                      <a:endParaRPr lang="en-GB" sz="2400">
                        <a:solidFill>
                          <a:srgbClr val="09446A"/>
                        </a:solidFill>
                      </a:endParaRPr>
                    </a:p>
                    <a:p>
                      <a:pPr algn="ctr"/>
                      <a:r>
                        <a:rPr lang="en-GB" sz="2400" err="1">
                          <a:solidFill>
                            <a:srgbClr val="09446A"/>
                          </a:solidFill>
                        </a:rPr>
                        <a:t>Affiliazione</a:t>
                      </a:r>
                      <a:endParaRPr lang="en-GB" sz="2400">
                        <a:solidFill>
                          <a:srgbClr val="09446A"/>
                        </a:solidFill>
                      </a:endParaRPr>
                    </a:p>
                  </a:txBody>
                  <a:tcPr/>
                </a:tc>
                <a:tc>
                  <a:txBody>
                    <a:bodyPr vert="horz" wrap="square"/>
                    <a:lstStyle/>
                    <a:p>
                      <a:pPr marL="285750" indent="-285750">
                        <a:buFontTx/>
                        <a:buChar char="-"/>
                      </a:pPr>
                      <a:r>
                        <a:rPr lang="it-IT" sz="2000">
                          <a:solidFill>
                            <a:srgbClr val="09446A"/>
                          </a:solidFill>
                        </a:rPr>
                        <a:t>Vuole appartenere al gruppo</a:t>
                      </a:r>
                    </a:p>
                    <a:p>
                      <a:pPr marL="285750" marR="0" lvl="0" indent="-285750" algn="l" defTabSz="914400" rtl="0" eaLnBrk="1" fontAlgn="auto" latinLnBrk="0" hangingPunct="1">
                        <a:lnSpc>
                          <a:spcPct val="100000"/>
                        </a:lnSpc>
                        <a:spcBef>
                          <a:spcPct val="0"/>
                        </a:spcBef>
                        <a:spcAft>
                          <a:spcPct val="0"/>
                        </a:spcAft>
                        <a:buClrTx/>
                        <a:buSzTx/>
                        <a:buFontTx/>
                        <a:buChar char="-"/>
                        <a:defRPr/>
                      </a:pPr>
                      <a:r>
                        <a:rPr lang="it-IT" sz="2000">
                          <a:solidFill>
                            <a:srgbClr val="09446A"/>
                          </a:solidFill>
                        </a:rPr>
                        <a:t>Vuole essere benvoluto e spesso asseconda qualsiasi cosa il resto del gruppo voglia fare</a:t>
                      </a:r>
                    </a:p>
                    <a:p>
                      <a:pPr marL="285750" marR="0" lvl="0" indent="-285750" algn="l" defTabSz="914400" rtl="0" eaLnBrk="1" fontAlgn="auto" latinLnBrk="0" hangingPunct="1">
                        <a:lnSpc>
                          <a:spcPct val="100000"/>
                        </a:lnSpc>
                        <a:spcBef>
                          <a:spcPct val="0"/>
                        </a:spcBef>
                        <a:spcAft>
                          <a:spcPct val="0"/>
                        </a:spcAft>
                        <a:buClrTx/>
                        <a:buSzTx/>
                        <a:buFontTx/>
                        <a:buChar char="-"/>
                        <a:defRPr/>
                      </a:pPr>
                      <a:r>
                        <a:rPr lang="it-IT" sz="2000">
                          <a:solidFill>
                            <a:srgbClr val="09446A"/>
                          </a:solidFill>
                        </a:rPr>
                        <a:t>Preferisce la collaborazione alla competizione e non ama il rischio elevato o l'incertezza.</a:t>
                      </a:r>
                    </a:p>
                  </a:txBody>
                  <a:tcPr/>
                </a:tc>
                <a:extLst>
                  <a:ext uri="{0D108BD9-81ED-4DB2-BD59-A6C34878D82A}">
                    <a16:rowId xmlns:a16="http://schemas.microsoft.com/office/drawing/2014/main" val="1408441453"/>
                  </a:ext>
                </a:extLst>
              </a:tr>
              <a:tr h="1181198">
                <a:tc>
                  <a:txBody>
                    <a:bodyPr vert="horz" wrap="square"/>
                    <a:lstStyle/>
                    <a:p>
                      <a:pPr algn="ctr"/>
                      <a:endParaRPr lang="en-GB" sz="2400">
                        <a:solidFill>
                          <a:srgbClr val="09446A"/>
                        </a:solidFill>
                      </a:endParaRPr>
                    </a:p>
                    <a:p>
                      <a:pPr algn="ctr"/>
                      <a:r>
                        <a:rPr lang="en-GB" sz="2400">
                          <a:solidFill>
                            <a:srgbClr val="09446A"/>
                          </a:solidFill>
                        </a:rPr>
                        <a:t>Forza</a:t>
                      </a:r>
                    </a:p>
                  </a:txBody>
                  <a:tcPr/>
                </a:tc>
                <a:tc>
                  <a:txBody>
                    <a:bodyPr vert="horz" wrap="square"/>
                    <a:lstStyle/>
                    <a:p>
                      <a:pPr marL="285750" indent="-285750">
                        <a:buFontTx/>
                        <a:buChar char="-"/>
                      </a:pPr>
                      <a:r>
                        <a:rPr lang="it-IT" sz="2000">
                          <a:solidFill>
                            <a:srgbClr val="09446A"/>
                          </a:solidFill>
                        </a:rPr>
                        <a:t>Vuole controllare e influenzare gli altri</a:t>
                      </a:r>
                    </a:p>
                    <a:p>
                      <a:pPr marL="285750" indent="-285750">
                        <a:buFontTx/>
                        <a:buChar char="-"/>
                      </a:pPr>
                      <a:r>
                        <a:rPr lang="it-IT" sz="2000">
                          <a:solidFill>
                            <a:srgbClr val="09446A"/>
                          </a:solidFill>
                        </a:rPr>
                        <a:t>Ama vincere le discussioni</a:t>
                      </a:r>
                    </a:p>
                    <a:p>
                      <a:pPr marL="285750" indent="-285750">
                        <a:buFontTx/>
                        <a:buChar char="-"/>
                      </a:pPr>
                      <a:r>
                        <a:rPr lang="it-IT" sz="2000">
                          <a:solidFill>
                            <a:srgbClr val="09446A"/>
                          </a:solidFill>
                        </a:rPr>
                        <a:t>Ama la competizione, la vittoria, lo status e il riconoscimento</a:t>
                      </a:r>
                    </a:p>
                    <a:p>
                      <a:pPr marL="285750" indent="-285750">
                        <a:buFontTx/>
                        <a:buChar char="-"/>
                      </a:pPr>
                      <a:endParaRPr lang="en-GB" sz="2000">
                        <a:solidFill>
                          <a:srgbClr val="09446A"/>
                        </a:solidFill>
                      </a:endParaRPr>
                    </a:p>
                  </a:txBody>
                  <a:tcPr/>
                </a:tc>
                <a:extLst>
                  <a:ext uri="{0D108BD9-81ED-4DB2-BD59-A6C34878D82A}">
                    <a16:rowId xmlns:a16="http://schemas.microsoft.com/office/drawing/2014/main" val="165884769"/>
                  </a:ext>
                </a:extLst>
              </a:tr>
            </a:tbl>
          </a:graphicData>
        </a:graphic>
      </p:graphicFrame>
    </p:spTree>
    <p:extLst>
      <p:ext uri="{BB962C8B-B14F-4D97-AF65-F5344CB8AC3E}">
        <p14:creationId xmlns:p14="http://schemas.microsoft.com/office/powerpoint/2010/main" val="3371366004"/>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2923948" y="330349"/>
            <a:ext cx="7930517" cy="812501"/>
          </a:xfrm>
        </p:spPr>
        <p:txBody>
          <a:bodyPr>
            <a:normAutofit/>
          </a:bodyPr>
          <a:lstStyle/>
          <a:p>
            <a:pPr marL="0" indent="0"/>
            <a:r>
              <a:rPr lang="en-GB" sz="4500" b="1"/>
              <a:t>4. </a:t>
            </a:r>
            <a:r>
              <a:rPr lang="en-US" b="1">
                <a:solidFill>
                  <a:srgbClr val="93C23D"/>
                </a:solidFill>
              </a:rPr>
              <a:t>Teoria dell’ X &amp; Y </a:t>
            </a:r>
            <a:r>
              <a:rPr lang="en-US" b="1"/>
              <a:t>di </a:t>
            </a:r>
            <a:r>
              <a:rPr lang="en-GB" sz="3600" b="1"/>
              <a:t>McGregor</a:t>
            </a:r>
            <a:endParaRPr lang="en-US" b="1">
              <a:solidFill>
                <a:srgbClr val="93C23D"/>
              </a:solidFill>
            </a:endParaRP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537882" y="864618"/>
            <a:ext cx="11100839" cy="704925"/>
          </a:xfrm>
        </p:spPr>
        <p:txBody>
          <a:bodyPr>
            <a:noAutofit/>
          </a:bodyPr>
          <a:lstStyle/>
          <a:p>
            <a:pPr marL="0" indent="0" algn="ctr">
              <a:lnSpc>
                <a:spcPct val="100000"/>
              </a:lnSpc>
            </a:pPr>
            <a:r>
              <a:rPr lang="hr-BA">
                <a:solidFill>
                  <a:schemeClr val="bg1"/>
                </a:solidFill>
              </a:rPr>
              <a:t>- </a:t>
            </a:r>
            <a:r>
              <a:rPr lang="it-IT">
                <a:solidFill>
                  <a:schemeClr val="bg1"/>
                </a:solidFill>
              </a:rPr>
              <a:t>ha proposto due teorie con cui i manager percepiscono e affrontano la motivazione dei dipendenti </a:t>
            </a:r>
            <a:r>
              <a:rPr lang="en-GB">
                <a:solidFill>
                  <a:schemeClr val="bg1"/>
                </a:solidFill>
              </a:rPr>
              <a:t>:</a:t>
            </a:r>
          </a:p>
          <a:p>
            <a:pPr marL="0" indent="0" algn="ctr">
              <a:lnSpc>
                <a:spcPct val="100000"/>
              </a:lnSpc>
            </a:pPr>
            <a:endParaRPr lang="en-GB">
              <a:solidFill>
                <a:schemeClr val="bg1"/>
              </a:solidFill>
            </a:endParaRPr>
          </a:p>
        </p:txBody>
      </p:sp>
      <p:sp>
        <p:nvSpPr>
          <p:cNvPr id="4" name="TextBox 3">
            <a:extLst>
              <a:ext uri="{FF2B5EF4-FFF2-40B4-BE49-F238E27FC236}">
                <a16:creationId xmlns:a16="http://schemas.microsoft.com/office/drawing/2014/main" id="{7114ABB3-CBE2-414F-89C6-87213C4648B8}"/>
              </a:ext>
            </a:extLst>
          </p:cNvPr>
          <p:cNvSpPr txBox="1"/>
          <p:nvPr/>
        </p:nvSpPr>
        <p:spPr>
          <a:xfrm>
            <a:off x="262352" y="6512078"/>
            <a:ext cx="7353670" cy="400110"/>
          </a:xfrm>
          <a:prstGeom prst="rect">
            <a:avLst/>
          </a:prstGeom>
          <a:noFill/>
        </p:spPr>
        <p:txBody>
          <a:bodyPr wrap="square" rtlCol="0">
            <a:spAutoFit/>
          </a:bodyPr>
          <a:lstStyle/>
          <a:p>
            <a:r>
              <a:rPr lang="en-GB" sz="1000" b="1" u="sng">
                <a:solidFill>
                  <a:srgbClr val="09446A"/>
                </a:solidFill>
                <a:hlinkClick r:id="rId3">
                  <a:extLst>
                    <a:ext uri="{A12FA001-AC4F-418D-AE19-62706E023703}">
                      <ahyp:hlinkClr xmlns:ahyp="http://schemas.microsoft.com/office/drawing/2018/hyperlinkcolor" val="tx"/>
                    </a:ext>
                  </a:extLst>
                </a:hlinkClick>
              </a:rPr>
              <a:t>Source - </a:t>
            </a:r>
            <a:r>
              <a:rPr lang="en-GB" sz="1000">
                <a:solidFill>
                  <a:srgbClr val="09446A"/>
                </a:solidFill>
                <a:hlinkClick r:id="rId4">
                  <a:extLst>
                    <a:ext uri="{A12FA001-AC4F-418D-AE19-62706E023703}">
                      <ahyp:hlinkClr xmlns:ahyp="http://schemas.microsoft.com/office/drawing/2018/hyperlinkcolor" val="tx"/>
                    </a:ext>
                  </a:extLst>
                </a:hlinkClick>
              </a:rPr>
              <a:t>https://courses.lumenlearning.com/wmintrobusiness/chapter/reading-douglas-mcgregors-theory-x-and-theory-y-2/#:~:text=According%20to%20McGregor%2C%20Theory%20X,and%20prefer%20to%20be%20directed</a:t>
            </a:r>
            <a:r>
              <a:rPr lang="en-GB" sz="1000">
                <a:solidFill>
                  <a:srgbClr val="09446A"/>
                </a:solidFill>
              </a:rPr>
              <a:t>. </a:t>
            </a:r>
          </a:p>
        </p:txBody>
      </p:sp>
      <p:graphicFrame>
        <p:nvGraphicFramePr>
          <p:cNvPr id="5" name="Table 5">
            <a:extLst>
              <a:ext uri="{FF2B5EF4-FFF2-40B4-BE49-F238E27FC236}">
                <a16:creationId xmlns:a16="http://schemas.microsoft.com/office/drawing/2014/main" id="{4916E4F6-D434-4E82-BE3B-8DC93B61BE9F}"/>
              </a:ext>
            </a:extLst>
          </p:cNvPr>
          <p:cNvGraphicFramePr>
            <a:graphicFrameLocks noGrp="1"/>
          </p:cNvGraphicFramePr>
          <p:nvPr>
            <p:extLst>
              <p:ext uri="{D42A27DB-BD31-4B8C-83A1-F6EECF244321}">
                <p14:modId xmlns:p14="http://schemas.microsoft.com/office/powerpoint/2010/main" val="1213239297"/>
              </p:ext>
            </p:extLst>
          </p:nvPr>
        </p:nvGraphicFramePr>
        <p:xfrm>
          <a:off x="0" y="1601248"/>
          <a:ext cx="12192000" cy="5459401"/>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465168872"/>
                    </a:ext>
                  </a:extLst>
                </a:gridCol>
                <a:gridCol w="6096000">
                  <a:extLst>
                    <a:ext uri="{9D8B030D-6E8A-4147-A177-3AD203B41FA5}">
                      <a16:colId xmlns:a16="http://schemas.microsoft.com/office/drawing/2014/main" val="914073048"/>
                    </a:ext>
                  </a:extLst>
                </a:gridCol>
              </a:tblGrid>
              <a:tr h="491161">
                <a:tc>
                  <a:txBody>
                    <a:bodyPr vert="horz" wrap="square"/>
                    <a:lstStyle/>
                    <a:p>
                      <a:pPr algn="ctr"/>
                      <a:r>
                        <a:rPr lang="en-GB" sz="2200"/>
                        <a:t>Teoria X </a:t>
                      </a:r>
                    </a:p>
                  </a:txBody>
                  <a:tcPr/>
                </a:tc>
                <a:tc>
                  <a:txBody>
                    <a:bodyPr vert="horz" wrap="square"/>
                    <a:lstStyle/>
                    <a:p>
                      <a:pPr algn="ctr"/>
                      <a:r>
                        <a:rPr lang="en-GB" sz="2200"/>
                        <a:t>Teoria Y </a:t>
                      </a:r>
                    </a:p>
                  </a:txBody>
                  <a:tcPr/>
                </a:tc>
                <a:extLst>
                  <a:ext uri="{0D108BD9-81ED-4DB2-BD59-A6C34878D82A}">
                    <a16:rowId xmlns:a16="http://schemas.microsoft.com/office/drawing/2014/main" val="3623451738"/>
                  </a:ext>
                </a:extLst>
              </a:tr>
              <a:tr h="4233086">
                <a:tc>
                  <a:txBody>
                    <a:bodyPr vert="horz" wrap="square"/>
                    <a:lstStyle/>
                    <a:p>
                      <a:pPr marL="342900" indent="-342900">
                        <a:buFont typeface="Arial" panose="020b0604020202020204" pitchFamily="34" charset="0"/>
                        <a:buChar char="•"/>
                      </a:pPr>
                      <a:r>
                        <a:rPr lang="it-IT" sz="2000">
                          <a:solidFill>
                            <a:srgbClr val="09446A"/>
                          </a:solidFill>
                        </a:rPr>
                        <a:t>Il lavoro è intrinsecamente sgradevole per la maggior parte delle persone, che cercheranno di evitarlo quando possibile.</a:t>
                      </a:r>
                    </a:p>
                    <a:p>
                      <a:pPr marL="342900" indent="-342900">
                        <a:buFont typeface="Arial" panose="020b0604020202020204" pitchFamily="34" charset="0"/>
                        <a:buChar char="•"/>
                      </a:pPr>
                      <a:r>
                        <a:rPr lang="it-IT" sz="2000">
                          <a:solidFill>
                            <a:srgbClr val="09446A"/>
                          </a:solidFill>
                        </a:rPr>
                        <a:t>La maggior parte delle persone non è ambiziosa, ha scarso desiderio di responsabilità e preferisce essere diretta.</a:t>
                      </a:r>
                    </a:p>
                    <a:p>
                      <a:pPr marL="342900" indent="-342900">
                        <a:buFont typeface="Arial" panose="020b0604020202020204" pitchFamily="34" charset="0"/>
                        <a:buChar char="•"/>
                      </a:pPr>
                      <a:r>
                        <a:rPr lang="it-IT" sz="2000">
                          <a:solidFill>
                            <a:srgbClr val="09446A"/>
                          </a:solidFill>
                        </a:rPr>
                        <a:t>La maggior parte delle persone ha scarsa attitudine alla creatività nel risolvere i problemi organizzativi.</a:t>
                      </a:r>
                    </a:p>
                    <a:p>
                      <a:pPr marL="342900" indent="-342900">
                        <a:buFont typeface="Arial" panose="020b0604020202020204" pitchFamily="34" charset="0"/>
                        <a:buChar char="•"/>
                      </a:pPr>
                      <a:r>
                        <a:rPr lang="it-IT" sz="2000">
                          <a:solidFill>
                            <a:srgbClr val="09446A"/>
                          </a:solidFill>
                        </a:rPr>
                        <a:t>La motivazione si manifesta solo ai livelli fisiologici e di sicurezza della gerarchia dei bisogni di Maslow.</a:t>
                      </a:r>
                    </a:p>
                    <a:p>
                      <a:pPr marL="342900" indent="-342900">
                        <a:buFont typeface="Arial" panose="020b0604020202020204" pitchFamily="34" charset="0"/>
                        <a:buChar char="•"/>
                      </a:pPr>
                      <a:r>
                        <a:rPr lang="it-IT" sz="2000">
                          <a:solidFill>
                            <a:srgbClr val="09446A"/>
                          </a:solidFill>
                        </a:rPr>
                        <a:t>La maggior parte delle persone è egocentrica. Di conseguenza, devono essere strettamente controllate e spesso costrette a raggiungere gli obiettivi organizzativi.</a:t>
                      </a:r>
                    </a:p>
                    <a:p>
                      <a:pPr marL="342900" indent="-342900">
                        <a:buFont typeface="Arial" panose="020b0604020202020204" pitchFamily="34" charset="0"/>
                        <a:buChar char="•"/>
                      </a:pPr>
                      <a:r>
                        <a:rPr lang="it-IT" sz="2000">
                          <a:solidFill>
                            <a:srgbClr val="09446A"/>
                          </a:solidFill>
                        </a:rPr>
                        <a:t>La maggior parte delle persone resiste al cambiamento ed è credulona e poco intelligente.</a:t>
                      </a:r>
                      <a:endParaRPr lang="en-GB" sz="2000">
                        <a:solidFill>
                          <a:srgbClr val="09446A"/>
                        </a:solidFill>
                      </a:endParaRPr>
                    </a:p>
                  </a:txBody>
                  <a:tcPr/>
                </a:tc>
                <a:tc>
                  <a:txBody>
                    <a:bodyPr vert="horz" wrap="square"/>
                    <a:lstStyle/>
                    <a:p>
                      <a:pPr marL="342900" indent="-342900">
                        <a:buFont typeface="Arial" panose="020b0604020202020204" pitchFamily="34" charset="0"/>
                        <a:buChar char="•"/>
                      </a:pPr>
                      <a:r>
                        <a:rPr lang="it-IT" sz="2000">
                          <a:solidFill>
                            <a:srgbClr val="09446A"/>
                          </a:solidFill>
                        </a:rPr>
                        <a:t>Il lavoro può essere naturale come il gioco se le condizioni sono favorevoli.</a:t>
                      </a:r>
                    </a:p>
                    <a:p>
                      <a:pPr marL="342900" indent="-342900">
                        <a:buFont typeface="Arial" panose="020b0604020202020204" pitchFamily="34" charset="0"/>
                        <a:buChar char="•"/>
                      </a:pPr>
                      <a:r>
                        <a:rPr lang="it-IT" sz="2000">
                          <a:solidFill>
                            <a:srgbClr val="09446A"/>
                          </a:solidFill>
                        </a:rPr>
                        <a:t>Le persone saranno autodirette e creative per raggiungere gli obiettivi lavorativi e organizzativi se si impegnano a raggiungerli.</a:t>
                      </a:r>
                    </a:p>
                    <a:p>
                      <a:pPr marL="342900" indent="-342900">
                        <a:buFont typeface="Arial" panose="020b0604020202020204" pitchFamily="34" charset="0"/>
                        <a:buChar char="•"/>
                      </a:pPr>
                      <a:r>
                        <a:rPr lang="it-IT" sz="2000">
                          <a:solidFill>
                            <a:srgbClr val="09446A"/>
                          </a:solidFill>
                        </a:rPr>
                        <a:t>Le persone si impegneranno a raggiungere gli obiettivi di qualità e produttività se ci sono ricompense che rispondono a esigenze più elevate, come l'auto-realizzazione.</a:t>
                      </a:r>
                    </a:p>
                    <a:p>
                      <a:pPr marL="342900" indent="-342900">
                        <a:buFont typeface="Arial" panose="020b0604020202020204" pitchFamily="34" charset="0"/>
                        <a:buChar char="•"/>
                      </a:pPr>
                      <a:r>
                        <a:rPr lang="it-IT" sz="2000">
                          <a:solidFill>
                            <a:srgbClr val="09446A"/>
                          </a:solidFill>
                        </a:rPr>
                        <a:t>La capacità di creatività si diffonde nelle organizzazioni.</a:t>
                      </a:r>
                    </a:p>
                    <a:p>
                      <a:pPr marL="342900" indent="-342900">
                        <a:buFont typeface="Arial" panose="020b0604020202020204" pitchFamily="34" charset="0"/>
                        <a:buChar char="•"/>
                      </a:pPr>
                      <a:r>
                        <a:rPr lang="it-IT" sz="2000">
                          <a:solidFill>
                            <a:srgbClr val="09446A"/>
                          </a:solidFill>
                        </a:rPr>
                        <a:t>La maggior parte delle persone è in grado di gestire le responsabilità perché la creatività e l'ingegno sono comuni nella popolazione.</a:t>
                      </a:r>
                    </a:p>
                    <a:p>
                      <a:pPr marL="342900" indent="-342900">
                        <a:buFont typeface="Arial" panose="020b0604020202020204" pitchFamily="34" charset="0"/>
                        <a:buChar char="•"/>
                      </a:pPr>
                      <a:r>
                        <a:rPr lang="it-IT" sz="2000">
                          <a:solidFill>
                            <a:srgbClr val="09446A"/>
                          </a:solidFill>
                        </a:rPr>
                        <a:t>Le persone cercheranno la responsabilità.</a:t>
                      </a:r>
                      <a:endParaRPr lang="en-GB" sz="2000">
                        <a:solidFill>
                          <a:srgbClr val="09446A"/>
                        </a:solidFill>
                      </a:endParaRPr>
                    </a:p>
                  </a:txBody>
                  <a:tcPr/>
                </a:tc>
                <a:extLst>
                  <a:ext uri="{0D108BD9-81ED-4DB2-BD59-A6C34878D82A}">
                    <a16:rowId xmlns:a16="http://schemas.microsoft.com/office/drawing/2014/main" val="686297340"/>
                  </a:ext>
                </a:extLst>
              </a:tr>
            </a:tbl>
          </a:graphicData>
        </a:graphic>
      </p:graphicFrame>
    </p:spTree>
    <p:extLst>
      <p:ext uri="{BB962C8B-B14F-4D97-AF65-F5344CB8AC3E}">
        <p14:creationId xmlns:p14="http://schemas.microsoft.com/office/powerpoint/2010/main" val="3803516428"/>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1076739" y="320257"/>
            <a:ext cx="9607303" cy="1296386"/>
          </a:xfrm>
        </p:spPr>
        <p:txBody>
          <a:bodyPr>
            <a:normAutofit/>
          </a:bodyPr>
          <a:lstStyle/>
          <a:p>
            <a:pPr marL="0" indent="0"/>
            <a:r>
              <a:rPr lang="en-GB" sz="4500"/>
              <a:t>5. </a:t>
            </a:r>
            <a:r>
              <a:rPr lang="en-US" sz="4500" b="1">
                <a:solidFill>
                  <a:srgbClr val="93C23D"/>
                </a:solidFill>
              </a:rPr>
              <a:t>Teoria dei due fattori </a:t>
            </a:r>
            <a:r>
              <a:rPr lang="en-US"/>
              <a:t>di</a:t>
            </a:r>
            <a:r>
              <a:rPr lang="en-US" sz="4500" b="1">
                <a:solidFill>
                  <a:srgbClr val="93C23D"/>
                </a:solidFill>
              </a:rPr>
              <a:t> </a:t>
            </a:r>
            <a:r>
              <a:rPr lang="en-GB" sz="3600"/>
              <a:t>Herzberg</a:t>
            </a:r>
            <a:endParaRPr lang="en-US" b="1">
              <a:solidFill>
                <a:srgbClr val="93C23D"/>
              </a:solidFill>
            </a:endParaRP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288015" y="968450"/>
            <a:ext cx="11615969" cy="400110"/>
          </a:xfrm>
        </p:spPr>
        <p:txBody>
          <a:bodyPr>
            <a:noAutofit/>
          </a:bodyPr>
          <a:lstStyle/>
          <a:p>
            <a:pPr marL="0" indent="0" algn="just">
              <a:lnSpc>
                <a:spcPct val="100000"/>
              </a:lnSpc>
            </a:pPr>
            <a:r>
              <a:rPr lang="it-IT" sz="2000" b="1" err="1">
                <a:solidFill>
                  <a:schemeClr val="bg1"/>
                </a:solidFill>
              </a:rPr>
              <a:t>Herzberg propone due fattori per motivare i dipendenti: Soddisfazione del lavoro e insoddisfazione del lavoro.</a:t>
            </a:r>
          </a:p>
          <a:p>
            <a:pPr marL="0" indent="0" algn="just">
              <a:lnSpc>
                <a:spcPct val="100000"/>
              </a:lnSpc>
            </a:pPr>
            <a:endParaRPr lang="en-GB" sz="2000" b="1">
              <a:solidFill>
                <a:schemeClr val="bg1"/>
              </a:solidFill>
            </a:endParaRPr>
          </a:p>
          <a:p>
            <a:pPr marL="0" indent="0" algn="just">
              <a:lnSpc>
                <a:spcPct val="100000"/>
              </a:lnSpc>
            </a:pPr>
            <a:endParaRPr lang="en-GB" sz="1600">
              <a:solidFill>
                <a:schemeClr val="bg1"/>
              </a:solidFill>
            </a:endParaRPr>
          </a:p>
        </p:txBody>
      </p:sp>
      <p:graphicFrame>
        <p:nvGraphicFramePr>
          <p:cNvPr id="5" name="Table 5">
            <a:extLst>
              <a:ext uri="{FF2B5EF4-FFF2-40B4-BE49-F238E27FC236}">
                <a16:creationId xmlns:a16="http://schemas.microsoft.com/office/drawing/2014/main" id="{29393FD2-1E9F-483A-AE15-8D3F73299621}"/>
              </a:ext>
            </a:extLst>
          </p:cNvPr>
          <p:cNvGraphicFramePr>
            <a:graphicFrameLocks noGrp="1"/>
          </p:cNvGraphicFramePr>
          <p:nvPr>
            <p:extLst>
              <p:ext uri="{D42A27DB-BD31-4B8C-83A1-F6EECF244321}">
                <p14:modId xmlns:p14="http://schemas.microsoft.com/office/powerpoint/2010/main" val="3504586345"/>
              </p:ext>
            </p:extLst>
          </p:nvPr>
        </p:nvGraphicFramePr>
        <p:xfrm>
          <a:off x="783175" y="1541935"/>
          <a:ext cx="10332086" cy="6278880"/>
        </p:xfrm>
        <a:graphic>
          <a:graphicData uri="http://schemas.openxmlformats.org/drawingml/2006/table">
            <a:tbl>
              <a:tblPr firstRow="1" bandRow="1">
                <a:tableStyleId>{5C22544A-7EE6-4342-B048-85BDC9FD1C3A}</a:tableStyleId>
              </a:tblPr>
              <a:tblGrid>
                <a:gridCol w="5166043">
                  <a:extLst>
                    <a:ext uri="{9D8B030D-6E8A-4147-A177-3AD203B41FA5}">
                      <a16:colId xmlns:a16="http://schemas.microsoft.com/office/drawing/2014/main" val="3603242256"/>
                    </a:ext>
                  </a:extLst>
                </a:gridCol>
                <a:gridCol w="5166043">
                  <a:extLst>
                    <a:ext uri="{9D8B030D-6E8A-4147-A177-3AD203B41FA5}">
                      <a16:colId xmlns:a16="http://schemas.microsoft.com/office/drawing/2014/main" val="4227397129"/>
                    </a:ext>
                  </a:extLst>
                </a:gridCol>
              </a:tblGrid>
              <a:tr h="486214">
                <a:tc>
                  <a:txBody>
                    <a:bodyPr vert="horz" wrap="square"/>
                    <a:lstStyle/>
                    <a:p>
                      <a:pPr algn="ctr"/>
                      <a:r>
                        <a:rPr lang="it-IT" sz="2800"/>
                        <a:t>Insoddisfatti</a:t>
                      </a:r>
                      <a:endParaRPr lang="en-GB" sz="2800"/>
                    </a:p>
                  </a:txBody>
                  <a:tcPr/>
                </a:tc>
                <a:tc>
                  <a:txBody>
                    <a:bodyPr vert="horz" wrap="square"/>
                    <a:lstStyle/>
                    <a:p>
                      <a:pPr algn="ctr"/>
                      <a:r>
                        <a:rPr lang="en-GB" sz="2800" err="1"/>
                        <a:t>Motivatori</a:t>
                      </a:r>
                      <a:endParaRPr lang="en-GB" sz="2800"/>
                    </a:p>
                  </a:txBody>
                  <a:tcPr/>
                </a:tc>
                <a:extLst>
                  <a:ext uri="{0D108BD9-81ED-4DB2-BD59-A6C34878D82A}">
                    <a16:rowId xmlns:a16="http://schemas.microsoft.com/office/drawing/2014/main" val="2154309312"/>
                  </a:ext>
                </a:extLst>
              </a:tr>
              <a:tr h="2805081">
                <a:tc>
                  <a:txBody>
                    <a:bodyPr vert="horz" wrap="square"/>
                    <a:lstStyle/>
                    <a:p>
                      <a:pPr marL="342900" indent="-342900" algn="l">
                        <a:buFont typeface="Arial" panose="020b0604020202020204" pitchFamily="34" charset="0"/>
                        <a:buChar char="•"/>
                      </a:pPr>
                      <a:r>
                        <a:rPr lang="en-GB" sz="2400">
                          <a:solidFill>
                            <a:srgbClr val="09446A"/>
                          </a:solidFill>
                        </a:rPr>
                        <a:t>Balance</a:t>
                      </a:r>
                      <a:r>
                        <a:rPr lang="it-IT" sz="2400">
                          <a:solidFill>
                            <a:srgbClr val="09446A"/>
                          </a:solidFill>
                        </a:rPr>
                        <a:t>Stipendi, salari e altri benefici</a:t>
                      </a:r>
                    </a:p>
                    <a:p>
                      <a:pPr marL="342900" indent="-342900" algn="l">
                        <a:buFont typeface="Arial" panose="020b0604020202020204" pitchFamily="34" charset="0"/>
                        <a:buChar char="•"/>
                      </a:pPr>
                      <a:r>
                        <a:rPr lang="it-IT" sz="2400">
                          <a:solidFill>
                            <a:srgbClr val="09446A"/>
                          </a:solidFill>
                        </a:rPr>
                        <a:t>Politica aziendale e amministrazione</a:t>
                      </a:r>
                    </a:p>
                    <a:p>
                      <a:pPr marL="342900" indent="-342900" algn="l">
                        <a:buFont typeface="Arial" panose="020b0604020202020204" pitchFamily="34" charset="0"/>
                        <a:buChar char="•"/>
                      </a:pPr>
                      <a:r>
                        <a:rPr lang="it-IT" sz="2400">
                          <a:solidFill>
                            <a:srgbClr val="09446A"/>
                          </a:solidFill>
                        </a:rPr>
                        <a:t>Buone relazioni interpersonali</a:t>
                      </a:r>
                    </a:p>
                    <a:p>
                      <a:pPr marL="342900" indent="-342900" algn="l">
                        <a:buFont typeface="Arial" panose="020b0604020202020204" pitchFamily="34" charset="0"/>
                        <a:buChar char="•"/>
                      </a:pPr>
                      <a:r>
                        <a:rPr lang="it-IT" sz="2400">
                          <a:solidFill>
                            <a:srgbClr val="09446A"/>
                          </a:solidFill>
                        </a:rPr>
                        <a:t>Qualità della supervisione</a:t>
                      </a:r>
                    </a:p>
                    <a:p>
                      <a:pPr marL="342900" indent="-342900" algn="l">
                        <a:buFont typeface="Arial" panose="020b0604020202020204" pitchFamily="34" charset="0"/>
                        <a:buChar char="•"/>
                      </a:pPr>
                      <a:r>
                        <a:rPr lang="it-IT" sz="2400">
                          <a:solidFill>
                            <a:srgbClr val="09446A"/>
                          </a:solidFill>
                        </a:rPr>
                        <a:t>Sicurezza del lavoro</a:t>
                      </a:r>
                    </a:p>
                    <a:p>
                      <a:pPr marL="342900" indent="-342900" algn="l">
                        <a:buFont typeface="Arial" panose="020b0604020202020204" pitchFamily="34" charset="0"/>
                        <a:buChar char="•"/>
                      </a:pPr>
                      <a:r>
                        <a:rPr lang="it-IT" sz="2400">
                          <a:solidFill>
                            <a:srgbClr val="09446A"/>
                          </a:solidFill>
                        </a:rPr>
                        <a:t>Condizioni di lavoro</a:t>
                      </a:r>
                    </a:p>
                    <a:p>
                      <a:pPr marL="342900" indent="-342900" algn="l">
                        <a:buFont typeface="Arial" panose="020b0604020202020204" pitchFamily="34" charset="0"/>
                        <a:buChar char="•"/>
                      </a:pPr>
                      <a:r>
                        <a:rPr lang="it-IT" sz="2400">
                          <a:solidFill>
                            <a:srgbClr val="09446A"/>
                          </a:solidFill>
                        </a:rPr>
                        <a:t>Equilibrio vita/lavoro</a:t>
                      </a:r>
                    </a:p>
                    <a:p>
                      <a:pPr marL="342900" indent="-342900" algn="l">
                        <a:buFont typeface="Arial" panose="020b0604020202020204" pitchFamily="34" charset="0"/>
                        <a:buChar char="•"/>
                      </a:pPr>
                      <a:endParaRPr lang="en-GB" sz="2400">
                        <a:solidFill>
                          <a:srgbClr val="09446A"/>
                        </a:solidFill>
                      </a:endParaRPr>
                    </a:p>
                    <a:p>
                      <a:pPr algn="l"/>
                      <a:endParaRPr lang="en-GB" sz="2400"/>
                    </a:p>
                  </a:txBody>
                  <a:tcPr/>
                </a:tc>
                <a:tc>
                  <a:txBody>
                    <a:bodyPr vert="horz" wrap="square"/>
                    <a:lstStyle/>
                    <a:p>
                      <a:pPr marL="342900" indent="-342900" algn="l">
                        <a:buFont typeface="Arial" panose="020b0604020202020204" pitchFamily="34" charset="0"/>
                        <a:buChar char="•"/>
                      </a:pPr>
                      <a:r>
                        <a:rPr lang="it-IT" sz="2400">
                          <a:solidFill>
                            <a:srgbClr val="09446A"/>
                          </a:solidFill>
                        </a:rPr>
                        <a:t>Senso di realizzazione personale</a:t>
                      </a:r>
                    </a:p>
                    <a:p>
                      <a:pPr marL="342900" indent="-342900" algn="l">
                        <a:buFont typeface="Arial" panose="020b0604020202020204" pitchFamily="34" charset="0"/>
                        <a:buChar char="•"/>
                      </a:pPr>
                      <a:r>
                        <a:rPr lang="it-IT" sz="2400">
                          <a:solidFill>
                            <a:srgbClr val="09446A"/>
                          </a:solidFill>
                        </a:rPr>
                        <a:t>Stato</a:t>
                      </a:r>
                    </a:p>
                    <a:p>
                      <a:pPr marL="342900" indent="-342900" algn="l">
                        <a:buFont typeface="Arial" panose="020b0604020202020204" pitchFamily="34" charset="0"/>
                        <a:buChar char="•"/>
                      </a:pPr>
                      <a:r>
                        <a:rPr lang="it-IT" sz="2400">
                          <a:solidFill>
                            <a:srgbClr val="09446A"/>
                          </a:solidFill>
                        </a:rPr>
                        <a:t>Riconoscimento</a:t>
                      </a:r>
                    </a:p>
                    <a:p>
                      <a:pPr marL="342900" indent="-342900" algn="l">
                        <a:buFont typeface="Arial" panose="020b0604020202020204" pitchFamily="34" charset="0"/>
                        <a:buChar char="•"/>
                      </a:pPr>
                      <a:r>
                        <a:rPr lang="it-IT" sz="2400">
                          <a:solidFill>
                            <a:srgbClr val="09446A"/>
                          </a:solidFill>
                        </a:rPr>
                        <a:t>Lavoro impegnativo/stimolante</a:t>
                      </a:r>
                    </a:p>
                    <a:p>
                      <a:pPr marL="342900" indent="-342900" algn="l">
                        <a:buFont typeface="Arial" panose="020b0604020202020204" pitchFamily="34" charset="0"/>
                        <a:buChar char="•"/>
                      </a:pPr>
                      <a:r>
                        <a:rPr lang="it-IT" sz="2400">
                          <a:solidFill>
                            <a:srgbClr val="09446A"/>
                          </a:solidFill>
                        </a:rPr>
                        <a:t>Responsabilità</a:t>
                      </a:r>
                    </a:p>
                    <a:p>
                      <a:pPr marL="342900" indent="-342900" algn="l">
                        <a:buFont typeface="Arial" panose="020b0604020202020204" pitchFamily="34" charset="0"/>
                        <a:buChar char="•"/>
                      </a:pPr>
                      <a:r>
                        <a:rPr lang="it-IT" sz="2400">
                          <a:solidFill>
                            <a:srgbClr val="09446A"/>
                          </a:solidFill>
                        </a:rPr>
                        <a:t>Opportunità di avanzamento</a:t>
                      </a:r>
                    </a:p>
                    <a:p>
                      <a:pPr marL="342900" indent="-342900" algn="l">
                        <a:buFont typeface="Arial" panose="020b0604020202020204" pitchFamily="34" charset="0"/>
                        <a:buChar char="•"/>
                      </a:pPr>
                      <a:r>
                        <a:rPr lang="it-IT" sz="2400">
                          <a:solidFill>
                            <a:srgbClr val="09446A"/>
                          </a:solidFill>
                        </a:rPr>
                        <a:t>Promozione e crescita</a:t>
                      </a:r>
                    </a:p>
                    <a:p>
                      <a:pPr marL="342900" indent="-342900" algn="l">
                        <a:buFont typeface="Arial" panose="020b0604020202020204" pitchFamily="34" charset="0"/>
                        <a:buChar char="•"/>
                      </a:pPr>
                      <a:endParaRPr lang="en-GB" sz="2400">
                        <a:solidFill>
                          <a:srgbClr val="09446A"/>
                        </a:solidFill>
                      </a:endParaRPr>
                    </a:p>
                  </a:txBody>
                  <a:tcPr/>
                </a:tc>
                <a:extLst>
                  <a:ext uri="{0D108BD9-81ED-4DB2-BD59-A6C34878D82A}">
                    <a16:rowId xmlns:a16="http://schemas.microsoft.com/office/drawing/2014/main" val="1680358695"/>
                  </a:ext>
                </a:extLst>
              </a:tr>
              <a:tr h="448813">
                <a:tc>
                  <a:txBody>
                    <a:bodyPr vert="horz" wrap="square"/>
                    <a:lstStyle/>
                    <a:p>
                      <a:pPr algn="ctr"/>
                      <a:r>
                        <a:rPr lang="it-IT" sz="2400">
                          <a:solidFill>
                            <a:srgbClr val="09446A"/>
                          </a:solidFill>
                        </a:rPr>
                        <a:t>Quando sono presenti, questi fattori si traducono in</a:t>
                      </a:r>
                      <a:r>
                        <a:rPr lang="en-GB" sz="2400">
                          <a:solidFill>
                            <a:srgbClr val="09446A"/>
                          </a:solidFill>
                        </a:rPr>
                        <a:t>:</a:t>
                      </a:r>
                    </a:p>
                  </a:txBody>
                  <a:tcPr/>
                </a:tc>
                <a:tc>
                  <a:txBody>
                    <a:bodyPr vert="horz"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it-IT" sz="2400">
                          <a:solidFill>
                            <a:srgbClr val="09446A"/>
                          </a:solidFill>
                        </a:rPr>
                        <a:t>Quando sono presenti, questi fattori si traducono in</a:t>
                      </a:r>
                      <a:r>
                        <a:rPr lang="en-GB" sz="2400">
                          <a:solidFill>
                            <a:srgbClr val="09446A"/>
                          </a:solidFill>
                        </a:rPr>
                        <a:t>:</a:t>
                      </a:r>
                    </a:p>
                  </a:txBody>
                  <a:tcPr/>
                </a:tc>
                <a:extLst>
                  <a:ext uri="{0D108BD9-81ED-4DB2-BD59-A6C34878D82A}">
                    <a16:rowId xmlns:a16="http://schemas.microsoft.com/office/drawing/2014/main" val="2357999102"/>
                  </a:ext>
                </a:extLst>
              </a:tr>
              <a:tr h="1139735">
                <a:tc>
                  <a:txBody>
                    <a:bodyPr vert="horz" wrap="square"/>
                    <a:lstStyle/>
                    <a:p>
                      <a:pPr marL="285750" indent="-285750" algn="ctr">
                        <a:buFont typeface="Wingdings" panose="05000000000000000000" pitchFamily="2" charset="2"/>
                        <a:buChar char="ü"/>
                      </a:pPr>
                      <a:r>
                        <a:rPr lang="en-GB" sz="2400" err="1">
                          <a:solidFill>
                            <a:srgbClr val="80318E"/>
                          </a:solidFill>
                        </a:rPr>
                        <a:t>Soddisfazione generale</a:t>
                      </a:r>
                      <a:endParaRPr lang="en-GB" sz="2400">
                        <a:solidFill>
                          <a:srgbClr val="80318E"/>
                        </a:solidFill>
                      </a:endParaRPr>
                    </a:p>
                    <a:p>
                      <a:pPr marL="285750" indent="-285750" algn="ctr">
                        <a:buFont typeface="Wingdings" panose="05000000000000000000" pitchFamily="2" charset="2"/>
                        <a:buChar char="ü"/>
                      </a:pPr>
                      <a:r>
                        <a:rPr lang="en-GB" sz="2400" err="1">
                          <a:solidFill>
                            <a:srgbClr val="80318E"/>
                          </a:solidFill>
                        </a:rPr>
                        <a:t>Prevenire l'insoddisfazione</a:t>
                      </a:r>
                      <a:endParaRPr lang="en-GB" sz="2400">
                        <a:solidFill>
                          <a:srgbClr val="80318E"/>
                        </a:solidFill>
                      </a:endParaRPr>
                    </a:p>
                    <a:p>
                      <a:pPr marL="285750" indent="-285750" algn="ctr">
                        <a:buFont typeface="Wingdings" panose="05000000000000000000" pitchFamily="2" charset="2"/>
                        <a:buChar char="ü"/>
                      </a:pPr>
                      <a:endParaRPr lang="en-GB" sz="2400">
                        <a:solidFill>
                          <a:srgbClr val="80318E"/>
                        </a:solidFill>
                      </a:endParaRPr>
                    </a:p>
                  </a:txBody>
                  <a:tcPr/>
                </a:tc>
                <a:tc>
                  <a:txBody>
                    <a:bodyPr vert="horz" wrap="square"/>
                    <a:lstStyle/>
                    <a:p>
                      <a:pPr marL="285750" indent="-285750" algn="ctr">
                        <a:buFont typeface="Wingdings" panose="05000000000000000000" pitchFamily="2" charset="2"/>
                        <a:buChar char="ü"/>
                      </a:pPr>
                      <a:r>
                        <a:rPr lang="it-IT" sz="2400">
                          <a:solidFill>
                            <a:srgbClr val="80318E"/>
                          </a:solidFill>
                        </a:rPr>
                        <a:t>Alta motivazione</a:t>
                      </a:r>
                    </a:p>
                    <a:p>
                      <a:pPr marL="285750" indent="-285750" algn="ctr">
                        <a:buFont typeface="Wingdings" panose="05000000000000000000" pitchFamily="2" charset="2"/>
                        <a:buChar char="ü"/>
                      </a:pPr>
                      <a:r>
                        <a:rPr lang="it-IT" sz="2400">
                          <a:solidFill>
                            <a:srgbClr val="80318E"/>
                          </a:solidFill>
                        </a:rPr>
                        <a:t>Alta soddisfazione</a:t>
                      </a:r>
                    </a:p>
                    <a:p>
                      <a:pPr marL="285750" indent="-285750" algn="ctr">
                        <a:buFont typeface="Wingdings" panose="05000000000000000000" pitchFamily="2" charset="2"/>
                        <a:buChar char="ü"/>
                      </a:pPr>
                      <a:r>
                        <a:rPr lang="it-IT" sz="2400">
                          <a:solidFill>
                            <a:srgbClr val="80318E"/>
                          </a:solidFill>
                        </a:rPr>
                        <a:t>Forte comunicazione</a:t>
                      </a:r>
                    </a:p>
                    <a:p>
                      <a:pPr marL="285750" indent="-285750" algn="ctr">
                        <a:buFont typeface="Wingdings" panose="05000000000000000000" pitchFamily="2" charset="2"/>
                        <a:buChar char="ü"/>
                      </a:pPr>
                      <a:endParaRPr lang="en-GB" sz="2400">
                        <a:solidFill>
                          <a:srgbClr val="80318E"/>
                        </a:solidFill>
                      </a:endParaRPr>
                    </a:p>
                  </a:txBody>
                  <a:tcPr/>
                </a:tc>
                <a:extLst>
                  <a:ext uri="{0D108BD9-81ED-4DB2-BD59-A6C34878D82A}">
                    <a16:rowId xmlns:a16="http://schemas.microsoft.com/office/drawing/2014/main" val="4102352096"/>
                  </a:ext>
                </a:extLst>
              </a:tr>
            </a:tbl>
          </a:graphicData>
        </a:graphic>
      </p:graphicFrame>
    </p:spTree>
    <p:extLst>
      <p:ext uri="{BB962C8B-B14F-4D97-AF65-F5344CB8AC3E}">
        <p14:creationId xmlns:p14="http://schemas.microsoft.com/office/powerpoint/2010/main" val="3288330208"/>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3" name="Shape 2944">
            <a:extLst>
              <a:ext uri="{FF2B5EF4-FFF2-40B4-BE49-F238E27FC236}">
                <a16:creationId xmlns:a16="http://schemas.microsoft.com/office/drawing/2014/main" id="{69B5FCBB-9F36-CE4A-A11D-3641597DE4DD}"/>
              </a:ext>
            </a:extLst>
          </p:cNvPr>
          <p:cNvSpPr/>
          <p:nvPr/>
        </p:nvSpPr>
        <p:spPr>
          <a:xfrm>
            <a:off x="8169101" y="1244999"/>
            <a:ext cx="482219" cy="482219"/>
          </a:xfrm>
          <a:custGeom>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Text Placeholder 5">
            <a:extLst>
              <a:ext uri="{FF2B5EF4-FFF2-40B4-BE49-F238E27FC236}">
                <a16:creationId xmlns:a16="http://schemas.microsoft.com/office/drawing/2014/main" id="{72D33046-B132-3C42-9CB7-CB725C93CA34}"/>
              </a:ext>
            </a:extLst>
          </p:cNvPr>
          <p:cNvSpPr>
            <a:spLocks noGrp="1"/>
          </p:cNvSpPr>
          <p:nvPr>
            <p:ph type="body" sz="quarter" idx="31"/>
          </p:nvPr>
        </p:nvSpPr>
        <p:spPr>
          <a:xfrm>
            <a:off x="1793710" y="3334788"/>
            <a:ext cx="3489490" cy="1917464"/>
          </a:xfrm>
        </p:spPr>
        <p:txBody>
          <a:bodyPr>
            <a:normAutofit lnSpcReduction="10000"/>
          </a:bodyPr>
          <a:lstStyle/>
          <a:p>
            <a:pPr marL="0" indent="0"/>
            <a:r>
              <a:rPr lang="it-IT" sz="2000"/>
              <a:t>La motivazione estrinseca è un'influenza esterna che spinge le persone ad agire o a comportarsi in un modo specifico, come ad esempio portare a termine un compito o un lavoro.</a:t>
            </a:r>
            <a:endParaRPr lang="en-US" sz="2000"/>
          </a:p>
        </p:txBody>
      </p:sp>
      <p:sp>
        <p:nvSpPr>
          <p:cNvPr id="7" name="Text Placeholder 6">
            <a:extLst>
              <a:ext uri="{FF2B5EF4-FFF2-40B4-BE49-F238E27FC236}">
                <a16:creationId xmlns:a16="http://schemas.microsoft.com/office/drawing/2014/main" id="{B5F2BEA0-0553-3740-AF7D-14EB49387A54}"/>
              </a:ext>
            </a:extLst>
          </p:cNvPr>
          <p:cNvSpPr>
            <a:spLocks noGrp="1"/>
          </p:cNvSpPr>
          <p:nvPr>
            <p:ph type="body" sz="quarter" idx="32"/>
          </p:nvPr>
        </p:nvSpPr>
        <p:spPr>
          <a:xfrm>
            <a:off x="6908801" y="3428999"/>
            <a:ext cx="2950816" cy="2545804"/>
          </a:xfrm>
        </p:spPr>
        <p:txBody>
          <a:bodyPr>
            <a:normAutofit fontScale="70000" lnSpcReduction="20000"/>
          </a:bodyPr>
          <a:lstStyle/>
          <a:p>
            <a:pPr marL="0" indent="0"/>
            <a:r>
              <a:rPr lang="it-IT"/>
              <a:t>La motivazione introiettata è una motivazione interiorizzata come la motivazione intrinseca, ma è una forma di motivazione che deriva dalla sensazione di essere spinti a eseguire prestazioni per ottenere l'apprezzamento di persone importanti come i genitori o i capi.</a:t>
            </a:r>
          </a:p>
          <a:p>
            <a:pPr marL="0" indent="0"/>
            <a:r>
              <a:rPr lang="en-GB"/>
              <a:t>.</a:t>
            </a:r>
            <a:endParaRPr lang="en-US"/>
          </a:p>
        </p:txBody>
      </p:sp>
      <p:sp>
        <p:nvSpPr>
          <p:cNvPr id="8" name="Text Placeholder 7">
            <a:extLst>
              <a:ext uri="{FF2B5EF4-FFF2-40B4-BE49-F238E27FC236}">
                <a16:creationId xmlns:a16="http://schemas.microsoft.com/office/drawing/2014/main" id="{23FD14E2-3C5B-AE42-A3E0-AABCB728B0C8}"/>
              </a:ext>
            </a:extLst>
          </p:cNvPr>
          <p:cNvSpPr>
            <a:spLocks noGrp="1"/>
          </p:cNvSpPr>
          <p:nvPr>
            <p:ph type="body" sz="quarter" idx="33"/>
          </p:nvPr>
        </p:nvSpPr>
        <p:spPr>
          <a:xfrm>
            <a:off x="4487264" y="25705"/>
            <a:ext cx="3522634" cy="1681652"/>
          </a:xfrm>
        </p:spPr>
        <p:txBody>
          <a:bodyPr>
            <a:noAutofit/>
          </a:bodyPr>
          <a:lstStyle/>
          <a:p>
            <a:pPr marL="0" indent="0"/>
            <a:r>
              <a:rPr lang="it-IT" sz="2000"/>
              <a:t>La motivazione intrinseca si riferisce a una motivazione interna soggettiva che si ritiene si verifichi come risultato di azioni che si allineano con i valori o con il piacere di eseguire un compito.</a:t>
            </a:r>
            <a:endParaRPr lang="en-US" sz="2000"/>
          </a:p>
        </p:txBody>
      </p:sp>
      <p:sp>
        <p:nvSpPr>
          <p:cNvPr id="9" name="Text Placeholder 8">
            <a:extLst>
              <a:ext uri="{FF2B5EF4-FFF2-40B4-BE49-F238E27FC236}">
                <a16:creationId xmlns:a16="http://schemas.microsoft.com/office/drawing/2014/main" id="{172815E2-BBBF-4246-8836-03686B570260}"/>
              </a:ext>
            </a:extLst>
          </p:cNvPr>
          <p:cNvSpPr>
            <a:spLocks noGrp="1"/>
          </p:cNvSpPr>
          <p:nvPr>
            <p:ph type="body" sz="quarter" idx="34"/>
          </p:nvPr>
        </p:nvSpPr>
        <p:spPr>
          <a:xfrm>
            <a:off x="9115132" y="126378"/>
            <a:ext cx="3062227" cy="1852462"/>
          </a:xfrm>
        </p:spPr>
        <p:txBody>
          <a:bodyPr>
            <a:normAutofit fontScale="62500" lnSpcReduction="20000"/>
          </a:bodyPr>
          <a:lstStyle/>
          <a:p>
            <a:pPr marL="0" indent="0"/>
            <a:r>
              <a:rPr lang="it-IT" sz="2900"/>
              <a:t>La motivazione identificata si riferisce a una forma di motivazione che si manifesta come la comprensione o la sensazione del bisogno di eseguire o portare a termine un compito, ma che non agisce ancora in base a questo bisogno</a:t>
            </a:r>
            <a:r>
              <a:rPr lang="it-IT"/>
              <a:t>. </a:t>
            </a:r>
            <a:r>
              <a:rPr lang="en-US"/>
              <a:t> </a:t>
            </a:r>
          </a:p>
        </p:txBody>
      </p:sp>
      <p:sp>
        <p:nvSpPr>
          <p:cNvPr id="11" name="TextBox 10">
            <a:extLst>
              <a:ext uri="{FF2B5EF4-FFF2-40B4-BE49-F238E27FC236}">
                <a16:creationId xmlns:a16="http://schemas.microsoft.com/office/drawing/2014/main" id="{6CD1287E-5AA8-4083-9CAE-D6486C0E0634}"/>
              </a:ext>
            </a:extLst>
          </p:cNvPr>
          <p:cNvSpPr txBox="1"/>
          <p:nvPr/>
        </p:nvSpPr>
        <p:spPr>
          <a:xfrm>
            <a:off x="271463" y="201716"/>
            <a:ext cx="2614612" cy="2246769"/>
          </a:xfrm>
          <a:prstGeom prst="rect">
            <a:avLst/>
          </a:prstGeom>
          <a:noFill/>
          <a:effectLst/>
        </p:spPr>
        <p:txBody>
          <a:bodyPr wrap="square">
            <a:spAutoFit/>
          </a:bodyPr>
          <a:lstStyle/>
          <a:p>
            <a:r>
              <a:rPr lang="it-IT" sz="2800">
                <a:solidFill>
                  <a:srgbClr val="853693"/>
                </a:solidFill>
                <a:effectLst>
                  <a:outerShdw blurRad="38100" dist="38100" dir="2700000" algn="tl">
                    <a:srgbClr val="000000">
                      <a:alpha val="43137"/>
                    </a:srgbClr>
                  </a:outerShdw>
                </a:effectLst>
              </a:rPr>
              <a:t>Impariamo a conoscere le 4 forme di motivazione</a:t>
            </a:r>
          </a:p>
          <a:p>
            <a:endParaRPr lang="en-US" sz="2800">
              <a:solidFill>
                <a:srgbClr val="853693"/>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9E058371-99AF-40C2-A83A-0D57EEACB6CC}"/>
              </a:ext>
            </a:extLst>
          </p:cNvPr>
          <p:cNvSpPr txBox="1"/>
          <p:nvPr/>
        </p:nvSpPr>
        <p:spPr>
          <a:xfrm>
            <a:off x="2441153" y="2834220"/>
            <a:ext cx="3219340" cy="461665"/>
          </a:xfrm>
          <a:prstGeom prst="rect">
            <a:avLst/>
          </a:prstGeom>
          <a:noFill/>
        </p:spPr>
        <p:txBody>
          <a:bodyPr wrap="square">
            <a:spAutoFit/>
          </a:bodyPr>
          <a:lstStyle/>
          <a:p>
            <a:r>
              <a:rPr lang="en-GB" sz="2400" b="1">
                <a:solidFill>
                  <a:srgbClr val="853693"/>
                </a:solidFill>
              </a:rPr>
              <a:t> Motivazione Estrinseca</a:t>
            </a:r>
            <a:endParaRPr lang="en-US" sz="2400" b="1">
              <a:solidFill>
                <a:srgbClr val="853693"/>
              </a:solidFill>
            </a:endParaRPr>
          </a:p>
        </p:txBody>
      </p:sp>
      <p:sp>
        <p:nvSpPr>
          <p:cNvPr id="14" name="TextBox 13">
            <a:extLst>
              <a:ext uri="{FF2B5EF4-FFF2-40B4-BE49-F238E27FC236}">
                <a16:creationId xmlns:a16="http://schemas.microsoft.com/office/drawing/2014/main" id="{1A8DCFBD-0E9D-4D9D-AB15-9944BEE7B352}"/>
              </a:ext>
            </a:extLst>
          </p:cNvPr>
          <p:cNvSpPr txBox="1"/>
          <p:nvPr/>
        </p:nvSpPr>
        <p:spPr>
          <a:xfrm>
            <a:off x="4774778" y="1904662"/>
            <a:ext cx="3133606" cy="461665"/>
          </a:xfrm>
          <a:prstGeom prst="rect">
            <a:avLst/>
          </a:prstGeom>
          <a:noFill/>
        </p:spPr>
        <p:txBody>
          <a:bodyPr wrap="square">
            <a:spAutoFit/>
          </a:bodyPr>
          <a:lstStyle/>
          <a:p>
            <a:r>
              <a:rPr lang="en-US" sz="2400" b="1" err="1">
                <a:solidFill>
                  <a:srgbClr val="93C23D"/>
                </a:solidFill>
              </a:rPr>
              <a:t>Motivazione Intrinseca </a:t>
            </a:r>
          </a:p>
        </p:txBody>
      </p:sp>
      <p:sp>
        <p:nvSpPr>
          <p:cNvPr id="15" name="Shape 2617">
            <a:extLst>
              <a:ext uri="{FF2B5EF4-FFF2-40B4-BE49-F238E27FC236}">
                <a16:creationId xmlns:a16="http://schemas.microsoft.com/office/drawing/2014/main" id="{D0BE5AB3-ED82-446C-9B71-8D63474B6F72}"/>
              </a:ext>
            </a:extLst>
          </p:cNvPr>
          <p:cNvSpPr/>
          <p:nvPr/>
        </p:nvSpPr>
        <p:spPr>
          <a:xfrm>
            <a:off x="3706707" y="1313571"/>
            <a:ext cx="602497" cy="394587"/>
          </a:xfrm>
          <a:custGeom>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TextBox 15">
            <a:extLst>
              <a:ext uri="{FF2B5EF4-FFF2-40B4-BE49-F238E27FC236}">
                <a16:creationId xmlns:a16="http://schemas.microsoft.com/office/drawing/2014/main" id="{E03C9539-CA41-4287-86AF-91170ACA416F}"/>
              </a:ext>
            </a:extLst>
          </p:cNvPr>
          <p:cNvSpPr txBox="1"/>
          <p:nvPr/>
        </p:nvSpPr>
        <p:spPr>
          <a:xfrm>
            <a:off x="6656393" y="2785764"/>
            <a:ext cx="3989853" cy="830997"/>
          </a:xfrm>
          <a:prstGeom prst="rect">
            <a:avLst/>
          </a:prstGeom>
          <a:noFill/>
        </p:spPr>
        <p:txBody>
          <a:bodyPr wrap="square">
            <a:spAutoFit/>
          </a:bodyPr>
          <a:lstStyle/>
          <a:p>
            <a:r>
              <a:rPr lang="en-GB" sz="2400" b="1" err="1">
                <a:solidFill>
                  <a:srgbClr val="452771"/>
                </a:solidFill>
              </a:rPr>
              <a:t>Motivazione introiettata</a:t>
            </a:r>
            <a:endParaRPr lang="en-GB" sz="2400" b="1">
              <a:solidFill>
                <a:srgbClr val="452771"/>
              </a:solidFill>
            </a:endParaRPr>
          </a:p>
          <a:p>
            <a:endParaRPr lang="en-US" sz="2400" b="1">
              <a:solidFill>
                <a:srgbClr val="452771"/>
              </a:solidFill>
            </a:endParaRPr>
          </a:p>
        </p:txBody>
      </p:sp>
      <p:sp>
        <p:nvSpPr>
          <p:cNvPr id="17" name="TextBox 16">
            <a:extLst>
              <a:ext uri="{FF2B5EF4-FFF2-40B4-BE49-F238E27FC236}">
                <a16:creationId xmlns:a16="http://schemas.microsoft.com/office/drawing/2014/main" id="{E49125C9-D246-40AC-93EE-086D853A688B}"/>
              </a:ext>
            </a:extLst>
          </p:cNvPr>
          <p:cNvSpPr txBox="1"/>
          <p:nvPr/>
        </p:nvSpPr>
        <p:spPr>
          <a:xfrm>
            <a:off x="8923788" y="1945566"/>
            <a:ext cx="3444916" cy="461665"/>
          </a:xfrm>
          <a:prstGeom prst="rect">
            <a:avLst/>
          </a:prstGeom>
          <a:noFill/>
        </p:spPr>
        <p:txBody>
          <a:bodyPr wrap="square">
            <a:spAutoFit/>
          </a:bodyPr>
          <a:lstStyle/>
          <a:p>
            <a:r>
              <a:rPr lang="en-GB" sz="2400" b="1">
                <a:solidFill>
                  <a:srgbClr val="452771"/>
                </a:solidFill>
              </a:rPr>
              <a:t> Motivazione Identificata</a:t>
            </a:r>
            <a:endParaRPr lang="en-US" sz="2400" b="1">
              <a:solidFill>
                <a:srgbClr val="452771"/>
              </a:solidFill>
            </a:endParaRPr>
          </a:p>
        </p:txBody>
      </p:sp>
      <p:sp>
        <p:nvSpPr>
          <p:cNvPr id="4" name="TextBox 3">
            <a:extLst>
              <a:ext uri="{FF2B5EF4-FFF2-40B4-BE49-F238E27FC236}">
                <a16:creationId xmlns:a16="http://schemas.microsoft.com/office/drawing/2014/main" id="{D7187CDC-20A6-4E5C-9556-A5D80913BE82}"/>
              </a:ext>
            </a:extLst>
          </p:cNvPr>
          <p:cNvSpPr txBox="1"/>
          <p:nvPr/>
        </p:nvSpPr>
        <p:spPr>
          <a:xfrm>
            <a:off x="150838" y="6286952"/>
            <a:ext cx="7757546" cy="369332"/>
          </a:xfrm>
          <a:prstGeom prst="rect">
            <a:avLst/>
          </a:prstGeom>
          <a:noFill/>
        </p:spPr>
        <p:txBody>
          <a:bodyPr wrap="square" rtlCol="0">
            <a:spAutoFit/>
          </a:bodyPr>
          <a:lstStyle/>
          <a:p>
            <a:r>
              <a:rPr lang="hr-BA" sz="900" b="1">
                <a:solidFill>
                  <a:srgbClr val="09446A"/>
                </a:solidFill>
              </a:rPr>
              <a:t>SOURCE</a:t>
            </a:r>
            <a:r>
              <a:rPr lang="en-GB" sz="900" b="1">
                <a:solidFill>
                  <a:srgbClr val="09446A"/>
                </a:solidFill>
              </a:rPr>
              <a:t>-</a:t>
            </a:r>
            <a:r>
              <a:rPr lang="hr-BA" sz="900">
                <a:solidFill>
                  <a:srgbClr val="09446A"/>
                </a:solidFill>
              </a:rPr>
              <a:t> </a:t>
            </a:r>
            <a:r>
              <a:rPr lang="en-GB" sz="900" b="1">
                <a:solidFill>
                  <a:srgbClr val="09446A"/>
                </a:solidFill>
              </a:rPr>
              <a:t>Vincent Triola. Sat, Jan 02, 2021. The Four Forms of Motivation are Extrinsic, Identified, Intrinsic, &amp; Introjected Retrieved from </a:t>
            </a:r>
            <a:r>
              <a:rPr lang="en-GB" sz="900">
                <a:solidFill>
                  <a:srgbClr val="09446A"/>
                </a:solidFill>
                <a:hlinkClick r:id="rId2">
                  <a:extLst>
                    <a:ext uri="{A12FA001-AC4F-418D-AE19-62706E023703}">
                      <ahyp:hlinkClr xmlns:ahyp="http://schemas.microsoft.com/office/drawing/2018/hyperlinkcolor" val="tx"/>
                    </a:ext>
                  </a:extLst>
                </a:hlinkClick>
              </a:rPr>
              <a:t>https://vincenttriola.com/blogs/ten-years-of-academic-writing/the-four-forms-of-motivation-are-extrinsic-identified-intrinsic-introjected</a:t>
            </a:r>
            <a:r>
              <a:rPr lang="en-GB" sz="900">
                <a:solidFill>
                  <a:srgbClr val="09446A"/>
                </a:solidFill>
              </a:rPr>
              <a:t> </a:t>
            </a:r>
            <a:endParaRPr lang="en-US" sz="900">
              <a:solidFill>
                <a:srgbClr val="09446A"/>
              </a:solidFill>
            </a:endParaRPr>
          </a:p>
        </p:txBody>
      </p:sp>
      <p:pic>
        <p:nvPicPr>
          <p:cNvPr id="10" name="Graphic 9" descr="Two Hearts outline">
            <a:extLst>
              <a:ext uri="{FF2B5EF4-FFF2-40B4-BE49-F238E27FC236}">
                <a16:creationId xmlns:a16="http://schemas.microsoft.com/office/drawing/2014/main" id="{54079E0E-206F-4101-8FA3-C0DCB4BAF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6910" y="3334788"/>
            <a:ext cx="818672" cy="818672"/>
          </a:xfrm>
          <a:prstGeom prst="rect">
            <a:avLst/>
          </a:prstGeom>
        </p:spPr>
      </p:pic>
      <p:pic>
        <p:nvPicPr>
          <p:cNvPr id="18" name="Graphic 17" descr="Stacked Rocks with solid fill">
            <a:extLst>
              <a:ext uri="{FF2B5EF4-FFF2-40B4-BE49-F238E27FC236}">
                <a16:creationId xmlns:a16="http://schemas.microsoft.com/office/drawing/2014/main" id="{2885FB7D-F7D0-45F7-9C69-8128FB0A5B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2094" y="3383505"/>
            <a:ext cx="721238" cy="721238"/>
          </a:xfrm>
          <a:prstGeom prst="rect">
            <a:avLst/>
          </a:prstGeom>
        </p:spPr>
      </p:pic>
    </p:spTree>
    <p:extLst>
      <p:ext uri="{BB962C8B-B14F-4D97-AF65-F5344CB8AC3E}">
        <p14:creationId xmlns:p14="http://schemas.microsoft.com/office/powerpoint/2010/main" val="90334352"/>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5" name="Text Placeholder 16">
            <a:extLst>
              <a:ext uri="{FF2B5EF4-FFF2-40B4-BE49-F238E27FC236}">
                <a16:creationId xmlns:a16="http://schemas.microsoft.com/office/drawing/2014/main" id="{72A847ED-0E97-49CC-833A-C3F365DA69AF}"/>
              </a:ext>
            </a:extLst>
          </p:cNvPr>
          <p:cNvSpPr>
            <a:spLocks noGrp="1"/>
          </p:cNvSpPr>
          <p:nvPr>
            <p:ph type="body" sz="quarter" idx="16"/>
          </p:nvPr>
        </p:nvSpPr>
        <p:spPr>
          <a:xfrm>
            <a:off x="411246" y="429619"/>
            <a:ext cx="11780754" cy="1115096"/>
          </a:xfrm>
        </p:spPr>
        <p:txBody>
          <a:bodyPr>
            <a:noAutofit/>
          </a:bodyPr>
          <a:lstStyle/>
          <a:p>
            <a:r>
              <a:rPr lang="it-IT" b="1"/>
              <a:t>Possiamo imparare dalle 5 fasi dello sviluppo di un team</a:t>
            </a:r>
          </a:p>
          <a:p>
            <a:endParaRPr lang="en-US" b="1"/>
          </a:p>
        </p:txBody>
      </p:sp>
      <p:sp>
        <p:nvSpPr>
          <p:cNvPr id="3" name="Text Placeholder 2">
            <a:extLst>
              <a:ext uri="{FF2B5EF4-FFF2-40B4-BE49-F238E27FC236}">
                <a16:creationId xmlns:a16="http://schemas.microsoft.com/office/drawing/2014/main" id="{18B2F3CF-C268-465B-8F6F-DB52B4BE9FEC}"/>
              </a:ext>
            </a:extLst>
          </p:cNvPr>
          <p:cNvSpPr>
            <a:spLocks noGrp="1"/>
          </p:cNvSpPr>
          <p:nvPr>
            <p:ph type="body" sz="quarter" idx="34"/>
          </p:nvPr>
        </p:nvSpPr>
        <p:spPr>
          <a:xfrm>
            <a:off x="2414927" y="2160937"/>
            <a:ext cx="1040058" cy="855535"/>
          </a:xfrm>
        </p:spPr>
        <p:txBody>
          <a:bodyPr>
            <a:normAutofit/>
          </a:bodyPr>
          <a:lstStyle/>
          <a:p>
            <a:r>
              <a:rPr lang="en-US" b="1"/>
              <a:t>02</a:t>
            </a:r>
            <a:endParaRPr lang="en-IE" b="1"/>
          </a:p>
        </p:txBody>
      </p:sp>
      <p:sp>
        <p:nvSpPr>
          <p:cNvPr id="4" name="Text Placeholder 3">
            <a:extLst>
              <a:ext uri="{FF2B5EF4-FFF2-40B4-BE49-F238E27FC236}">
                <a16:creationId xmlns:a16="http://schemas.microsoft.com/office/drawing/2014/main" id="{98403FC0-5005-470B-BFD2-2EC935889F62}"/>
              </a:ext>
            </a:extLst>
          </p:cNvPr>
          <p:cNvSpPr>
            <a:spLocks noGrp="1"/>
          </p:cNvSpPr>
          <p:nvPr>
            <p:ph type="body" sz="quarter" idx="35"/>
          </p:nvPr>
        </p:nvSpPr>
        <p:spPr>
          <a:xfrm>
            <a:off x="5298147" y="2916160"/>
            <a:ext cx="1040058" cy="855535"/>
          </a:xfrm>
        </p:spPr>
        <p:txBody>
          <a:bodyPr>
            <a:normAutofit/>
          </a:bodyPr>
          <a:lstStyle/>
          <a:p>
            <a:r>
              <a:rPr lang="en-US" b="1"/>
              <a:t>03</a:t>
            </a:r>
            <a:endParaRPr lang="en-IE" b="1"/>
          </a:p>
        </p:txBody>
      </p:sp>
      <p:sp>
        <p:nvSpPr>
          <p:cNvPr id="5" name="Text Placeholder 4">
            <a:extLst>
              <a:ext uri="{FF2B5EF4-FFF2-40B4-BE49-F238E27FC236}">
                <a16:creationId xmlns:a16="http://schemas.microsoft.com/office/drawing/2014/main" id="{71A38DD3-E00E-41BE-9F91-D72A0A4359E6}"/>
              </a:ext>
            </a:extLst>
          </p:cNvPr>
          <p:cNvSpPr>
            <a:spLocks noGrp="1"/>
          </p:cNvSpPr>
          <p:nvPr>
            <p:ph type="body" sz="quarter" idx="36"/>
          </p:nvPr>
        </p:nvSpPr>
        <p:spPr>
          <a:xfrm>
            <a:off x="6759511" y="1810130"/>
            <a:ext cx="1040058" cy="855535"/>
          </a:xfrm>
        </p:spPr>
        <p:txBody>
          <a:bodyPr>
            <a:normAutofit/>
          </a:bodyPr>
          <a:lstStyle/>
          <a:p>
            <a:r>
              <a:rPr lang="en-US" b="1"/>
              <a:t>04</a:t>
            </a:r>
            <a:endParaRPr lang="en-IE" b="1"/>
          </a:p>
        </p:txBody>
      </p:sp>
      <p:sp>
        <p:nvSpPr>
          <p:cNvPr id="6" name="Text Placeholder 5">
            <a:extLst>
              <a:ext uri="{FF2B5EF4-FFF2-40B4-BE49-F238E27FC236}">
                <a16:creationId xmlns:a16="http://schemas.microsoft.com/office/drawing/2014/main" id="{9C8089B4-A352-493B-9EFA-7A84AC2C746D}"/>
              </a:ext>
            </a:extLst>
          </p:cNvPr>
          <p:cNvSpPr>
            <a:spLocks noGrp="1"/>
          </p:cNvSpPr>
          <p:nvPr>
            <p:ph type="body" sz="quarter" idx="37"/>
          </p:nvPr>
        </p:nvSpPr>
        <p:spPr>
          <a:xfrm>
            <a:off x="9588862" y="2652171"/>
            <a:ext cx="1040058" cy="855535"/>
          </a:xfrm>
        </p:spPr>
        <p:txBody>
          <a:bodyPr>
            <a:normAutofit/>
          </a:bodyPr>
          <a:lstStyle/>
          <a:p>
            <a:r>
              <a:rPr lang="en-US" b="1"/>
              <a:t>05</a:t>
            </a:r>
            <a:endParaRPr lang="en-IE" b="1"/>
          </a:p>
        </p:txBody>
      </p:sp>
      <p:sp>
        <p:nvSpPr>
          <p:cNvPr id="17" name="Text Placeholder 22">
            <a:extLst>
              <a:ext uri="{FF2B5EF4-FFF2-40B4-BE49-F238E27FC236}">
                <a16:creationId xmlns:a16="http://schemas.microsoft.com/office/drawing/2014/main" id="{4FB89C39-7633-453F-A2E8-14752EC218F8}"/>
              </a:ext>
            </a:extLst>
          </p:cNvPr>
          <p:cNvSpPr>
            <a:spLocks noGrp="1"/>
          </p:cNvSpPr>
          <p:nvPr>
            <p:ph type="body" sz="quarter" idx="21"/>
          </p:nvPr>
        </p:nvSpPr>
        <p:spPr>
          <a:xfrm>
            <a:off x="2392032" y="3445268"/>
            <a:ext cx="2507542" cy="1202080"/>
          </a:xfrm>
        </p:spPr>
        <p:txBody>
          <a:bodyPr/>
          <a:lstStyle/>
          <a:p>
            <a:r>
              <a:rPr lang="en-US" err="1"/>
              <a:t>Tempesta</a:t>
            </a:r>
            <a:endParaRPr lang="en-US"/>
          </a:p>
          <a:p>
            <a:endParaRPr lang="en-US"/>
          </a:p>
        </p:txBody>
      </p:sp>
      <p:sp>
        <p:nvSpPr>
          <p:cNvPr id="19" name="Text Placeholder 24">
            <a:extLst>
              <a:ext uri="{FF2B5EF4-FFF2-40B4-BE49-F238E27FC236}">
                <a16:creationId xmlns:a16="http://schemas.microsoft.com/office/drawing/2014/main" id="{B77AD904-390A-42D1-877D-C04D5E3E3FC9}"/>
              </a:ext>
            </a:extLst>
          </p:cNvPr>
          <p:cNvSpPr>
            <a:spLocks noGrp="1"/>
          </p:cNvSpPr>
          <p:nvPr>
            <p:ph type="body" sz="quarter" idx="39"/>
          </p:nvPr>
        </p:nvSpPr>
        <p:spPr>
          <a:xfrm>
            <a:off x="6886815" y="3016472"/>
            <a:ext cx="2093228" cy="1202080"/>
          </a:xfrm>
        </p:spPr>
        <p:txBody>
          <a:bodyPr/>
          <a:lstStyle/>
          <a:p>
            <a:r>
              <a:rPr lang="en-US" err="1"/>
              <a:t>Esecuzione</a:t>
            </a:r>
            <a:endParaRPr lang="en-US"/>
          </a:p>
          <a:p>
            <a:endParaRPr lang="en-US"/>
          </a:p>
        </p:txBody>
      </p:sp>
      <p:sp>
        <p:nvSpPr>
          <p:cNvPr id="9" name="Text Placeholder 8">
            <a:extLst>
              <a:ext uri="{FF2B5EF4-FFF2-40B4-BE49-F238E27FC236}">
                <a16:creationId xmlns:a16="http://schemas.microsoft.com/office/drawing/2014/main" id="{F84F2995-3EC8-4912-B427-0E526F30219A}"/>
              </a:ext>
            </a:extLst>
          </p:cNvPr>
          <p:cNvSpPr>
            <a:spLocks noGrp="1"/>
          </p:cNvSpPr>
          <p:nvPr>
            <p:ph type="body" sz="quarter" idx="40"/>
          </p:nvPr>
        </p:nvSpPr>
        <p:spPr>
          <a:xfrm>
            <a:off x="8980043" y="4284531"/>
            <a:ext cx="2093228" cy="1202080"/>
          </a:xfrm>
        </p:spPr>
        <p:txBody>
          <a:bodyPr>
            <a:normAutofit/>
          </a:bodyPr>
          <a:lstStyle/>
          <a:p>
            <a:r>
              <a:rPr lang="en-US" err="1"/>
              <a:t>Dormire </a:t>
            </a:r>
          </a:p>
          <a:p>
            <a:r>
              <a:rPr lang="en-US"/>
              <a:t> </a:t>
            </a:r>
            <a:endParaRPr lang="en-IE"/>
          </a:p>
        </p:txBody>
      </p:sp>
      <p:sp>
        <p:nvSpPr>
          <p:cNvPr id="18" name="Text Placeholder 23">
            <a:extLst>
              <a:ext uri="{FF2B5EF4-FFF2-40B4-BE49-F238E27FC236}">
                <a16:creationId xmlns:a16="http://schemas.microsoft.com/office/drawing/2014/main" id="{F438187A-E9FD-4FA1-9CCB-3CB8F4A494A2}"/>
              </a:ext>
            </a:extLst>
          </p:cNvPr>
          <p:cNvSpPr>
            <a:spLocks noGrp="1"/>
          </p:cNvSpPr>
          <p:nvPr>
            <p:ph type="body" sz="quarter" idx="38"/>
          </p:nvPr>
        </p:nvSpPr>
        <p:spPr>
          <a:xfrm>
            <a:off x="4621785" y="4487016"/>
            <a:ext cx="2393640" cy="1202080"/>
          </a:xfrm>
        </p:spPr>
        <p:txBody>
          <a:bodyPr/>
          <a:lstStyle/>
          <a:p>
            <a:r>
              <a:rPr lang="en-US" err="1"/>
              <a:t>Normalizzazione</a:t>
            </a:r>
            <a:endParaRPr lang="en-US"/>
          </a:p>
          <a:p>
            <a:endParaRPr lang="en-US"/>
          </a:p>
        </p:txBody>
      </p:sp>
      <p:sp>
        <p:nvSpPr>
          <p:cNvPr id="11" name="Text Placeholder 10">
            <a:extLst>
              <a:ext uri="{FF2B5EF4-FFF2-40B4-BE49-F238E27FC236}">
                <a16:creationId xmlns:a16="http://schemas.microsoft.com/office/drawing/2014/main" id="{3DE83C33-78F4-4A93-BD21-45F5937B00B3}"/>
              </a:ext>
            </a:extLst>
          </p:cNvPr>
          <p:cNvSpPr>
            <a:spLocks noGrp="1"/>
          </p:cNvSpPr>
          <p:nvPr>
            <p:ph type="body" sz="quarter" idx="41"/>
          </p:nvPr>
        </p:nvSpPr>
        <p:spPr>
          <a:xfrm>
            <a:off x="541316" y="2984944"/>
            <a:ext cx="1040058" cy="855535"/>
          </a:xfrm>
        </p:spPr>
        <p:txBody>
          <a:bodyPr>
            <a:normAutofit/>
          </a:bodyPr>
          <a:lstStyle/>
          <a:p>
            <a:r>
              <a:rPr lang="en-US" b="1"/>
              <a:t>01</a:t>
            </a:r>
            <a:endParaRPr lang="en-IE" b="1"/>
          </a:p>
        </p:txBody>
      </p:sp>
      <p:sp>
        <p:nvSpPr>
          <p:cNvPr id="16" name="Text Placeholder 17">
            <a:extLst>
              <a:ext uri="{FF2B5EF4-FFF2-40B4-BE49-F238E27FC236}">
                <a16:creationId xmlns:a16="http://schemas.microsoft.com/office/drawing/2014/main" id="{E79EB54B-E645-418A-9451-02EFC24159AB}"/>
              </a:ext>
            </a:extLst>
          </p:cNvPr>
          <p:cNvSpPr>
            <a:spLocks noGrp="1"/>
          </p:cNvSpPr>
          <p:nvPr>
            <p:ph type="body" sz="quarter" idx="43"/>
          </p:nvPr>
        </p:nvSpPr>
        <p:spPr>
          <a:xfrm>
            <a:off x="541316" y="4594365"/>
            <a:ext cx="2393640" cy="1202080"/>
          </a:xfrm>
        </p:spPr>
        <p:txBody>
          <a:bodyPr/>
          <a:lstStyle/>
          <a:p>
            <a:r>
              <a:rPr lang="en-US" err="1"/>
              <a:t>Formazione</a:t>
            </a:r>
            <a:endParaRPr lang="en-US"/>
          </a:p>
          <a:p>
            <a:endParaRPr lang="en-US"/>
          </a:p>
        </p:txBody>
      </p:sp>
    </p:spTree>
    <p:extLst>
      <p:ext uri="{BB962C8B-B14F-4D97-AF65-F5344CB8AC3E}">
        <p14:creationId xmlns:p14="http://schemas.microsoft.com/office/powerpoint/2010/main" val="4192393293"/>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556592" y="1723844"/>
            <a:ext cx="7131588" cy="5025872"/>
          </a:xfrm>
        </p:spPr>
        <p:txBody>
          <a:bodyPr>
            <a:normAutofit/>
          </a:bodyPr>
          <a:lstStyle/>
          <a:p>
            <a:pPr marL="0" indent="0">
              <a:lnSpc>
                <a:spcPct val="100000"/>
              </a:lnSpc>
              <a:spcBef>
                <a:spcPct val="0"/>
              </a:spcBef>
            </a:pPr>
            <a:r>
              <a:rPr lang="it-IT"/>
              <a:t>Questa è la prima fase prima che le persone inizino a considerarsi come una squadra. Le persone tendono a sentirsi ansiose e caute e accetteranno prontamente la vostra autorità di leader. Sono ansiosi di sapere cosa ci si aspetta da loro e quali sono i limiti entro i quali possono agire. Saranno più preoccupati delle questioni di appartenenza che dei risultati da raggiungere. Potrebbero anche confrontare il vostro team con altri team di cui hanno fatto parte, e il confronto probabilmente non sarà a vostro favore.</a:t>
            </a:r>
            <a:endParaRPr lang="en-GB"/>
          </a:p>
          <a:p>
            <a:pPr marL="0" indent="0">
              <a:lnSpc>
                <a:spcPct val="100000"/>
              </a:lnSpc>
              <a:spcBef>
                <a:spcPct val="0"/>
              </a:spcBef>
            </a:pPr>
            <a:endParaRPr lang="en-US" sz="1800"/>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695544" y="819966"/>
            <a:ext cx="6992635" cy="580518"/>
          </a:xfrm>
          <a:solidFill>
            <a:srgbClr val="93C23D"/>
          </a:solidFill>
        </p:spPr>
        <p:txBody>
          <a:bodyPr anchor="ctr">
            <a:normAutofit lnSpcReduction="10000"/>
          </a:bodyPr>
          <a:lstStyle/>
          <a:p>
            <a:pPr marL="927100"/>
            <a:r>
              <a:rPr lang="en-US" err="1">
                <a:solidFill>
                  <a:schemeClr val="bg1"/>
                </a:solidFill>
              </a:rPr>
              <a:t>Formazione </a:t>
            </a:r>
          </a:p>
        </p:txBody>
      </p:sp>
      <p:pic>
        <p:nvPicPr>
          <p:cNvPr id="14" name="Picture Placeholder 13" descr="Old woman holding books">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3"/>
          <a:srcRect l="33333" r="33333"/>
          <a:stretch>
            <a:fillRect/>
          </a:stretch>
        </p:blipFill>
        <p:spPr>
          <a:xfrm>
            <a:off x="8755811" y="0"/>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16252"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01</a:t>
            </a:r>
          </a:p>
        </p:txBody>
      </p:sp>
    </p:spTree>
    <p:extLst>
      <p:ext uri="{BB962C8B-B14F-4D97-AF65-F5344CB8AC3E}">
        <p14:creationId xmlns:p14="http://schemas.microsoft.com/office/powerpoint/2010/main" val="1948680943"/>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p:txBody>
          <a:bodyPr>
            <a:normAutofit fontScale="92500" lnSpcReduction="10000"/>
          </a:bodyPr>
          <a:lstStyle/>
          <a:p>
            <a:pPr marL="0" indent="0"/>
            <a:r>
              <a:rPr lang="en-US"/>
              <a:t>Il progetto SHINE </a:t>
            </a:r>
            <a:r>
              <a:rPr lang="hr-BA"/>
              <a:t> </a:t>
            </a:r>
            <a:r>
              <a:rPr lang="en-US" sz="2400">
                <a:solidFill>
                  <a:srgbClr val="93C23D"/>
                </a:solidFill>
                <a:hlinkClick r:id="rId2">
                  <a:extLst>
                    <a:ext uri="{A12FA001-AC4F-418D-AE19-62706E023703}">
                      <ahyp:hlinkClr xmlns:ahyp="http://schemas.microsoft.com/office/drawing/2018/hyperlinkcolor" val="tx"/>
                    </a:ext>
                  </a:extLst>
                </a:hlinkClick>
              </a:rPr>
              <a:t>www.shineproject.eu</a:t>
            </a:r>
            <a:r>
              <a:rPr lang="it-IT" sz="2400">
                <a:solidFill>
                  <a:srgbClr val="93C23D"/>
                </a:solidFill>
              </a:rPr>
              <a:t> </a:t>
            </a:r>
            <a:r>
              <a:rPr lang="it-IT"/>
              <a:t>migliorare le conoscenze e i comportamenti necessari alle donne per passare con fiducia e successo a ruoli di leadership nel terzo settore o nella comunità.</a:t>
            </a:r>
          </a:p>
          <a:p>
            <a:pPr marL="0" indent="0"/>
            <a:endParaRPr lang="it-IT">
              <a:solidFill>
                <a:srgbClr val="80318E"/>
              </a:solidFill>
            </a:endParaRPr>
          </a:p>
          <a:p>
            <a:pPr marL="0" indent="0"/>
            <a:r>
              <a:rPr lang="it-IT">
                <a:solidFill>
                  <a:srgbClr val="80318E"/>
                </a:solidFill>
              </a:rPr>
              <a:t>Le risorse educative aperte SHINE Strengthening Female Community Leaders sono state accuratamente progettate per essere utilizzate dalle organizzazioni di formazione professionale in tutta Europa e per essere fornite alle donne del terzo settore.</a:t>
            </a:r>
            <a:endParaRPr lang="en-US">
              <a:solidFill>
                <a:srgbClr val="80318E"/>
              </a:solidFill>
            </a:endParaRPr>
          </a:p>
        </p:txBody>
      </p:sp>
      <p:sp>
        <p:nvSpPr>
          <p:cNvPr id="4" name="Text Placeholder 3">
            <a:extLst>
              <a:ext uri="{FF2B5EF4-FFF2-40B4-BE49-F238E27FC236}">
                <a16:creationId xmlns:a16="http://schemas.microsoft.com/office/drawing/2014/main" id="{D8CA2207-7792-41B0-B498-228C3DAF7236}"/>
              </a:ext>
            </a:extLst>
          </p:cNvPr>
          <p:cNvSpPr>
            <a:spLocks noGrp="1"/>
          </p:cNvSpPr>
          <p:nvPr>
            <p:ph type="body" sz="quarter" idx="16"/>
          </p:nvPr>
        </p:nvSpPr>
        <p:spPr/>
        <p:txBody>
          <a:bodyPr>
            <a:normAutofit lnSpcReduction="10000"/>
          </a:bodyPr>
          <a:lstStyle/>
          <a:p>
            <a:r>
              <a:rPr lang="it-IT">
                <a:solidFill>
                  <a:srgbClr val="93C23D"/>
                </a:solidFill>
              </a:rPr>
              <a:t>BENVENUTO IN</a:t>
            </a:r>
            <a:r>
              <a:rPr lang="hr-BA">
                <a:solidFill>
                  <a:srgbClr val="93C23D"/>
                </a:solidFill>
              </a:rPr>
              <a:t> SHINE</a:t>
            </a:r>
            <a:endParaRPr lang="en-US">
              <a:solidFill>
                <a:srgbClr val="93C23D"/>
              </a:solidFill>
            </a:endParaRPr>
          </a:p>
        </p:txBody>
      </p:sp>
      <p:pic>
        <p:nvPicPr>
          <p:cNvPr id="8" name="Picture Placeholder 7">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a:blip r:embed="rId3"/>
          <a:srcRect t="135" r="45554" b="-135"/>
          <a:stretch>
            <a:fillRect/>
          </a:stretch>
        </p:blipFill>
        <p:spPr>
          <a:xfrm>
            <a:off x="0" y="8806"/>
            <a:ext cx="5276115" cy="6505415"/>
          </a:xfrm>
        </p:spPr>
      </p:pic>
    </p:spTree>
    <p:extLst>
      <p:ext uri="{BB962C8B-B14F-4D97-AF65-F5344CB8AC3E}">
        <p14:creationId xmlns:p14="http://schemas.microsoft.com/office/powerpoint/2010/main" val="298798609"/>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556591" y="1723844"/>
            <a:ext cx="8515220" cy="5025872"/>
          </a:xfrm>
        </p:spPr>
        <p:txBody>
          <a:bodyPr>
            <a:normAutofit/>
          </a:bodyPr>
          <a:lstStyle/>
          <a:p>
            <a:pPr marL="0" indent="0">
              <a:lnSpc>
                <a:spcPct val="120000"/>
              </a:lnSpc>
            </a:pPr>
            <a:r>
              <a:rPr lang="it-IT" b="1">
                <a:solidFill>
                  <a:srgbClr val="80318E"/>
                </a:solidFill>
              </a:rPr>
              <a:t>Azioni del team leader in questa fase </a:t>
            </a:r>
            <a:r>
              <a:rPr lang="en-GB" b="1">
                <a:solidFill>
                  <a:srgbClr val="80318E"/>
                </a:solidFill>
              </a:rPr>
              <a:t>:</a:t>
            </a:r>
          </a:p>
          <a:p>
            <a:pPr marL="342900" indent="-342900">
              <a:lnSpc>
                <a:spcPct val="120000"/>
              </a:lnSpc>
              <a:buClr>
                <a:srgbClr val="93C23D"/>
              </a:buClr>
              <a:buFont typeface="Wingdings" panose="05000000000000000000" pitchFamily="2" charset="2"/>
              <a:buChar char="Ø"/>
            </a:pPr>
            <a:r>
              <a:rPr lang="it-IT"/>
              <a:t>Dare ai nuovi membri del team un senso di identità</a:t>
            </a:r>
          </a:p>
          <a:p>
            <a:pPr marL="342900" indent="-342900">
              <a:lnSpc>
                <a:spcPct val="120000"/>
              </a:lnSpc>
              <a:buClr>
                <a:srgbClr val="93C23D"/>
              </a:buClr>
              <a:buFont typeface="Wingdings" panose="05000000000000000000" pitchFamily="2" charset="2"/>
              <a:buChar char="Ø"/>
            </a:pPr>
            <a:r>
              <a:rPr lang="it-IT"/>
              <a:t>Sviluppare la visione del team, chiarire obiettivi e finalità</a:t>
            </a:r>
          </a:p>
          <a:p>
            <a:pPr marL="342900" indent="-342900">
              <a:lnSpc>
                <a:spcPct val="120000"/>
              </a:lnSpc>
              <a:buClr>
                <a:srgbClr val="93C23D"/>
              </a:buClr>
              <a:buFont typeface="Wingdings" panose="05000000000000000000" pitchFamily="2" charset="2"/>
              <a:buChar char="Ø"/>
            </a:pPr>
            <a:r>
              <a:rPr lang="it-IT"/>
              <a:t>Stabilire le linee guida, definire i ruoli, trovare le risorse</a:t>
            </a:r>
          </a:p>
          <a:p>
            <a:pPr marL="342900" indent="-342900">
              <a:lnSpc>
                <a:spcPct val="120000"/>
              </a:lnSpc>
              <a:buClr>
                <a:srgbClr val="93C23D"/>
              </a:buClr>
              <a:buFont typeface="Wingdings" panose="05000000000000000000" pitchFamily="2" charset="2"/>
              <a:buChar char="Ø"/>
            </a:pPr>
            <a:r>
              <a:rPr lang="it-IT"/>
              <a:t>Aiutare le persone a definire i propri obiettivi, sia di squadra che individuali.</a:t>
            </a:r>
          </a:p>
          <a:p>
            <a:pPr marL="342900" indent="-342900">
              <a:lnSpc>
                <a:spcPct val="120000"/>
              </a:lnSpc>
              <a:buClr>
                <a:srgbClr val="93C23D"/>
              </a:buClr>
              <a:buFont typeface="Wingdings" panose="05000000000000000000" pitchFamily="2" charset="2"/>
              <a:buChar char="Ø"/>
            </a:pPr>
            <a:r>
              <a:rPr lang="it-IT"/>
              <a:t>Se non ci si impegna a fondo per far superare alle persone questa fase, essa può durare molto a lungo.</a:t>
            </a:r>
            <a:endParaRPr lang="en-GB"/>
          </a:p>
          <a:p>
            <a:pPr marL="0" indent="0"/>
            <a:endParaRPr lang="en-US"/>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695544" y="819966"/>
            <a:ext cx="6992635" cy="580518"/>
          </a:xfrm>
          <a:solidFill>
            <a:srgbClr val="93C23D"/>
          </a:solidFill>
        </p:spPr>
        <p:txBody>
          <a:bodyPr anchor="ctr">
            <a:normAutofit lnSpcReduction="10000"/>
          </a:bodyPr>
          <a:lstStyle/>
          <a:p>
            <a:pPr marL="927100"/>
            <a:r>
              <a:rPr lang="en-US" err="1">
                <a:solidFill>
                  <a:schemeClr val="bg1"/>
                </a:solidFill>
              </a:rPr>
              <a:t>Formazione</a:t>
            </a:r>
            <a:r>
              <a:rPr lang="hr-BA">
                <a:solidFill>
                  <a:schemeClr val="bg1"/>
                </a:solidFill>
              </a:rPr>
              <a:t>- continu</a:t>
            </a:r>
            <a:r>
              <a:rPr lang="it-IT">
                <a:solidFill>
                  <a:schemeClr val="bg1"/>
                </a:solidFill>
              </a:rPr>
              <a:t>a</a:t>
            </a:r>
            <a:endParaRPr lang="en-US">
              <a:solidFill>
                <a:schemeClr val="bg1"/>
              </a:solidFill>
            </a:endParaRPr>
          </a:p>
        </p:txBody>
      </p:sp>
      <p:pic>
        <p:nvPicPr>
          <p:cNvPr id="14" name="Picture Placeholder 13" descr="Old woman holding books">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3"/>
          <a:srcRect l="33333" r="33333"/>
          <a:stretch>
            <a:fillRect/>
          </a:stretch>
        </p:blipFill>
        <p:spPr>
          <a:xfrm>
            <a:off x="8755811" y="0"/>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16252"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01</a:t>
            </a:r>
          </a:p>
        </p:txBody>
      </p:sp>
    </p:spTree>
    <p:extLst>
      <p:ext uri="{BB962C8B-B14F-4D97-AF65-F5344CB8AC3E}">
        <p14:creationId xmlns:p14="http://schemas.microsoft.com/office/powerpoint/2010/main" val="3053189700"/>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52128AFB-292A-4485-A0BD-2E209BA592F9}"/>
              </a:ext>
            </a:extLst>
          </p:cNvPr>
          <p:cNvSpPr>
            <a:spLocks noGrp="1"/>
          </p:cNvSpPr>
          <p:nvPr>
            <p:ph type="body" sz="quarter" idx="13"/>
          </p:nvPr>
        </p:nvSpPr>
        <p:spPr/>
        <p:txBody>
          <a:bodyPr>
            <a:normAutofit lnSpcReduction="10000"/>
          </a:bodyPr>
          <a:lstStyle/>
          <a:p>
            <a:r>
              <a:rPr lang="en-US"/>
              <a:t>‘</a:t>
            </a:r>
            <a:r>
              <a:rPr lang="it-IT"/>
              <a:t>Ognuno di noi ha dentro di sé una buona notizia. La buona notizia è che non sapete quanto potete essere grandi, quanto potete amare, cosa potete realizzare e qual è il vostro potenziale</a:t>
            </a:r>
            <a:r>
              <a:rPr lang="en-US"/>
              <a:t>.’</a:t>
            </a:r>
          </a:p>
          <a:p>
            <a:r>
              <a:rPr lang="en-US"/>
              <a:t>- Anne Frank</a:t>
            </a:r>
          </a:p>
        </p:txBody>
      </p:sp>
    </p:spTree>
    <p:extLst>
      <p:ext uri="{BB962C8B-B14F-4D97-AF65-F5344CB8AC3E}">
        <p14:creationId xmlns:p14="http://schemas.microsoft.com/office/powerpoint/2010/main" val="3503557169"/>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descr="People clapping">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a:blip r:embed="rId2"/>
          <a:srcRect l="33333" r="33333"/>
          <a:stretch>
            <a:fill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623944" y="1551226"/>
            <a:ext cx="7971415" cy="5321065"/>
          </a:xfrm>
        </p:spPr>
        <p:txBody>
          <a:bodyPr>
            <a:normAutofit/>
          </a:bodyPr>
          <a:lstStyle/>
          <a:p>
            <a:pPr marL="0" indent="0">
              <a:lnSpc>
                <a:spcPct val="120000"/>
              </a:lnSpc>
              <a:tabLst>
                <a:tab pos="0"/>
              </a:tabLst>
            </a:pPr>
            <a:r>
              <a:rPr lang="it-IT"/>
              <a:t>Quando le persone comprendono il loro ruolo e il loro scopo, diventano più sicure di sé e iniziano a vedersi come una squadra, stabilendo come lavorare insieme. Quando iniziano a vedersi come una squadra, possono iniziare a far valere il loro diritto a contribuire. Potrebbero iniziare a mettere in discussione ciò che stanno facendo e persino a mettere in dubbio la vostra autorità in questa fase. Tuttavia, possono iniziare a emergere dei conflitti e a formarsi dei sottogruppi. Questi possono essere basati su amicizie o, più probabilmente, su ruoli e interessi comuni.</a:t>
            </a:r>
            <a:r>
              <a:rPr lang="en-IE"/>
              <a:t>.</a:t>
            </a:r>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535092" y="666966"/>
            <a:ext cx="6623697" cy="580518"/>
          </a:xfrm>
          <a:solidFill>
            <a:srgbClr val="93C23D"/>
          </a:solidFill>
        </p:spPr>
        <p:txBody>
          <a:bodyPr anchor="ctr">
            <a:normAutofit lnSpcReduction="10000"/>
          </a:bodyPr>
          <a:lstStyle/>
          <a:p>
            <a:pPr marL="977900"/>
            <a:r>
              <a:rPr lang="en-US" err="1">
                <a:solidFill>
                  <a:schemeClr val="bg1"/>
                </a:solidFill>
              </a:rPr>
              <a:t>Tempesta </a:t>
            </a:r>
          </a:p>
        </p:txBody>
      </p:sp>
      <p:sp>
        <p:nvSpPr>
          <p:cNvPr id="5" name="Oval 4">
            <a:extLst>
              <a:ext uri="{FF2B5EF4-FFF2-40B4-BE49-F238E27FC236}">
                <a16:creationId xmlns:a16="http://schemas.microsoft.com/office/drawing/2014/main" id="{C1BC5B2C-3A96-D242-962F-F1BD715EFF11}"/>
              </a:ext>
            </a:extLst>
          </p:cNvPr>
          <p:cNvSpPr/>
          <p:nvPr/>
        </p:nvSpPr>
        <p:spPr>
          <a:xfrm>
            <a:off x="0" y="40554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02</a:t>
            </a:r>
          </a:p>
        </p:txBody>
      </p:sp>
    </p:spTree>
    <p:extLst>
      <p:ext uri="{BB962C8B-B14F-4D97-AF65-F5344CB8AC3E}">
        <p14:creationId xmlns:p14="http://schemas.microsoft.com/office/powerpoint/2010/main" val="2052469280"/>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descr="People clapping">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a:blip r:embed="rId2"/>
          <a:srcRect l="33333" r="33333"/>
          <a:stretch>
            <a:fill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623944" y="1551226"/>
            <a:ext cx="7971415" cy="5321065"/>
          </a:xfrm>
        </p:spPr>
        <p:txBody>
          <a:bodyPr>
            <a:normAutofit/>
          </a:bodyPr>
          <a:lstStyle/>
          <a:p>
            <a:pPr marL="0" indent="0">
              <a:lnSpc>
                <a:spcPct val="120000"/>
              </a:lnSpc>
              <a:tabLst>
                <a:tab pos="0"/>
              </a:tabLst>
            </a:pPr>
            <a:r>
              <a:rPr lang="en-IE" b="1">
                <a:solidFill>
                  <a:srgbClr val="80318E"/>
                </a:solidFill>
              </a:rPr>
              <a:t>Le azioni del Team Leader in questo punto:</a:t>
            </a:r>
          </a:p>
          <a:p>
            <a:pPr marL="342900" indent="-342900">
              <a:lnSpc>
                <a:spcPct val="120000"/>
              </a:lnSpc>
              <a:buClr>
                <a:srgbClr val="93C23D"/>
              </a:buClr>
              <a:buFont typeface="Wingdings" panose="05000000000000000000" pitchFamily="2" charset="2"/>
              <a:buChar char="Ø"/>
              <a:tabLst>
                <a:tab pos="0"/>
              </a:tabLst>
            </a:pPr>
            <a:r>
              <a:rPr lang="it-IT"/>
              <a:t>Trasferire parte della responsabilità dei vari compiti al gruppo per aiutarli a sentirsi più responsabili e sicuri di ciò che stanno facendo.</a:t>
            </a:r>
          </a:p>
          <a:p>
            <a:pPr marL="342900" indent="-342900">
              <a:lnSpc>
                <a:spcPct val="120000"/>
              </a:lnSpc>
              <a:buClr>
                <a:srgbClr val="93C23D"/>
              </a:buClr>
              <a:buFont typeface="Wingdings" panose="05000000000000000000" pitchFamily="2" charset="2"/>
              <a:buChar char="Ø"/>
              <a:tabLst>
                <a:tab pos="0"/>
              </a:tabLst>
            </a:pPr>
            <a:r>
              <a:rPr lang="it-IT"/>
              <a:t>Fornire maggiore supporto ai membri</a:t>
            </a:r>
          </a:p>
          <a:p>
            <a:pPr marL="342900" indent="-342900">
              <a:lnSpc>
                <a:spcPct val="120000"/>
              </a:lnSpc>
              <a:buClr>
                <a:srgbClr val="93C23D"/>
              </a:buClr>
              <a:buFont typeface="Wingdings" panose="05000000000000000000" pitchFamily="2" charset="2"/>
              <a:buChar char="Ø"/>
              <a:tabLst>
                <a:tab pos="0"/>
              </a:tabLst>
            </a:pPr>
            <a:r>
              <a:rPr lang="it-IT"/>
              <a:t>Aiutare a risolvere i conflitti</a:t>
            </a:r>
          </a:p>
          <a:p>
            <a:pPr marL="342900" indent="-342900">
              <a:lnSpc>
                <a:spcPct val="120000"/>
              </a:lnSpc>
              <a:buClr>
                <a:srgbClr val="93C23D"/>
              </a:buClr>
              <a:buFont typeface="Wingdings" panose="05000000000000000000" pitchFamily="2" charset="2"/>
              <a:buChar char="Ø"/>
              <a:tabLst>
                <a:tab pos="0"/>
              </a:tabLst>
            </a:pPr>
            <a:r>
              <a:rPr lang="it-IT"/>
              <a:t>Utilizzare le capacità di problem solving</a:t>
            </a:r>
          </a:p>
          <a:p>
            <a:pPr marL="342900" indent="-342900">
              <a:lnSpc>
                <a:spcPct val="120000"/>
              </a:lnSpc>
              <a:buClr>
                <a:srgbClr val="93C23D"/>
              </a:buClr>
              <a:buFont typeface="Wingdings" panose="05000000000000000000" pitchFamily="2" charset="2"/>
              <a:buChar char="Ø"/>
              <a:tabLst>
                <a:tab pos="0"/>
              </a:tabLst>
            </a:pPr>
            <a:r>
              <a:rPr lang="it-IT"/>
              <a:t>Affinare la visione</a:t>
            </a:r>
          </a:p>
          <a:p>
            <a:pPr marL="342900" indent="-342900">
              <a:lnSpc>
                <a:spcPct val="120000"/>
              </a:lnSpc>
              <a:buClr>
                <a:srgbClr val="93C23D"/>
              </a:buClr>
              <a:buFont typeface="Wingdings" panose="05000000000000000000" pitchFamily="2" charset="2"/>
              <a:buChar char="Ø"/>
              <a:tabLst>
                <a:tab pos="0"/>
              </a:tabLst>
            </a:pPr>
            <a:endParaRPr lang="en-IE"/>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535092" y="666966"/>
            <a:ext cx="6623697" cy="580518"/>
          </a:xfrm>
          <a:solidFill>
            <a:srgbClr val="93C23D"/>
          </a:solidFill>
        </p:spPr>
        <p:txBody>
          <a:bodyPr anchor="ctr">
            <a:normAutofit lnSpcReduction="10000"/>
          </a:bodyPr>
          <a:lstStyle/>
          <a:p>
            <a:pPr marL="977900"/>
            <a:r>
              <a:rPr lang="en-US" err="1">
                <a:solidFill>
                  <a:schemeClr val="bg1"/>
                </a:solidFill>
              </a:rPr>
              <a:t>Tempesta </a:t>
            </a:r>
            <a:r>
              <a:rPr lang="hr-BA">
                <a:solidFill>
                  <a:schemeClr val="bg1"/>
                </a:solidFill>
              </a:rPr>
              <a:t>- contin</a:t>
            </a:r>
            <a:r>
              <a:rPr lang="it-IT" err="1">
                <a:solidFill>
                  <a:schemeClr val="bg1"/>
                </a:solidFill>
              </a:rPr>
              <a:t>ua</a:t>
            </a:r>
            <a:endParaRPr lang="en-US">
              <a:solidFill>
                <a:schemeClr val="bg1"/>
              </a:solidFill>
            </a:endParaRPr>
          </a:p>
        </p:txBody>
      </p:sp>
      <p:sp>
        <p:nvSpPr>
          <p:cNvPr id="5" name="Oval 4">
            <a:extLst>
              <a:ext uri="{FF2B5EF4-FFF2-40B4-BE49-F238E27FC236}">
                <a16:creationId xmlns:a16="http://schemas.microsoft.com/office/drawing/2014/main" id="{C1BC5B2C-3A96-D242-962F-F1BD715EFF11}"/>
              </a:ext>
            </a:extLst>
          </p:cNvPr>
          <p:cNvSpPr/>
          <p:nvPr/>
        </p:nvSpPr>
        <p:spPr>
          <a:xfrm>
            <a:off x="0" y="40554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02</a:t>
            </a:r>
          </a:p>
        </p:txBody>
      </p:sp>
    </p:spTree>
    <p:extLst>
      <p:ext uri="{BB962C8B-B14F-4D97-AF65-F5344CB8AC3E}">
        <p14:creationId xmlns:p14="http://schemas.microsoft.com/office/powerpoint/2010/main" val="1187616768"/>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3902765" y="1306076"/>
            <a:ext cx="4368800" cy="4351774"/>
          </a:xfrm>
        </p:spPr>
        <p:txBody>
          <a:bodyPr>
            <a:normAutofit/>
          </a:bodyPr>
          <a:lstStyle/>
          <a:p>
            <a:r>
              <a:rPr lang="en-GB" b="1"/>
              <a:t>‘</a:t>
            </a:r>
            <a:r>
              <a:rPr lang="it-IT" b="1"/>
              <a:t>Io posso fare cose che tu non puoi fare, tu puoi fare cose che io non posso fare; insieme possiamo fare grandi cose</a:t>
            </a:r>
            <a:r>
              <a:rPr lang="en-GB" b="1"/>
              <a:t>.’</a:t>
            </a:r>
          </a:p>
          <a:p>
            <a:endParaRPr lang="en-GB" b="1"/>
          </a:p>
          <a:p>
            <a:r>
              <a:rPr lang="en-GB" b="1"/>
              <a:t>- Mother Teresa</a:t>
            </a:r>
            <a:endParaRPr lang="en-US"/>
          </a:p>
        </p:txBody>
      </p:sp>
    </p:spTree>
    <p:extLst>
      <p:ext uri="{BB962C8B-B14F-4D97-AF65-F5344CB8AC3E}">
        <p14:creationId xmlns:p14="http://schemas.microsoft.com/office/powerpoint/2010/main" val="4014909305"/>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BFA35C08-099C-45FE-99E0-EBC8EE57BF14}"/>
              </a:ext>
            </a:extLst>
          </p:cNvPr>
          <p:cNvSpPr>
            <a:spLocks noGrp="1"/>
          </p:cNvSpPr>
          <p:nvPr>
            <p:ph type="body" sz="quarter" idx="18"/>
          </p:nvPr>
        </p:nvSpPr>
        <p:spPr>
          <a:xfrm>
            <a:off x="880533" y="1489268"/>
            <a:ext cx="7453341" cy="4548766"/>
          </a:xfrm>
        </p:spPr>
        <p:txBody>
          <a:bodyPr>
            <a:normAutofit lnSpcReduction="10000"/>
          </a:bodyPr>
          <a:lstStyle/>
          <a:p>
            <a:pPr marL="0" indent="0">
              <a:lnSpc>
                <a:spcPct val="110000"/>
              </a:lnSpc>
            </a:pPr>
            <a:r>
              <a:rPr lang="it-IT"/>
              <a:t>Una volta risolti i conflitti minori in termini di chi sono e cosa fanno, la fase di normalizzazione è quella della cooperazione e del sostegno. </a:t>
            </a:r>
          </a:p>
          <a:p>
            <a:pPr marL="0" indent="0">
              <a:lnSpc>
                <a:spcPct val="110000"/>
              </a:lnSpc>
            </a:pPr>
            <a:r>
              <a:rPr lang="it-IT"/>
              <a:t>Le persone si sentono sicure della loro identità di gruppo e del ruolo che devono svolgere. Il loro livello di impegno aumenta nei confronti del compito, di voi e degli altri. </a:t>
            </a:r>
          </a:p>
          <a:p>
            <a:pPr marL="0" indent="0">
              <a:lnSpc>
                <a:spcPct val="110000"/>
              </a:lnSpc>
            </a:pPr>
            <a:r>
              <a:rPr lang="it-IT"/>
              <a:t>Cominciano a emergere le norme del gruppo e c'è un senso di "questo è il modo in cui facciamo le cose qui". Il team assume quasi un'identità culturale propria. I membri del team si assumono volentieri maggiori responsabilità per i piani e i problemi di attuazione.</a:t>
            </a:r>
            <a:r>
              <a:rPr lang="en-IE"/>
              <a:t>.</a:t>
            </a:r>
          </a:p>
        </p:txBody>
      </p:sp>
      <p:sp>
        <p:nvSpPr>
          <p:cNvPr id="4" name="Text Placeholder 3">
            <a:extLst>
              <a:ext uri="{FF2B5EF4-FFF2-40B4-BE49-F238E27FC236}">
                <a16:creationId xmlns:a16="http://schemas.microsoft.com/office/drawing/2014/main" id="{BAB2AFBE-70ED-4A15-978A-607E80C87FE7}"/>
              </a:ext>
            </a:extLst>
          </p:cNvPr>
          <p:cNvSpPr>
            <a:spLocks noGrp="1"/>
          </p:cNvSpPr>
          <p:nvPr>
            <p:ph type="body" sz="quarter" idx="16"/>
          </p:nvPr>
        </p:nvSpPr>
        <p:spPr>
          <a:xfrm>
            <a:off x="572843" y="662054"/>
            <a:ext cx="3999157" cy="580518"/>
          </a:xfrm>
          <a:solidFill>
            <a:srgbClr val="93C23D"/>
          </a:solidFill>
        </p:spPr>
        <p:txBody>
          <a:bodyPr anchor="ctr">
            <a:normAutofit fontScale="92500"/>
          </a:bodyPr>
          <a:lstStyle/>
          <a:p>
            <a:pPr marL="889000"/>
            <a:r>
              <a:rPr lang="en-US" err="1">
                <a:solidFill>
                  <a:schemeClr val="bg1"/>
                </a:solidFill>
              </a:rPr>
              <a:t>Normalizzazione</a:t>
            </a:r>
            <a:endParaRPr lang="en-IE">
              <a:solidFill>
                <a:schemeClr val="bg1"/>
              </a:solidFill>
            </a:endParaRPr>
          </a:p>
        </p:txBody>
      </p:sp>
      <p:pic>
        <p:nvPicPr>
          <p:cNvPr id="14" name="Picture Placeholder 13" descr="Woman carrying saplings">
            <a:extLst>
              <a:ext uri="{FF2B5EF4-FFF2-40B4-BE49-F238E27FC236}">
                <a16:creationId xmlns:a16="http://schemas.microsoft.com/office/drawing/2014/main" id="{58028839-95E3-449F-B78F-2B65992FAD92}"/>
              </a:ext>
            </a:extLst>
          </p:cNvPr>
          <p:cNvPicPr>
            <a:picLocks noGrp="1" noChangeAspect="1"/>
          </p:cNvPicPr>
          <p:nvPr>
            <p:ph type="pic" sz="quarter" idx="10"/>
          </p:nvPr>
        </p:nvPicPr>
        <p:blipFill>
          <a:blip r:embed="rId2"/>
          <a:srcRect l="33333" r="33333"/>
          <a:stretch>
            <a:fillRect/>
          </a:stretch>
        </p:blipFill>
        <p:spPr>
          <a:xfrm>
            <a:off x="8755811" y="0"/>
            <a:ext cx="3436189" cy="6872292"/>
          </a:xfrm>
        </p:spPr>
      </p:pic>
      <p:sp>
        <p:nvSpPr>
          <p:cNvPr id="5" name="Oval 4">
            <a:extLst>
              <a:ext uri="{FF2B5EF4-FFF2-40B4-BE49-F238E27FC236}">
                <a16:creationId xmlns:a16="http://schemas.microsoft.com/office/drawing/2014/main" id="{3F5CFFBF-3348-8F42-8C6A-1C548BE1057C}"/>
              </a:ext>
            </a:extLst>
          </p:cNvPr>
          <p:cNvSpPr/>
          <p:nvPr/>
        </p:nvSpPr>
        <p:spPr>
          <a:xfrm>
            <a:off x="0" y="343583"/>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03</a:t>
            </a:r>
          </a:p>
        </p:txBody>
      </p:sp>
    </p:spTree>
    <p:extLst>
      <p:ext uri="{BB962C8B-B14F-4D97-AF65-F5344CB8AC3E}">
        <p14:creationId xmlns:p14="http://schemas.microsoft.com/office/powerpoint/2010/main" val="3663058326"/>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descr="Person holding soccer ball">
            <a:extLst>
              <a:ext uri="{FF2B5EF4-FFF2-40B4-BE49-F238E27FC236}">
                <a16:creationId xmlns:a16="http://schemas.microsoft.com/office/drawing/2014/main" id="{49177356-2150-418B-A825-6E5FA7BC6552}"/>
              </a:ext>
            </a:extLst>
          </p:cNvPr>
          <p:cNvPicPr>
            <a:picLocks noGrp="1" noChangeAspect="1"/>
          </p:cNvPicPr>
          <p:nvPr>
            <p:ph type="pic" sz="quarter" idx="10"/>
          </p:nvPr>
        </p:nvPicPr>
        <p:blipFill>
          <a:blip r:embed="rId2"/>
          <a:srcRect l="39266" t="5548" r="29249"/>
          <a:stretch>
            <a:fillRect/>
          </a:stretch>
        </p:blipFill>
        <p:spPr>
          <a:xfrm>
            <a:off x="8755811" y="0"/>
            <a:ext cx="3436189" cy="6872292"/>
          </a:xfrm>
        </p:spPr>
      </p:pic>
      <p:sp>
        <p:nvSpPr>
          <p:cNvPr id="3" name="Text Placeholder 2">
            <a:extLst>
              <a:ext uri="{FF2B5EF4-FFF2-40B4-BE49-F238E27FC236}">
                <a16:creationId xmlns:a16="http://schemas.microsoft.com/office/drawing/2014/main" id="{B5DAA631-41A2-47B7-B89D-B2D264AA2846}"/>
              </a:ext>
            </a:extLst>
          </p:cNvPr>
          <p:cNvSpPr>
            <a:spLocks noGrp="1"/>
          </p:cNvSpPr>
          <p:nvPr>
            <p:ph type="body" sz="quarter" idx="18"/>
          </p:nvPr>
        </p:nvSpPr>
        <p:spPr>
          <a:xfrm>
            <a:off x="487018" y="1547341"/>
            <a:ext cx="7258488" cy="4146649"/>
          </a:xfrm>
        </p:spPr>
        <p:txBody>
          <a:bodyPr>
            <a:noAutofit/>
          </a:bodyPr>
          <a:lstStyle/>
          <a:p>
            <a:pPr marL="0" indent="0">
              <a:lnSpc>
                <a:spcPct val="100000"/>
              </a:lnSpc>
            </a:pPr>
            <a:r>
              <a:rPr lang="it-IT"/>
              <a:t>In questa fase di maturità, il team si è impegnato pienamente a raggiungere i propri obiettivi e si assumerà la piena responsabilità di farlo. </a:t>
            </a:r>
          </a:p>
          <a:p>
            <a:pPr marL="0" indent="0">
              <a:lnSpc>
                <a:spcPct val="100000"/>
              </a:lnSpc>
            </a:pPr>
            <a:r>
              <a:rPr lang="it-IT"/>
              <a:t>I membri del team sono pronti a lavorare in gran parte da soli e la maggior parte delle responsabilità è nelle loro mani. La credibilità può prosperare perché tutti hanno un'alta autostima, ci sono meno conflitti e si sviluppano alti livelli di collaborazione, sia all'interno del proprio piccolo gruppo di lavoro sia all'interno del team nel suo complesso.</a:t>
            </a:r>
            <a:r>
              <a:rPr lang="en-GB"/>
              <a:t>.</a:t>
            </a:r>
          </a:p>
        </p:txBody>
      </p:sp>
      <p:sp>
        <p:nvSpPr>
          <p:cNvPr id="4" name="Text Placeholder 3">
            <a:extLst>
              <a:ext uri="{FF2B5EF4-FFF2-40B4-BE49-F238E27FC236}">
                <a16:creationId xmlns:a16="http://schemas.microsoft.com/office/drawing/2014/main" id="{5B8C13BB-9C4B-445D-B750-CAA8F7625BF5}"/>
              </a:ext>
            </a:extLst>
          </p:cNvPr>
          <p:cNvSpPr>
            <a:spLocks noGrp="1"/>
          </p:cNvSpPr>
          <p:nvPr>
            <p:ph type="body" sz="quarter" idx="16"/>
          </p:nvPr>
        </p:nvSpPr>
        <p:spPr>
          <a:xfrm>
            <a:off x="863988" y="391162"/>
            <a:ext cx="5621033" cy="588434"/>
          </a:xfrm>
          <a:solidFill>
            <a:srgbClr val="93C23D"/>
          </a:solidFill>
        </p:spPr>
        <p:txBody>
          <a:bodyPr anchor="ctr">
            <a:normAutofit/>
          </a:bodyPr>
          <a:lstStyle/>
          <a:p>
            <a:pPr marL="889000"/>
            <a:r>
              <a:rPr lang="en-US" err="1">
                <a:solidFill>
                  <a:schemeClr val="bg1"/>
                </a:solidFill>
              </a:rPr>
              <a:t>Esecuzione</a:t>
            </a:r>
            <a:endParaRPr lang="en-IE">
              <a:solidFill>
                <a:schemeClr val="bg1"/>
              </a:solidFill>
            </a:endParaRPr>
          </a:p>
        </p:txBody>
      </p:sp>
      <p:sp>
        <p:nvSpPr>
          <p:cNvPr id="5" name="Oval 4">
            <a:extLst>
              <a:ext uri="{FF2B5EF4-FFF2-40B4-BE49-F238E27FC236}">
                <a16:creationId xmlns:a16="http://schemas.microsoft.com/office/drawing/2014/main" id="{FF30AC14-4164-8B43-BF00-B863DF62AEF3}"/>
              </a:ext>
            </a:extLst>
          </p:cNvPr>
          <p:cNvSpPr/>
          <p:nvPr/>
        </p:nvSpPr>
        <p:spPr>
          <a:xfrm>
            <a:off x="0" y="20603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04</a:t>
            </a:r>
          </a:p>
        </p:txBody>
      </p:sp>
    </p:spTree>
    <p:extLst>
      <p:ext uri="{BB962C8B-B14F-4D97-AF65-F5344CB8AC3E}">
        <p14:creationId xmlns:p14="http://schemas.microsoft.com/office/powerpoint/2010/main" val="1049784175"/>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descr="Person holding soccer ball">
            <a:extLst>
              <a:ext uri="{FF2B5EF4-FFF2-40B4-BE49-F238E27FC236}">
                <a16:creationId xmlns:a16="http://schemas.microsoft.com/office/drawing/2014/main" id="{49177356-2150-418B-A825-6E5FA7BC6552}"/>
              </a:ext>
            </a:extLst>
          </p:cNvPr>
          <p:cNvPicPr>
            <a:picLocks noGrp="1" noChangeAspect="1"/>
          </p:cNvPicPr>
          <p:nvPr>
            <p:ph type="pic" sz="quarter" idx="10"/>
          </p:nvPr>
        </p:nvPicPr>
        <p:blipFill>
          <a:blip r:embed="rId2"/>
          <a:srcRect l="39266" t="5548" r="29249"/>
          <a:stretch>
            <a:fillRect/>
          </a:stretch>
        </p:blipFill>
        <p:spPr>
          <a:xfrm>
            <a:off x="8755811" y="0"/>
            <a:ext cx="3436189" cy="6872292"/>
          </a:xfrm>
        </p:spPr>
      </p:pic>
      <p:sp>
        <p:nvSpPr>
          <p:cNvPr id="3" name="Text Placeholder 2">
            <a:extLst>
              <a:ext uri="{FF2B5EF4-FFF2-40B4-BE49-F238E27FC236}">
                <a16:creationId xmlns:a16="http://schemas.microsoft.com/office/drawing/2014/main" id="{B5DAA631-41A2-47B7-B89D-B2D264AA2846}"/>
              </a:ext>
            </a:extLst>
          </p:cNvPr>
          <p:cNvSpPr>
            <a:spLocks noGrp="1"/>
          </p:cNvSpPr>
          <p:nvPr>
            <p:ph type="body" sz="quarter" idx="18"/>
          </p:nvPr>
        </p:nvSpPr>
        <p:spPr>
          <a:xfrm>
            <a:off x="487018" y="1547341"/>
            <a:ext cx="8268794" cy="4146649"/>
          </a:xfrm>
        </p:spPr>
        <p:txBody>
          <a:bodyPr>
            <a:noAutofit/>
          </a:bodyPr>
          <a:lstStyle/>
          <a:p>
            <a:pPr marL="0" indent="0"/>
            <a:r>
              <a:rPr lang="en-GB" b="1">
                <a:solidFill>
                  <a:srgbClr val="80318E"/>
                </a:solidFill>
              </a:rPr>
              <a:t>Le azioni del Team Leader  a questo punto:</a:t>
            </a:r>
          </a:p>
          <a:p>
            <a:pPr marL="342900" indent="-342900">
              <a:buClr>
                <a:srgbClr val="93C23D"/>
              </a:buClr>
              <a:buFont typeface="Wingdings" panose="05000000000000000000" pitchFamily="2" charset="2"/>
              <a:buChar char="Ø"/>
            </a:pPr>
            <a:r>
              <a:rPr lang="it-IT"/>
              <a:t>Il vostro ruolo sarà probabilmente quello di lavorare all'interno del gruppo piuttosto che all'esterno. </a:t>
            </a:r>
          </a:p>
          <a:p>
            <a:pPr marL="342900" indent="-342900">
              <a:buClr>
                <a:srgbClr val="93C23D"/>
              </a:buClr>
              <a:buFont typeface="Wingdings" panose="05000000000000000000" pitchFamily="2" charset="2"/>
              <a:buChar char="Ø"/>
            </a:pPr>
            <a:r>
              <a:rPr lang="it-IT"/>
              <a:t>Sarete considerati come un collega apprezzato piuttosto che come il capo.</a:t>
            </a:r>
          </a:p>
          <a:p>
            <a:pPr marL="342900" indent="-342900">
              <a:buClr>
                <a:srgbClr val="93C23D"/>
              </a:buClr>
              <a:buFont typeface="Wingdings" panose="05000000000000000000" pitchFamily="2" charset="2"/>
              <a:buChar char="Ø"/>
            </a:pPr>
            <a:r>
              <a:rPr lang="it-IT"/>
              <a:t>Assumete un ruolo più facilitante, fornendo indicazioni e supporto in base alle necessità.</a:t>
            </a:r>
          </a:p>
          <a:p>
            <a:pPr marL="342900" indent="-342900">
              <a:buClr>
                <a:srgbClr val="93C23D"/>
              </a:buClr>
              <a:buFont typeface="Wingdings" panose="05000000000000000000" pitchFamily="2" charset="2"/>
              <a:buChar char="Ø"/>
            </a:pPr>
            <a:r>
              <a:rPr lang="it-IT"/>
              <a:t>I successi vengono celebrati</a:t>
            </a:r>
          </a:p>
          <a:p>
            <a:pPr marL="342900" indent="-342900">
              <a:buClr>
                <a:srgbClr val="93C23D"/>
              </a:buClr>
              <a:buFont typeface="Wingdings" panose="05000000000000000000" pitchFamily="2" charset="2"/>
              <a:buChar char="Ø"/>
            </a:pPr>
            <a:r>
              <a:rPr lang="it-IT"/>
              <a:t>Continuare a rivedere i risultati ottenuti dal team in relazione a obiettivi e traguardi</a:t>
            </a:r>
            <a:r>
              <a:rPr lang="en-GB"/>
              <a:t>.</a:t>
            </a:r>
            <a:endParaRPr lang="en-IE"/>
          </a:p>
        </p:txBody>
      </p:sp>
      <p:sp>
        <p:nvSpPr>
          <p:cNvPr id="4" name="Text Placeholder 3">
            <a:extLst>
              <a:ext uri="{FF2B5EF4-FFF2-40B4-BE49-F238E27FC236}">
                <a16:creationId xmlns:a16="http://schemas.microsoft.com/office/drawing/2014/main" id="{5B8C13BB-9C4B-445D-B750-CAA8F7625BF5}"/>
              </a:ext>
            </a:extLst>
          </p:cNvPr>
          <p:cNvSpPr>
            <a:spLocks noGrp="1"/>
          </p:cNvSpPr>
          <p:nvPr>
            <p:ph type="body" sz="quarter" idx="16"/>
          </p:nvPr>
        </p:nvSpPr>
        <p:spPr>
          <a:xfrm>
            <a:off x="863988" y="391162"/>
            <a:ext cx="5621033" cy="588434"/>
          </a:xfrm>
          <a:solidFill>
            <a:srgbClr val="93C23D"/>
          </a:solidFill>
        </p:spPr>
        <p:txBody>
          <a:bodyPr anchor="ctr">
            <a:normAutofit/>
          </a:bodyPr>
          <a:lstStyle/>
          <a:p>
            <a:pPr marL="889000"/>
            <a:r>
              <a:rPr lang="en-US" err="1">
                <a:solidFill>
                  <a:schemeClr val="bg1"/>
                </a:solidFill>
              </a:rPr>
              <a:t>Esecuzione</a:t>
            </a:r>
            <a:r>
              <a:rPr lang="hr-BA">
                <a:solidFill>
                  <a:schemeClr val="bg1"/>
                </a:solidFill>
              </a:rPr>
              <a:t> - continu</a:t>
            </a:r>
            <a:r>
              <a:rPr lang="it-IT">
                <a:solidFill>
                  <a:schemeClr val="bg1"/>
                </a:solidFill>
              </a:rPr>
              <a:t>a</a:t>
            </a:r>
            <a:endParaRPr lang="en-IE">
              <a:solidFill>
                <a:schemeClr val="bg1"/>
              </a:solidFill>
            </a:endParaRPr>
          </a:p>
        </p:txBody>
      </p:sp>
      <p:sp>
        <p:nvSpPr>
          <p:cNvPr id="5" name="Oval 4">
            <a:extLst>
              <a:ext uri="{FF2B5EF4-FFF2-40B4-BE49-F238E27FC236}">
                <a16:creationId xmlns:a16="http://schemas.microsoft.com/office/drawing/2014/main" id="{FF30AC14-4164-8B43-BF00-B863DF62AEF3}"/>
              </a:ext>
            </a:extLst>
          </p:cNvPr>
          <p:cNvSpPr/>
          <p:nvPr/>
        </p:nvSpPr>
        <p:spPr>
          <a:xfrm>
            <a:off x="0" y="20603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04</a:t>
            </a:r>
          </a:p>
        </p:txBody>
      </p:sp>
    </p:spTree>
    <p:extLst>
      <p:ext uri="{BB962C8B-B14F-4D97-AF65-F5344CB8AC3E}">
        <p14:creationId xmlns:p14="http://schemas.microsoft.com/office/powerpoint/2010/main" val="4002679701"/>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a:blip r:embed="rId2"/>
          <a:srcRect l="32420" t="4054" r="6132" b="8152"/>
          <a:stretch>
            <a:fill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767845" y="1153019"/>
            <a:ext cx="8538410" cy="4935487"/>
          </a:xfrm>
        </p:spPr>
        <p:txBody>
          <a:bodyPr>
            <a:noAutofit/>
          </a:bodyPr>
          <a:lstStyle/>
          <a:p>
            <a:pPr marL="0" indent="0">
              <a:lnSpc>
                <a:spcPct val="110000"/>
              </a:lnSpc>
              <a:tabLst>
                <a:tab pos="0"/>
              </a:tabLst>
            </a:pPr>
            <a:r>
              <a:rPr lang="it-IT"/>
              <a:t>Il team performante è naturalmente ciò che tutti i manager cercano di ottenere. Tuttavia, dopo la performance può esserci un'altra fase. Adair si riferisce a questa fase con il termine Dorming. Si tratta di una fase di compiacimento, in cui le persone preferiscono vivere di glorie passate, piuttosto che sforzarsi di ottenere di più. I sintomi sono che il team crea dei confini intorno a sé e ha poca considerazione per le esigenze degli altri. </a:t>
            </a:r>
          </a:p>
          <a:p>
            <a:pPr marL="0" indent="0">
              <a:lnSpc>
                <a:spcPct val="110000"/>
              </a:lnSpc>
              <a:tabLst>
                <a:tab pos="0"/>
              </a:tabLst>
            </a:pPr>
            <a:r>
              <a:rPr lang="it-IT"/>
              <a:t>Il team può diventare governato da sistemi e procedure, con le cose che devono sempre passare attraverso i canali appropriati. È probabile che i risultati del team subiscano una flessione e che, ancora una volta, si venga isolati dal gruppo. In molti casi è necessaria una profonda ristrutturazione e, nel caso più estremo, il team può addirittura essere sciolto. Questo porta al lutto/riforma</a:t>
            </a:r>
            <a:r>
              <a:rPr lang="en-GB"/>
              <a:t>.</a:t>
            </a:r>
            <a:endParaRPr lang="en-IE"/>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767845" y="529706"/>
            <a:ext cx="8166100" cy="580518"/>
          </a:xfrm>
          <a:solidFill>
            <a:srgbClr val="93C23D"/>
          </a:solidFill>
        </p:spPr>
        <p:txBody>
          <a:bodyPr anchor="ctr">
            <a:normAutofit lnSpcReduction="10000"/>
          </a:bodyPr>
          <a:lstStyle/>
          <a:p>
            <a:pPr marL="711200"/>
            <a:r>
              <a:rPr lang="en-GB" err="1">
                <a:solidFill>
                  <a:schemeClr val="bg1"/>
                </a:solidFill>
              </a:rPr>
              <a:t>Dormire</a:t>
            </a:r>
            <a:endParaRPr lang="en-IE">
              <a:solidFill>
                <a:schemeClr val="bg1"/>
              </a:solidFill>
            </a:endParaRPr>
          </a:p>
        </p:txBody>
      </p:sp>
      <p:sp>
        <p:nvSpPr>
          <p:cNvPr id="5" name="Oval 4">
            <a:extLst>
              <a:ext uri="{FF2B5EF4-FFF2-40B4-BE49-F238E27FC236}">
                <a16:creationId xmlns:a16="http://schemas.microsoft.com/office/drawing/2014/main" id="{DAF5D50C-4E50-6843-939D-48490EAE8894}"/>
              </a:ext>
            </a:extLst>
          </p:cNvPr>
          <p:cNvSpPr/>
          <p:nvPr/>
        </p:nvSpPr>
        <p:spPr>
          <a:xfrm>
            <a:off x="0" y="24712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05</a:t>
            </a:r>
          </a:p>
        </p:txBody>
      </p:sp>
    </p:spTree>
    <p:extLst>
      <p:ext uri="{BB962C8B-B14F-4D97-AF65-F5344CB8AC3E}">
        <p14:creationId xmlns:p14="http://schemas.microsoft.com/office/powerpoint/2010/main" val="3312069739"/>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 Placeholder 3">
            <a:extLst>
              <a:ext uri="{FF2B5EF4-FFF2-40B4-BE49-F238E27FC236}">
                <a16:creationId xmlns:a16="http://schemas.microsoft.com/office/drawing/2014/main" id="{042FE1C5-2BC1-4FF7-8D07-0B3A12CBD08B}"/>
              </a:ext>
            </a:extLst>
          </p:cNvPr>
          <p:cNvSpPr>
            <a:spLocks noGrp="1"/>
          </p:cNvSpPr>
          <p:nvPr>
            <p:ph type="body" sz="quarter" idx="16"/>
          </p:nvPr>
        </p:nvSpPr>
        <p:spPr>
          <a:xfrm>
            <a:off x="4033045" y="172389"/>
            <a:ext cx="4327525" cy="579437"/>
          </a:xfrm>
        </p:spPr>
        <p:txBody>
          <a:bodyPr>
            <a:normAutofit fontScale="62500" lnSpcReduction="20000"/>
          </a:bodyPr>
          <a:lstStyle/>
          <a:p>
            <a:r>
              <a:rPr lang="en-GB" err="1"/>
              <a:t>Attività per costruire una squadra</a:t>
            </a:r>
            <a:endParaRPr lang="en-IE"/>
          </a:p>
        </p:txBody>
      </p:sp>
      <p:cxnSp>
        <p:nvCxnSpPr>
          <p:cNvPr id="31" name="Straight Connector 30">
            <a:extLst>
              <a:ext uri="{FF2B5EF4-FFF2-40B4-BE49-F238E27FC236}">
                <a16:creationId xmlns:a16="http://schemas.microsoft.com/office/drawing/2014/main" id="{DB5C342E-06C8-4330-8D08-CFC655FDD78C}"/>
              </a:ext>
            </a:extLst>
          </p:cNvPr>
          <p:cNvCxnSpPr/>
          <p:nvPr/>
        </p:nvCxnSpPr>
        <p:spPr>
          <a:xfrm>
            <a:off x="1123950" y="847725"/>
            <a:ext cx="10306050" cy="0"/>
          </a:xfrm>
          <a:prstGeom prst="line">
            <a:avLst/>
          </a:prstGeom>
          <a:ln>
            <a:solidFill>
              <a:srgbClr val="9D5EA9"/>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E3728BF5-A7EE-41B2-B43B-83E5F216E6A6}"/>
              </a:ext>
            </a:extLst>
          </p:cNvPr>
          <p:cNvSpPr txBox="1"/>
          <p:nvPr/>
        </p:nvSpPr>
        <p:spPr>
          <a:xfrm>
            <a:off x="1123950" y="933535"/>
            <a:ext cx="8869904" cy="769441"/>
          </a:xfrm>
          <a:prstGeom prst="rect">
            <a:avLst/>
          </a:prstGeom>
          <a:noFill/>
        </p:spPr>
        <p:txBody>
          <a:bodyPr wrap="square" rtlCol="0">
            <a:spAutoFit/>
          </a:bodyPr>
          <a:lstStyle/>
          <a:p>
            <a:r>
              <a:rPr lang="it-IT" sz="2400">
                <a:solidFill>
                  <a:srgbClr val="09446A"/>
                </a:solidFill>
              </a:rPr>
              <a:t>Guardate questo Ted Talk su come costruire una squadra </a:t>
            </a:r>
            <a:r>
              <a:rPr lang="en-GB" sz="2400">
                <a:solidFill>
                  <a:srgbClr val="09446A"/>
                </a:solidFill>
              </a:rPr>
              <a:t>:</a:t>
            </a:r>
            <a:r>
              <a:rPr lang="hr-BA" sz="2400">
                <a:solidFill>
                  <a:srgbClr val="09446A"/>
                </a:solidFill>
              </a:rPr>
              <a:t> </a:t>
            </a:r>
            <a:endParaRPr lang="en-GB" sz="2000">
              <a:solidFill>
                <a:srgbClr val="09446A"/>
              </a:solidFill>
            </a:endParaRPr>
          </a:p>
          <a:p>
            <a:r>
              <a:rPr lang="en-GB" sz="2000">
                <a:solidFill>
                  <a:srgbClr val="09446A"/>
                </a:solidFill>
                <a:hlinkClick r:id="rId3">
                  <a:extLst>
                    <a:ext uri="{A12FA001-AC4F-418D-AE19-62706E023703}">
                      <ahyp:hlinkClr xmlns:ahyp="http://schemas.microsoft.com/office/drawing/2018/hyperlinkcolor" val="tx"/>
                    </a:ext>
                  </a:extLst>
                </a:hlinkClick>
              </a:rPr>
              <a:t>https://www.youtube.com/watch?v=H0_yKBitO8M&amp;t=1s</a:t>
            </a:r>
            <a:r>
              <a:rPr lang="en-GB" sz="2000">
                <a:solidFill>
                  <a:srgbClr val="09446A"/>
                </a:solidFill>
              </a:rPr>
              <a:t> </a:t>
            </a:r>
          </a:p>
        </p:txBody>
      </p:sp>
      <p:sp>
        <p:nvSpPr>
          <p:cNvPr id="5" name="TextBox 4">
            <a:extLst>
              <a:ext uri="{FF2B5EF4-FFF2-40B4-BE49-F238E27FC236}">
                <a16:creationId xmlns:a16="http://schemas.microsoft.com/office/drawing/2014/main" id="{2E29BEA5-14A3-4B00-BC57-1613FAA459E1}"/>
              </a:ext>
            </a:extLst>
          </p:cNvPr>
          <p:cNvSpPr txBox="1"/>
          <p:nvPr/>
        </p:nvSpPr>
        <p:spPr>
          <a:xfrm>
            <a:off x="548236" y="2017212"/>
            <a:ext cx="3945200" cy="4893647"/>
          </a:xfrm>
          <a:prstGeom prst="rect">
            <a:avLst/>
          </a:prstGeom>
          <a:noFill/>
        </p:spPr>
        <p:txBody>
          <a:bodyPr wrap="square" rtlCol="0">
            <a:spAutoFit/>
          </a:bodyPr>
          <a:lstStyle/>
          <a:p>
            <a:r>
              <a:rPr lang="en-GB" sz="2400" b="1">
                <a:solidFill>
                  <a:srgbClr val="93C23D"/>
                </a:solidFill>
              </a:rPr>
              <a:t>ATTIVITÀ DI GRUPPO</a:t>
            </a:r>
          </a:p>
          <a:p>
            <a:r>
              <a:rPr lang="en-GB" sz="2400">
                <a:solidFill>
                  <a:srgbClr val="80318E"/>
                </a:solidFill>
              </a:rPr>
              <a:t>La sfida di Spaghetti &amp; Marshmallow </a:t>
            </a:r>
          </a:p>
          <a:p>
            <a:endParaRPr lang="en-GB" sz="2400">
              <a:solidFill>
                <a:srgbClr val="80318E"/>
              </a:solidFill>
            </a:endParaRPr>
          </a:p>
          <a:p>
            <a:r>
              <a:rPr lang="it-IT" sz="2400">
                <a:solidFill>
                  <a:srgbClr val="80318E"/>
                </a:solidFill>
              </a:rPr>
              <a:t>Ogni squadra riceve lo stesso materiale: </a:t>
            </a:r>
          </a:p>
          <a:p>
            <a:pPr marL="342900" indent="-342900">
              <a:buClr>
                <a:srgbClr val="93C23D"/>
              </a:buClr>
              <a:buFont typeface="Arial" panose="020b0604020202020204" pitchFamily="34" charset="0"/>
              <a:buChar char="•"/>
            </a:pPr>
            <a:r>
              <a:rPr lang="it-IT" sz="2400">
                <a:solidFill>
                  <a:srgbClr val="80318E"/>
                </a:solidFill>
              </a:rPr>
              <a:t>20 bastoncini di spaghetti secchi </a:t>
            </a:r>
          </a:p>
          <a:p>
            <a:pPr marL="342900" indent="-342900">
              <a:buClr>
                <a:srgbClr val="93C23D"/>
              </a:buClr>
              <a:buFont typeface="Arial" panose="020b0604020202020204" pitchFamily="34" charset="0"/>
              <a:buChar char="•"/>
            </a:pPr>
            <a:r>
              <a:rPr lang="it-IT" sz="2400">
                <a:solidFill>
                  <a:srgbClr val="80318E"/>
                </a:solidFill>
              </a:rPr>
              <a:t>spago lungo un metro </a:t>
            </a:r>
          </a:p>
          <a:p>
            <a:pPr marL="342900" indent="-342900">
              <a:buClr>
                <a:srgbClr val="93C23D"/>
              </a:buClr>
              <a:buFont typeface="Arial" panose="020b0604020202020204" pitchFamily="34" charset="0"/>
              <a:buChar char="•"/>
            </a:pPr>
            <a:r>
              <a:rPr lang="it-IT" sz="2400">
                <a:solidFill>
                  <a:srgbClr val="80318E"/>
                </a:solidFill>
              </a:rPr>
              <a:t>nastro adesivo lungo un metro </a:t>
            </a:r>
          </a:p>
          <a:p>
            <a:pPr marL="342900" indent="-342900">
              <a:buClr>
                <a:srgbClr val="93C23D"/>
              </a:buClr>
              <a:buFont typeface="Arial" panose="020b0604020202020204" pitchFamily="34" charset="0"/>
              <a:buChar char="•"/>
            </a:pPr>
            <a:r>
              <a:rPr lang="it-IT" sz="2400">
                <a:solidFill>
                  <a:srgbClr val="80318E"/>
                </a:solidFill>
              </a:rPr>
              <a:t>un marshmallow </a:t>
            </a:r>
          </a:p>
          <a:p>
            <a:pPr marL="342900" indent="-342900">
              <a:buClr>
                <a:srgbClr val="93C23D"/>
              </a:buClr>
              <a:buFont typeface="Arial" panose="020b0604020202020204" pitchFamily="34" charset="0"/>
              <a:buChar char="•"/>
            </a:pPr>
            <a:r>
              <a:rPr lang="en-GB" sz="2400">
                <a:solidFill>
                  <a:srgbClr val="80318E"/>
                </a:solidFill>
              </a:rPr>
              <a:t> </a:t>
            </a:r>
          </a:p>
        </p:txBody>
      </p:sp>
      <p:sp>
        <p:nvSpPr>
          <p:cNvPr id="6" name="TextBox 5">
            <a:extLst>
              <a:ext uri="{FF2B5EF4-FFF2-40B4-BE49-F238E27FC236}">
                <a16:creationId xmlns:a16="http://schemas.microsoft.com/office/drawing/2014/main" id="{F3720531-2928-4894-B28E-8E4496695B73}"/>
              </a:ext>
            </a:extLst>
          </p:cNvPr>
          <p:cNvSpPr txBox="1"/>
          <p:nvPr/>
        </p:nvSpPr>
        <p:spPr>
          <a:xfrm>
            <a:off x="4623503" y="1920411"/>
            <a:ext cx="6934200" cy="4939814"/>
          </a:xfrm>
          <a:prstGeom prst="rect">
            <a:avLst/>
          </a:prstGeom>
          <a:noFill/>
        </p:spPr>
        <p:txBody>
          <a:bodyPr wrap="square" rtlCol="0">
            <a:spAutoFit/>
          </a:bodyPr>
          <a:lstStyle/>
          <a:p>
            <a:r>
              <a:rPr lang="it-IT" sz="2100">
                <a:solidFill>
                  <a:srgbClr val="09446A"/>
                </a:solidFill>
              </a:rPr>
              <a:t>La Spaghetti/Marshmallow Challenge viene spesso utilizzata per illustrare la mentalità del pensiero progettuale e l'importanza di "fallire" rapidamente o per formulare punti generalizzati sui team efficaci. </a:t>
            </a:r>
            <a:r>
              <a:rPr lang="en-GB" sz="2100">
                <a:solidFill>
                  <a:srgbClr val="09446A"/>
                </a:solidFill>
              </a:rPr>
              <a:t> </a:t>
            </a:r>
          </a:p>
          <a:p>
            <a:r>
              <a:rPr lang="en-GB" sz="2100">
                <a:solidFill>
                  <a:srgbClr val="09446A"/>
                </a:solidFill>
              </a:rPr>
              <a:t>           Vedi il video al minute 6:35</a:t>
            </a:r>
          </a:p>
          <a:p>
            <a:pPr>
              <a:buClr>
                <a:srgbClr val="93C23D"/>
              </a:buClr>
            </a:pPr>
            <a:r>
              <a:rPr lang="it-IT" sz="2100">
                <a:solidFill>
                  <a:srgbClr val="09446A"/>
                </a:solidFill>
              </a:rPr>
              <a:t>Dividere i partecipanti in squadre di 3-6 persone e spiegare le regole: </a:t>
            </a:r>
          </a:p>
          <a:p>
            <a:pPr marL="285750" indent="-285750">
              <a:buClr>
                <a:srgbClr val="93C23D"/>
              </a:buClr>
              <a:buFont typeface="Wingdings" panose="05000000000000000000" pitchFamily="2" charset="2"/>
              <a:buChar char="Ø"/>
            </a:pPr>
            <a:r>
              <a:rPr lang="it-IT" sz="2100">
                <a:solidFill>
                  <a:srgbClr val="09446A"/>
                </a:solidFill>
              </a:rPr>
              <a:t>Vince la squadra che costruisce la torre più alta in grado di sostenere un marshmallow intero sulla sommità. </a:t>
            </a:r>
          </a:p>
          <a:p>
            <a:pPr marL="285750" indent="-285750">
              <a:buClr>
                <a:srgbClr val="93C23D"/>
              </a:buClr>
              <a:buFont typeface="Wingdings" panose="05000000000000000000" pitchFamily="2" charset="2"/>
              <a:buChar char="Ø"/>
            </a:pPr>
            <a:r>
              <a:rPr lang="it-IT" sz="2100">
                <a:solidFill>
                  <a:srgbClr val="09446A"/>
                </a:solidFill>
              </a:rPr>
              <a:t>La torre deve sostenere un solo marshmallow. Il marshmallow deve essere il punto più alto della struttura. </a:t>
            </a:r>
          </a:p>
          <a:p>
            <a:pPr marL="285750" indent="-285750">
              <a:buClr>
                <a:srgbClr val="93C23D"/>
              </a:buClr>
              <a:buFont typeface="Wingdings" panose="05000000000000000000" pitchFamily="2" charset="2"/>
              <a:buChar char="Ø"/>
            </a:pPr>
            <a:r>
              <a:rPr lang="it-IT" sz="2100">
                <a:solidFill>
                  <a:srgbClr val="09446A"/>
                </a:solidFill>
              </a:rPr>
              <a:t>La torre deve essere indipendente </a:t>
            </a:r>
          </a:p>
          <a:p>
            <a:pPr marL="285750" indent="-285750">
              <a:buClr>
                <a:srgbClr val="93C23D"/>
              </a:buClr>
              <a:buFont typeface="Wingdings" panose="05000000000000000000" pitchFamily="2" charset="2"/>
              <a:buChar char="Ø"/>
            </a:pPr>
            <a:r>
              <a:rPr lang="it-IT" sz="2100">
                <a:solidFill>
                  <a:srgbClr val="09446A"/>
                </a:solidFill>
              </a:rPr>
              <a:t>Le squadre non possono combinare le loro risorse </a:t>
            </a:r>
          </a:p>
          <a:p>
            <a:pPr marL="285750" indent="-285750">
              <a:buClr>
                <a:srgbClr val="93C23D"/>
              </a:buClr>
              <a:buFont typeface="Wingdings" panose="05000000000000000000" pitchFamily="2" charset="2"/>
              <a:buChar char="Ø"/>
            </a:pPr>
            <a:r>
              <a:rPr lang="it-IT" sz="2100">
                <a:solidFill>
                  <a:srgbClr val="09446A"/>
                </a:solidFill>
              </a:rPr>
              <a:t>Le squadre possono utilizzare solo i materiali forniti </a:t>
            </a:r>
          </a:p>
          <a:p>
            <a:pPr marL="285750" indent="-285750">
              <a:buClr>
                <a:srgbClr val="93C23D"/>
              </a:buClr>
              <a:buFont typeface="Wingdings" panose="05000000000000000000" pitchFamily="2" charset="2"/>
              <a:buChar char="Ø"/>
            </a:pPr>
            <a:r>
              <a:rPr lang="en-GB" sz="2100">
                <a:solidFill>
                  <a:srgbClr val="09446A"/>
                </a:solidFill>
              </a:rPr>
              <a:t> </a:t>
            </a:r>
          </a:p>
        </p:txBody>
      </p:sp>
      <p:pic>
        <p:nvPicPr>
          <p:cNvPr id="10" name="Picture 9">
            <a:extLst>
              <a:ext uri="{FF2B5EF4-FFF2-40B4-BE49-F238E27FC236}">
                <a16:creationId xmlns:a16="http://schemas.microsoft.com/office/drawing/2014/main" id="{A2882B04-D6D5-43ED-AA2A-BCDF95372B6E}"/>
              </a:ext>
            </a:extLst>
          </p:cNvPr>
          <p:cNvPicPr>
            <a:picLocks noChangeAspect="1"/>
          </p:cNvPicPr>
          <p:nvPr/>
        </p:nvPicPr>
        <p:blipFill>
          <a:blip r:embed="rId4"/>
          <a:stretch>
            <a:fillRect/>
          </a:stretch>
        </p:blipFill>
        <p:spPr>
          <a:xfrm>
            <a:off x="4750493" y="3219329"/>
            <a:ext cx="458865" cy="419341"/>
          </a:xfrm>
          <a:prstGeom prst="rect">
            <a:avLst/>
          </a:prstGeom>
        </p:spPr>
      </p:pic>
    </p:spTree>
    <p:extLst>
      <p:ext uri="{BB962C8B-B14F-4D97-AF65-F5344CB8AC3E}">
        <p14:creationId xmlns:p14="http://schemas.microsoft.com/office/powerpoint/2010/main" val="1072665065"/>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p:txBody>
          <a:bodyPr/>
          <a:lstStyle/>
          <a:p>
            <a:r>
              <a:rPr lang="en-US" sz="4000" b="1"/>
              <a:t>01</a:t>
            </a:r>
            <a:endParaRPr lang="en-IE" sz="4000" b="1"/>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611884" y="1845157"/>
            <a:ext cx="4519868" cy="4591442"/>
          </a:xfrm>
        </p:spPr>
        <p:txBody>
          <a:bodyPr>
            <a:noAutofit/>
          </a:bodyPr>
          <a:lstStyle/>
          <a:p>
            <a:pPr marL="0" indent="0"/>
            <a:r>
              <a:rPr lang="it-IT">
                <a:effectLst/>
                <a:latin typeface="Calibri" panose="020f0502020204030204" pitchFamily="34" charset="0"/>
                <a:ea typeface="Times New Roman" panose="02020603050405020304" pitchFamily="18" charset="0"/>
              </a:rPr>
              <a:t>In questo modulo ci concentriamo sui ruoli chiave che un leader deve assumere in 6 aree essenziali. E, cosa molto importante, forniamo la rassicurazione che tutto questo può essere fatto. </a:t>
            </a:r>
            <a:r>
              <a:rPr lang="en-GB">
                <a:effectLst/>
                <a:latin typeface="Calibri" panose="020f0502020204030204" pitchFamily="34" charset="0"/>
                <a:ea typeface="Times New Roman" panose="02020603050405020304" pitchFamily="18" charset="0"/>
              </a:rPr>
              <a:t> </a:t>
            </a:r>
            <a:endParaRPr lang="en-IE"/>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611884" y="384007"/>
            <a:ext cx="3626365" cy="1203638"/>
          </a:xfrm>
        </p:spPr>
        <p:txBody>
          <a:bodyPr>
            <a:normAutofit/>
          </a:bodyPr>
          <a:lstStyle/>
          <a:p>
            <a:r>
              <a:rPr lang="en-US" b="1">
                <a:solidFill>
                  <a:srgbClr val="93C23D"/>
                </a:solidFill>
              </a:rPr>
              <a:t>CONTENUTI DEL MODULO 5</a:t>
            </a:r>
            <a:endParaRPr lang="en-IE" b="1">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7060249" y="592845"/>
            <a:ext cx="4623751" cy="552241"/>
          </a:xfrm>
        </p:spPr>
        <p:txBody>
          <a:bodyPr anchor="t"/>
          <a:lstStyle/>
          <a:p>
            <a:r>
              <a:rPr lang="en-IE" sz="2400" err="1"/>
              <a:t>Impostazione della direzione</a:t>
            </a:r>
            <a:endParaRPr lang="en-IE" sz="2400"/>
          </a:p>
          <a:p>
            <a:endParaRPr lang="en-IE" sz="2400"/>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p:txBody>
          <a:bodyPr/>
          <a:lstStyle/>
          <a:p>
            <a:r>
              <a:rPr lang="en-US" sz="4000" b="1"/>
              <a:t>02</a:t>
            </a:r>
            <a:endParaRPr lang="en-IE" sz="4000" b="1"/>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7046394" y="1720628"/>
            <a:ext cx="4623751" cy="822373"/>
          </a:xfrm>
        </p:spPr>
        <p:txBody>
          <a:bodyPr anchor="t"/>
          <a:lstStyle/>
          <a:p>
            <a:r>
              <a:rPr lang="it-IT" sz="2400"/>
              <a:t>Motivare e costruire gruppi di lavoro</a:t>
            </a:r>
          </a:p>
          <a:p>
            <a:endParaRPr lang="en-IE" sz="2400"/>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p:txBody>
          <a:bodyPr/>
          <a:lstStyle/>
          <a:p>
            <a:r>
              <a:rPr lang="en-US" sz="4000" b="1"/>
              <a:t>03</a:t>
            </a:r>
            <a:endParaRPr lang="en-IE" sz="4000" b="1"/>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7060249" y="2688767"/>
            <a:ext cx="4623751" cy="643745"/>
          </a:xfrm>
        </p:spPr>
        <p:txBody>
          <a:bodyPr anchor="t"/>
          <a:lstStyle/>
          <a:p>
            <a:r>
              <a:rPr lang="en-IE" sz="2400" err="1"/>
              <a:t>Assunzione del rischio</a:t>
            </a:r>
            <a:endParaRPr lang="en-IE" sz="2400"/>
          </a:p>
          <a:p>
            <a:endParaRPr lang="en-IE" sz="2400"/>
          </a:p>
        </p:txBody>
      </p:sp>
      <p:sp>
        <p:nvSpPr>
          <p:cNvPr id="10" name="Text Placeholder 9">
            <a:extLst>
              <a:ext uri="{FF2B5EF4-FFF2-40B4-BE49-F238E27FC236}">
                <a16:creationId xmlns:a16="http://schemas.microsoft.com/office/drawing/2014/main" id="{4E6210C0-EF8E-40A3-ABB7-42144BBC6322}"/>
              </a:ext>
            </a:extLst>
          </p:cNvPr>
          <p:cNvSpPr>
            <a:spLocks noGrp="1"/>
          </p:cNvSpPr>
          <p:nvPr>
            <p:ph type="body" sz="quarter" idx="23"/>
          </p:nvPr>
        </p:nvSpPr>
        <p:spPr>
          <a:xfrm>
            <a:off x="6082145" y="3534793"/>
            <a:ext cx="745417" cy="635000"/>
          </a:xfrm>
        </p:spPr>
        <p:txBody>
          <a:bodyPr/>
          <a:lstStyle/>
          <a:p>
            <a:r>
              <a:rPr lang="en-US" sz="4000" b="1"/>
              <a:t>04</a:t>
            </a:r>
            <a:endParaRPr lang="en-IE" sz="4000" b="1"/>
          </a:p>
        </p:txBody>
      </p:sp>
      <p:sp>
        <p:nvSpPr>
          <p:cNvPr id="11" name="Text Placeholder 10">
            <a:extLst>
              <a:ext uri="{FF2B5EF4-FFF2-40B4-BE49-F238E27FC236}">
                <a16:creationId xmlns:a16="http://schemas.microsoft.com/office/drawing/2014/main" id="{0D2D0BAD-4860-43B6-8D95-D46C7B32B6AA}"/>
              </a:ext>
            </a:extLst>
          </p:cNvPr>
          <p:cNvSpPr>
            <a:spLocks noGrp="1"/>
          </p:cNvSpPr>
          <p:nvPr>
            <p:ph type="body" sz="quarter" idx="24"/>
          </p:nvPr>
        </p:nvSpPr>
        <p:spPr>
          <a:xfrm>
            <a:off x="7046393" y="3458598"/>
            <a:ext cx="4623751" cy="730945"/>
          </a:xfrm>
        </p:spPr>
        <p:txBody>
          <a:bodyPr/>
          <a:lstStyle/>
          <a:p>
            <a:r>
              <a:rPr lang="en-GB" sz="2400"/>
              <a:t>Problem Solving</a:t>
            </a:r>
            <a:endParaRPr lang="en-US" sz="2400"/>
          </a:p>
        </p:txBody>
      </p:sp>
      <p:sp>
        <p:nvSpPr>
          <p:cNvPr id="12" name="Text Placeholder 11">
            <a:extLst>
              <a:ext uri="{FF2B5EF4-FFF2-40B4-BE49-F238E27FC236}">
                <a16:creationId xmlns:a16="http://schemas.microsoft.com/office/drawing/2014/main" id="{2E869BCF-3D52-4F2D-8F88-2BE03FCB9F38}"/>
              </a:ext>
            </a:extLst>
          </p:cNvPr>
          <p:cNvSpPr>
            <a:spLocks noGrp="1"/>
          </p:cNvSpPr>
          <p:nvPr>
            <p:ph type="body" sz="quarter" idx="25"/>
          </p:nvPr>
        </p:nvSpPr>
        <p:spPr>
          <a:xfrm>
            <a:off x="6096000" y="4502252"/>
            <a:ext cx="745417" cy="635000"/>
          </a:xfrm>
        </p:spPr>
        <p:txBody>
          <a:bodyPr/>
          <a:lstStyle/>
          <a:p>
            <a:r>
              <a:rPr lang="en-US" sz="4000" b="1"/>
              <a:t>05</a:t>
            </a:r>
            <a:endParaRPr lang="en-IE" sz="4000" b="1"/>
          </a:p>
        </p:txBody>
      </p:sp>
      <p:sp>
        <p:nvSpPr>
          <p:cNvPr id="13" name="Text Placeholder 12">
            <a:extLst>
              <a:ext uri="{FF2B5EF4-FFF2-40B4-BE49-F238E27FC236}">
                <a16:creationId xmlns:a16="http://schemas.microsoft.com/office/drawing/2014/main" id="{3C99C4CB-EF67-47E5-8860-FA9817CF4973}"/>
              </a:ext>
            </a:extLst>
          </p:cNvPr>
          <p:cNvSpPr>
            <a:spLocks noGrp="1"/>
          </p:cNvSpPr>
          <p:nvPr>
            <p:ph type="body" sz="quarter" idx="26"/>
          </p:nvPr>
        </p:nvSpPr>
        <p:spPr>
          <a:xfrm>
            <a:off x="7060249" y="4581030"/>
            <a:ext cx="4623751" cy="822373"/>
          </a:xfrm>
        </p:spPr>
        <p:txBody>
          <a:bodyPr/>
          <a:lstStyle/>
          <a:p>
            <a:r>
              <a:rPr lang="en-IE" err="1"/>
              <a:t>Processo decisionale</a:t>
            </a:r>
            <a:endParaRPr lang="en-IE"/>
          </a:p>
          <a:p>
            <a:endParaRPr lang="en-IE"/>
          </a:p>
        </p:txBody>
      </p:sp>
      <p:sp>
        <p:nvSpPr>
          <p:cNvPr id="14" name="Text Placeholder 13">
            <a:extLst>
              <a:ext uri="{FF2B5EF4-FFF2-40B4-BE49-F238E27FC236}">
                <a16:creationId xmlns:a16="http://schemas.microsoft.com/office/drawing/2014/main" id="{A638FD21-7D5E-4EDE-B4C9-0032968C8357}"/>
              </a:ext>
            </a:extLst>
          </p:cNvPr>
          <p:cNvSpPr>
            <a:spLocks noGrp="1"/>
          </p:cNvSpPr>
          <p:nvPr>
            <p:ph type="body" sz="quarter" idx="27"/>
          </p:nvPr>
        </p:nvSpPr>
        <p:spPr>
          <a:xfrm>
            <a:off x="6096000" y="5526053"/>
            <a:ext cx="745417" cy="635000"/>
          </a:xfrm>
        </p:spPr>
        <p:txBody>
          <a:bodyPr/>
          <a:lstStyle/>
          <a:p>
            <a:r>
              <a:rPr lang="en-US" sz="4000" b="1"/>
              <a:t>06</a:t>
            </a:r>
            <a:endParaRPr lang="en-IE" sz="4000" b="1"/>
          </a:p>
        </p:txBody>
      </p:sp>
      <p:sp>
        <p:nvSpPr>
          <p:cNvPr id="15" name="Text Placeholder 14">
            <a:extLst>
              <a:ext uri="{FF2B5EF4-FFF2-40B4-BE49-F238E27FC236}">
                <a16:creationId xmlns:a16="http://schemas.microsoft.com/office/drawing/2014/main" id="{704026D3-B367-4459-A932-2B6981F627F0}"/>
              </a:ext>
            </a:extLst>
          </p:cNvPr>
          <p:cNvSpPr>
            <a:spLocks noGrp="1"/>
          </p:cNvSpPr>
          <p:nvPr>
            <p:ph type="body" sz="quarter" idx="28"/>
          </p:nvPr>
        </p:nvSpPr>
        <p:spPr>
          <a:xfrm>
            <a:off x="7060249" y="5472670"/>
            <a:ext cx="4230051" cy="822373"/>
          </a:xfrm>
        </p:spPr>
        <p:txBody>
          <a:bodyPr/>
          <a:lstStyle/>
          <a:p>
            <a:r>
              <a:rPr lang="en-IE" sz="2400" err="1"/>
              <a:t>Determinazione e auto-imprenditorialità</a:t>
            </a:r>
            <a:endParaRPr lang="en-IE" sz="2400"/>
          </a:p>
        </p:txBody>
      </p:sp>
      <p:cxnSp>
        <p:nvCxnSpPr>
          <p:cNvPr id="17" name="Straight Connector 16">
            <a:extLst>
              <a:ext uri="{FF2B5EF4-FFF2-40B4-BE49-F238E27FC236}">
                <a16:creationId xmlns:a16="http://schemas.microsoft.com/office/drawing/2014/main" id="{16E36C58-F404-8746-8E99-6A1109AB2506}"/>
              </a:ext>
            </a:extLst>
          </p:cNvPr>
          <p:cNvCxnSpPr/>
          <p:nvPr/>
        </p:nvCxnSpPr>
        <p:spPr>
          <a:xfrm flipH="1">
            <a:off x="5586845" y="1512706"/>
            <a:ext cx="63500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64592-90A3-B041-BD2F-F592C49B4106}"/>
              </a:ext>
            </a:extLst>
          </p:cNvPr>
          <p:cNvCxnSpPr/>
          <p:nvPr/>
        </p:nvCxnSpPr>
        <p:spPr>
          <a:xfrm flipH="1">
            <a:off x="5778500" y="5287331"/>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6E20B8-8A15-6141-A3E0-4D9AE372D444}"/>
              </a:ext>
            </a:extLst>
          </p:cNvPr>
          <p:cNvCxnSpPr/>
          <p:nvPr/>
        </p:nvCxnSpPr>
        <p:spPr>
          <a:xfrm flipH="1">
            <a:off x="6082145" y="3308518"/>
            <a:ext cx="58547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114DE-D728-3240-A77D-E783DDA18CB4}"/>
              </a:ext>
            </a:extLst>
          </p:cNvPr>
          <p:cNvCxnSpPr/>
          <p:nvPr/>
        </p:nvCxnSpPr>
        <p:spPr>
          <a:xfrm flipH="1">
            <a:off x="5905500" y="4299971"/>
            <a:ext cx="6031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41A0A-553D-8D4A-AFEF-1DCCF37E0326}"/>
              </a:ext>
            </a:extLst>
          </p:cNvPr>
          <p:cNvCxnSpPr/>
          <p:nvPr/>
        </p:nvCxnSpPr>
        <p:spPr>
          <a:xfrm flipH="1">
            <a:off x="5867400" y="2407709"/>
            <a:ext cx="60694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279034"/>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704002" y="1125094"/>
            <a:ext cx="3537493" cy="2473374"/>
          </a:xfrm>
        </p:spPr>
        <p:txBody>
          <a:bodyPr>
            <a:normAutofit/>
          </a:bodyPr>
          <a:lstStyle/>
          <a:p>
            <a:r>
              <a:rPr lang="en-IE" err="1"/>
              <a:t>Assunzione di rischio</a:t>
            </a:r>
            <a:endParaRPr lang="en-IE"/>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a:t>03</a:t>
            </a:r>
            <a:endParaRPr lang="en-IE" b="1"/>
          </a:p>
        </p:txBody>
      </p:sp>
      <p:pic>
        <p:nvPicPr>
          <p:cNvPr id="8" name="Picture Placeholder 7" descr="Multi-ethnic women in formal attire">
            <a:extLst>
              <a:ext uri="{FF2B5EF4-FFF2-40B4-BE49-F238E27FC236}">
                <a16:creationId xmlns:a16="http://schemas.microsoft.com/office/drawing/2014/main" id="{5463C806-0C4D-4655-99D7-BC070A684221}"/>
              </a:ext>
            </a:extLst>
          </p:cNvPr>
          <p:cNvPicPr>
            <a:picLocks noGrp="1" noChangeAspect="1"/>
          </p:cNvPicPr>
          <p:nvPr>
            <p:ph type="pic" sz="quarter" idx="19"/>
          </p:nvPr>
        </p:nvPicPr>
        <p:blipFill>
          <a:blip r:embed="rId2"/>
          <a:srcRect l="13260" r="19346"/>
          <a:stretch>
            <a:fillRect/>
          </a:stretch>
        </p:blipFill>
        <p:spPr>
          <a:xfrm>
            <a:off x="6756402" y="1141712"/>
            <a:ext cx="5435599" cy="5706715"/>
          </a:xfrm>
        </p:spPr>
      </p:pic>
    </p:spTree>
    <p:extLst>
      <p:ext uri="{BB962C8B-B14F-4D97-AF65-F5344CB8AC3E}">
        <p14:creationId xmlns:p14="http://schemas.microsoft.com/office/powerpoint/2010/main" val="3128784263"/>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C5EA4EAC-A368-43C9-85BF-F6BB43B0B970}"/>
              </a:ext>
            </a:extLst>
          </p:cNvPr>
          <p:cNvSpPr>
            <a:spLocks noGrp="1"/>
          </p:cNvSpPr>
          <p:nvPr>
            <p:ph type="body" sz="quarter" idx="13"/>
          </p:nvPr>
        </p:nvSpPr>
        <p:spPr>
          <a:xfrm>
            <a:off x="3835400" y="278931"/>
            <a:ext cx="4521200" cy="5245644"/>
          </a:xfrm>
        </p:spPr>
        <p:txBody>
          <a:bodyPr>
            <a:normAutofit/>
          </a:bodyPr>
          <a:lstStyle/>
          <a:p>
            <a:r>
              <a:rPr lang="hr-BA" sz="5000"/>
              <a:t>„</a:t>
            </a:r>
            <a:r>
              <a:rPr lang="it-IT" sz="5000"/>
              <a:t>Fate ogni giorno una cosa che vi spaventa</a:t>
            </a:r>
            <a:r>
              <a:rPr lang="hr-BA" sz="5000"/>
              <a:t>”</a:t>
            </a:r>
            <a:endParaRPr lang="en-GB" sz="5000"/>
          </a:p>
        </p:txBody>
      </p:sp>
      <p:sp>
        <p:nvSpPr>
          <p:cNvPr id="5" name="TextBox 4">
            <a:extLst>
              <a:ext uri="{FF2B5EF4-FFF2-40B4-BE49-F238E27FC236}">
                <a16:creationId xmlns:a16="http://schemas.microsoft.com/office/drawing/2014/main" id="{EA0C0CBC-545A-4BC5-AA34-0684C5FE4EE5}"/>
              </a:ext>
            </a:extLst>
          </p:cNvPr>
          <p:cNvSpPr txBox="1"/>
          <p:nvPr/>
        </p:nvSpPr>
        <p:spPr>
          <a:xfrm>
            <a:off x="4797467" y="4488508"/>
            <a:ext cx="2597065" cy="830997"/>
          </a:xfrm>
          <a:prstGeom prst="rect">
            <a:avLst/>
          </a:prstGeom>
          <a:noFill/>
        </p:spPr>
        <p:txBody>
          <a:bodyPr wrap="square" rtlCol="0">
            <a:spAutoFit/>
          </a:bodyPr>
          <a:lstStyle/>
          <a:p>
            <a:r>
              <a:rPr lang="en-GB" sz="2400">
                <a:solidFill>
                  <a:schemeClr val="bg1"/>
                </a:solidFill>
              </a:rPr>
              <a:t>Eleanor Roosevelt</a:t>
            </a:r>
          </a:p>
          <a:p>
            <a:endParaRPr lang="en-GB" sz="2400">
              <a:solidFill>
                <a:schemeClr val="bg1"/>
              </a:solidFill>
            </a:endParaRPr>
          </a:p>
        </p:txBody>
      </p:sp>
    </p:spTree>
    <p:extLst>
      <p:ext uri="{BB962C8B-B14F-4D97-AF65-F5344CB8AC3E}">
        <p14:creationId xmlns:p14="http://schemas.microsoft.com/office/powerpoint/2010/main" val="1388003591"/>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07E1CBF4-1A6F-4EF1-B631-2272FCEA48CC}"/>
              </a:ext>
            </a:extLst>
          </p:cNvPr>
          <p:cNvSpPr>
            <a:spLocks noGrp="1"/>
          </p:cNvSpPr>
          <p:nvPr>
            <p:ph type="body" sz="quarter" idx="18"/>
          </p:nvPr>
        </p:nvSpPr>
        <p:spPr>
          <a:xfrm>
            <a:off x="376518" y="1008994"/>
            <a:ext cx="6207162" cy="3867704"/>
          </a:xfrm>
        </p:spPr>
        <p:txBody>
          <a:bodyPr>
            <a:noAutofit/>
          </a:bodyPr>
          <a:lstStyle/>
          <a:p>
            <a:pPr marL="0" indent="0">
              <a:lnSpc>
                <a:spcPct val="100000"/>
              </a:lnSpc>
            </a:pPr>
            <a:r>
              <a:rPr lang="it-IT"/>
              <a:t>Molti leader hanno una visione chiara per le loro organizzazioni. Molti sono disposti ad attraversare acque difficili per realizzare la loro visione. Maggiore è la concentrazione necessaria, maggiori sono i rischi che si corrono e, si spera, maggiore è la ricompensa!</a:t>
            </a:r>
          </a:p>
          <a:p>
            <a:pPr marL="0" indent="0">
              <a:lnSpc>
                <a:spcPct val="100000"/>
              </a:lnSpc>
            </a:pPr>
            <a:r>
              <a:rPr lang="it-IT"/>
              <a:t>Rischiare significa uscire dalla propria zona di comfort. L'assunzione di rischi è una caratteristica umana intrinseca e svolge un ruolo importante nella vita dei leader.</a:t>
            </a:r>
          </a:p>
          <a:p>
            <a:pPr marL="0" indent="0">
              <a:lnSpc>
                <a:spcPct val="100000"/>
              </a:lnSpc>
            </a:pPr>
            <a:r>
              <a:rPr lang="it-IT"/>
              <a:t>L'assunzione di rischi è spesso contagiosa e quando il vostro team vi vede iniziare a rischiare e uscire dalla vostra zona di comfort, si sentirà più a suo agio nel fare lo stesso</a:t>
            </a:r>
            <a:r>
              <a:rPr lang="en-GB"/>
              <a:t>. </a:t>
            </a:r>
          </a:p>
          <a:p>
            <a:pPr>
              <a:lnSpc>
                <a:spcPct val="100000"/>
              </a:lnSpc>
            </a:pPr>
            <a:endParaRPr lang="en-GB"/>
          </a:p>
        </p:txBody>
      </p:sp>
      <p:sp>
        <p:nvSpPr>
          <p:cNvPr id="3" name="Text Placeholder 2">
            <a:extLst>
              <a:ext uri="{FF2B5EF4-FFF2-40B4-BE49-F238E27FC236}">
                <a16:creationId xmlns:a16="http://schemas.microsoft.com/office/drawing/2014/main" id="{D7956E42-A153-4F1C-96BA-C630ADE29FD4}"/>
              </a:ext>
            </a:extLst>
          </p:cNvPr>
          <p:cNvSpPr>
            <a:spLocks noGrp="1"/>
          </p:cNvSpPr>
          <p:nvPr>
            <p:ph type="body" sz="quarter" idx="16"/>
          </p:nvPr>
        </p:nvSpPr>
        <p:spPr>
          <a:xfrm>
            <a:off x="376518" y="351861"/>
            <a:ext cx="5361286" cy="582221"/>
          </a:xfrm>
        </p:spPr>
        <p:txBody>
          <a:bodyPr>
            <a:normAutofit fontScale="70000" lnSpcReduction="20000"/>
          </a:bodyPr>
          <a:lstStyle/>
          <a:p>
            <a:r>
              <a:rPr lang="en-GB" b="1" err="1">
                <a:solidFill>
                  <a:srgbClr val="93C23D"/>
                </a:solidFill>
              </a:rPr>
              <a:t>Assumere il rischio nella Leadership</a:t>
            </a:r>
          </a:p>
        </p:txBody>
      </p:sp>
      <p:pic>
        <p:nvPicPr>
          <p:cNvPr id="7" name="Picture Placeholder 6" descr="A person jumping off a cliff&#10;&#10;Description automatically generated with low confidence">
            <a:extLst>
              <a:ext uri="{FF2B5EF4-FFF2-40B4-BE49-F238E27FC236}">
                <a16:creationId xmlns:a16="http://schemas.microsoft.com/office/drawing/2014/main" id="{7F96FFDD-3DD0-4C5E-8700-3CEDDAC9EAEC}"/>
              </a:ext>
            </a:extLst>
          </p:cNvPr>
          <p:cNvPicPr>
            <a:picLocks noGrp="1" noChangeAspect="1"/>
          </p:cNvPicPr>
          <p:nvPr>
            <p:ph type="pic" sz="quarter" idx="19"/>
          </p:nvPr>
        </p:nvPicPr>
        <p:blipFill>
          <a:blip r:embed="rId2"/>
          <a:srcRect l="14284" r="14284"/>
          <a:stretch>
            <a:fillRect/>
          </a:stretch>
        </p:blipFill>
        <p:spPr/>
      </p:pic>
    </p:spTree>
    <p:extLst>
      <p:ext uri="{BB962C8B-B14F-4D97-AF65-F5344CB8AC3E}">
        <p14:creationId xmlns:p14="http://schemas.microsoft.com/office/powerpoint/2010/main" val="2956796487"/>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6769239-3CFF-4E91-925D-089B57F71105}"/>
              </a:ext>
            </a:extLst>
          </p:cNvPr>
          <p:cNvSpPr>
            <a:spLocks noGrp="1"/>
          </p:cNvSpPr>
          <p:nvPr>
            <p:ph type="body" sz="quarter" idx="15"/>
          </p:nvPr>
        </p:nvSpPr>
        <p:spPr>
          <a:xfrm>
            <a:off x="6082142" y="1110813"/>
            <a:ext cx="745417" cy="635000"/>
          </a:xfrm>
        </p:spPr>
        <p:txBody>
          <a:bodyPr/>
          <a:lstStyle/>
          <a:p>
            <a:r>
              <a:rPr lang="hr-BA"/>
              <a:t>1</a:t>
            </a:r>
            <a:endParaRPr lang="en-GB"/>
          </a:p>
        </p:txBody>
      </p:sp>
      <p:sp>
        <p:nvSpPr>
          <p:cNvPr id="3" name="Text Placeholder 2">
            <a:extLst>
              <a:ext uri="{FF2B5EF4-FFF2-40B4-BE49-F238E27FC236}">
                <a16:creationId xmlns:a16="http://schemas.microsoft.com/office/drawing/2014/main" id="{8209AD7E-75B0-48E2-B25D-80C734BACA86}"/>
              </a:ext>
            </a:extLst>
          </p:cNvPr>
          <p:cNvSpPr>
            <a:spLocks noGrp="1"/>
          </p:cNvSpPr>
          <p:nvPr>
            <p:ph type="body" sz="quarter" idx="18"/>
          </p:nvPr>
        </p:nvSpPr>
        <p:spPr>
          <a:xfrm>
            <a:off x="0" y="581808"/>
            <a:ext cx="5180349" cy="5893220"/>
          </a:xfrm>
        </p:spPr>
        <p:txBody>
          <a:bodyPr>
            <a:normAutofit fontScale="40000" lnSpcReduction="20000"/>
          </a:bodyPr>
          <a:lstStyle/>
          <a:p>
            <a:pPr algn="ctr">
              <a:lnSpc>
                <a:spcPct val="120000"/>
              </a:lnSpc>
            </a:pPr>
            <a:r>
              <a:rPr lang="en-GB" sz="6000"/>
              <a:t>Leaders often encounter risks at work, even if they may not recognise them as such. Examples .. they take risks by prioritizing one project over another, adopting new technology to replace old systems. Due to the large number of potentially risky situations leaders come across, it is important to hone risk-taking skills to maximize benefits and prevent costly mistakes. Leaders skilled in this competency have the willingness to take sound, calculated risks based on good judgment in situations where the outcome is uncertain.</a:t>
            </a:r>
          </a:p>
          <a:p>
            <a:pPr algn="ctr">
              <a:lnSpc>
                <a:spcPct val="120000"/>
              </a:lnSpc>
            </a:pPr>
            <a:endParaRPr lang="en-GB" sz="3600" b="1"/>
          </a:p>
          <a:p>
            <a:endParaRPr lang="en-GB"/>
          </a:p>
        </p:txBody>
      </p:sp>
      <p:sp>
        <p:nvSpPr>
          <p:cNvPr id="5" name="Text Placeholder 4">
            <a:extLst>
              <a:ext uri="{FF2B5EF4-FFF2-40B4-BE49-F238E27FC236}">
                <a16:creationId xmlns:a16="http://schemas.microsoft.com/office/drawing/2014/main" id="{96423A46-6722-48D6-A100-4B2C38B78692}"/>
              </a:ext>
            </a:extLst>
          </p:cNvPr>
          <p:cNvSpPr>
            <a:spLocks noGrp="1"/>
          </p:cNvSpPr>
          <p:nvPr>
            <p:ph type="body" sz="quarter" idx="14"/>
          </p:nvPr>
        </p:nvSpPr>
        <p:spPr>
          <a:xfrm>
            <a:off x="7011649" y="1074731"/>
            <a:ext cx="4718277" cy="822373"/>
          </a:xfrm>
        </p:spPr>
        <p:txBody>
          <a:bodyPr/>
          <a:lstStyle/>
          <a:p>
            <a:r>
              <a:rPr lang="it-IT"/>
              <a:t>I rischi che corro servono a uno scopo più grande</a:t>
            </a:r>
            <a:r>
              <a:rPr lang="en-GB"/>
              <a:t>?</a:t>
            </a:r>
          </a:p>
        </p:txBody>
      </p:sp>
      <p:sp>
        <p:nvSpPr>
          <p:cNvPr id="6" name="Text Placeholder 5">
            <a:extLst>
              <a:ext uri="{FF2B5EF4-FFF2-40B4-BE49-F238E27FC236}">
                <a16:creationId xmlns:a16="http://schemas.microsoft.com/office/drawing/2014/main" id="{A5F455D0-5FF3-45F1-B104-7856452FB061}"/>
              </a:ext>
            </a:extLst>
          </p:cNvPr>
          <p:cNvSpPr>
            <a:spLocks noGrp="1"/>
          </p:cNvSpPr>
          <p:nvPr>
            <p:ph type="body" sz="quarter" idx="19"/>
          </p:nvPr>
        </p:nvSpPr>
        <p:spPr>
          <a:xfrm>
            <a:off x="6082143" y="1980041"/>
            <a:ext cx="745417" cy="635000"/>
          </a:xfrm>
        </p:spPr>
        <p:txBody>
          <a:bodyPr/>
          <a:lstStyle/>
          <a:p>
            <a:r>
              <a:rPr lang="hr-BA"/>
              <a:t>2</a:t>
            </a:r>
            <a:endParaRPr lang="en-GB"/>
          </a:p>
        </p:txBody>
      </p:sp>
      <p:sp>
        <p:nvSpPr>
          <p:cNvPr id="7" name="Text Placeholder 6">
            <a:extLst>
              <a:ext uri="{FF2B5EF4-FFF2-40B4-BE49-F238E27FC236}">
                <a16:creationId xmlns:a16="http://schemas.microsoft.com/office/drawing/2014/main" id="{B34D032E-A7E7-455A-B3FC-1645211C07DA}"/>
              </a:ext>
            </a:extLst>
          </p:cNvPr>
          <p:cNvSpPr>
            <a:spLocks noGrp="1"/>
          </p:cNvSpPr>
          <p:nvPr>
            <p:ph type="body" sz="quarter" idx="20"/>
          </p:nvPr>
        </p:nvSpPr>
        <p:spPr>
          <a:xfrm>
            <a:off x="7011650" y="1890429"/>
            <a:ext cx="4718277" cy="822373"/>
          </a:xfrm>
        </p:spPr>
        <p:txBody>
          <a:bodyPr/>
          <a:lstStyle/>
          <a:p>
            <a:r>
              <a:rPr lang="it-IT"/>
              <a:t>Prevedo e mi preparo al fatto che alcuni dei rischi che assumo possano fallire?</a:t>
            </a:r>
            <a:r>
              <a:rPr lang="en-GB"/>
              <a:t>?</a:t>
            </a:r>
          </a:p>
        </p:txBody>
      </p:sp>
      <p:sp>
        <p:nvSpPr>
          <p:cNvPr id="8" name="Text Placeholder 7">
            <a:extLst>
              <a:ext uri="{FF2B5EF4-FFF2-40B4-BE49-F238E27FC236}">
                <a16:creationId xmlns:a16="http://schemas.microsoft.com/office/drawing/2014/main" id="{A4586343-CCDA-4941-A208-87B9B767C1E8}"/>
              </a:ext>
            </a:extLst>
          </p:cNvPr>
          <p:cNvSpPr>
            <a:spLocks noGrp="1"/>
          </p:cNvSpPr>
          <p:nvPr>
            <p:ph type="body" sz="quarter" idx="21"/>
          </p:nvPr>
        </p:nvSpPr>
        <p:spPr>
          <a:xfrm>
            <a:off x="6082144" y="2852083"/>
            <a:ext cx="745417" cy="635000"/>
          </a:xfrm>
        </p:spPr>
        <p:txBody>
          <a:bodyPr/>
          <a:lstStyle/>
          <a:p>
            <a:r>
              <a:rPr lang="hr-BA"/>
              <a:t>3</a:t>
            </a:r>
            <a:endParaRPr lang="en-GB"/>
          </a:p>
        </p:txBody>
      </p:sp>
      <p:sp>
        <p:nvSpPr>
          <p:cNvPr id="9" name="Text Placeholder 8">
            <a:extLst>
              <a:ext uri="{FF2B5EF4-FFF2-40B4-BE49-F238E27FC236}">
                <a16:creationId xmlns:a16="http://schemas.microsoft.com/office/drawing/2014/main" id="{9CD8FFEC-E4D4-498E-97D3-94B420A15F62}"/>
              </a:ext>
            </a:extLst>
          </p:cNvPr>
          <p:cNvSpPr>
            <a:spLocks noGrp="1"/>
          </p:cNvSpPr>
          <p:nvPr>
            <p:ph type="body" sz="quarter" idx="22"/>
          </p:nvPr>
        </p:nvSpPr>
        <p:spPr>
          <a:xfrm>
            <a:off x="7011653" y="2758397"/>
            <a:ext cx="4718277" cy="822373"/>
          </a:xfrm>
        </p:spPr>
        <p:txBody>
          <a:bodyPr/>
          <a:lstStyle/>
          <a:p>
            <a:r>
              <a:rPr lang="it-IT"/>
              <a:t>Sono consapevole dei miei punti di forza e dei miei limiti?</a:t>
            </a:r>
            <a:r>
              <a:rPr lang="en-GB"/>
              <a:t>?</a:t>
            </a:r>
          </a:p>
        </p:txBody>
      </p:sp>
      <p:sp>
        <p:nvSpPr>
          <p:cNvPr id="10" name="Text Placeholder 9">
            <a:extLst>
              <a:ext uri="{FF2B5EF4-FFF2-40B4-BE49-F238E27FC236}">
                <a16:creationId xmlns:a16="http://schemas.microsoft.com/office/drawing/2014/main" id="{5C696BC7-EF73-4AB0-B8EE-8FADE3E13CA2}"/>
              </a:ext>
            </a:extLst>
          </p:cNvPr>
          <p:cNvSpPr>
            <a:spLocks noGrp="1"/>
          </p:cNvSpPr>
          <p:nvPr>
            <p:ph type="body" sz="quarter" idx="23"/>
          </p:nvPr>
        </p:nvSpPr>
        <p:spPr>
          <a:xfrm>
            <a:off x="6082145" y="3932547"/>
            <a:ext cx="745417" cy="635000"/>
          </a:xfrm>
        </p:spPr>
        <p:txBody>
          <a:bodyPr/>
          <a:lstStyle/>
          <a:p>
            <a:r>
              <a:rPr lang="hr-BA"/>
              <a:t>4</a:t>
            </a:r>
            <a:endParaRPr lang="en-GB"/>
          </a:p>
        </p:txBody>
      </p:sp>
      <p:sp>
        <p:nvSpPr>
          <p:cNvPr id="11" name="Text Placeholder 10">
            <a:extLst>
              <a:ext uri="{FF2B5EF4-FFF2-40B4-BE49-F238E27FC236}">
                <a16:creationId xmlns:a16="http://schemas.microsoft.com/office/drawing/2014/main" id="{786A7D8F-A705-4F64-9F0C-5179693AEC4C}"/>
              </a:ext>
            </a:extLst>
          </p:cNvPr>
          <p:cNvSpPr>
            <a:spLocks noGrp="1"/>
          </p:cNvSpPr>
          <p:nvPr>
            <p:ph type="body" sz="quarter" idx="24"/>
          </p:nvPr>
        </p:nvSpPr>
        <p:spPr>
          <a:xfrm>
            <a:off x="7060248" y="3778103"/>
            <a:ext cx="4718277" cy="822373"/>
          </a:xfrm>
        </p:spPr>
        <p:txBody>
          <a:bodyPr/>
          <a:lstStyle/>
          <a:p>
            <a:r>
              <a:rPr lang="it-IT"/>
              <a:t>I rischi che corro di solito sono grandi o piccoli</a:t>
            </a:r>
            <a:r>
              <a:rPr lang="en-GB"/>
              <a:t>?</a:t>
            </a:r>
          </a:p>
        </p:txBody>
      </p:sp>
      <p:sp>
        <p:nvSpPr>
          <p:cNvPr id="12" name="Text Placeholder 11">
            <a:extLst>
              <a:ext uri="{FF2B5EF4-FFF2-40B4-BE49-F238E27FC236}">
                <a16:creationId xmlns:a16="http://schemas.microsoft.com/office/drawing/2014/main" id="{0B7923E8-B56B-45B1-BFC2-D994465E4B7A}"/>
              </a:ext>
            </a:extLst>
          </p:cNvPr>
          <p:cNvSpPr>
            <a:spLocks noGrp="1"/>
          </p:cNvSpPr>
          <p:nvPr>
            <p:ph type="body" sz="quarter" idx="25"/>
          </p:nvPr>
        </p:nvSpPr>
        <p:spPr>
          <a:xfrm>
            <a:off x="6096000" y="4858691"/>
            <a:ext cx="745417" cy="635000"/>
          </a:xfrm>
        </p:spPr>
        <p:txBody>
          <a:bodyPr/>
          <a:lstStyle/>
          <a:p>
            <a:r>
              <a:rPr lang="hr-BA"/>
              <a:t>5</a:t>
            </a:r>
            <a:endParaRPr lang="en-GB"/>
          </a:p>
        </p:txBody>
      </p:sp>
      <p:sp>
        <p:nvSpPr>
          <p:cNvPr id="13" name="Text Placeholder 12">
            <a:extLst>
              <a:ext uri="{FF2B5EF4-FFF2-40B4-BE49-F238E27FC236}">
                <a16:creationId xmlns:a16="http://schemas.microsoft.com/office/drawing/2014/main" id="{B3191543-1068-4203-B62F-3962E1A1FA56}"/>
              </a:ext>
            </a:extLst>
          </p:cNvPr>
          <p:cNvSpPr>
            <a:spLocks noGrp="1"/>
          </p:cNvSpPr>
          <p:nvPr>
            <p:ph type="body" sz="quarter" idx="26"/>
          </p:nvPr>
        </p:nvSpPr>
        <p:spPr>
          <a:xfrm>
            <a:off x="7060249" y="4671318"/>
            <a:ext cx="4718277" cy="822373"/>
          </a:xfrm>
        </p:spPr>
        <p:txBody>
          <a:bodyPr/>
          <a:lstStyle/>
          <a:p>
            <a:r>
              <a:rPr lang="it-IT"/>
              <a:t>Corro dei rischi per favorire gli altri</a:t>
            </a:r>
            <a:r>
              <a:rPr lang="en-GB"/>
              <a:t>?</a:t>
            </a:r>
          </a:p>
        </p:txBody>
      </p:sp>
      <p:sp>
        <p:nvSpPr>
          <p:cNvPr id="14" name="Text Placeholder 13">
            <a:extLst>
              <a:ext uri="{FF2B5EF4-FFF2-40B4-BE49-F238E27FC236}">
                <a16:creationId xmlns:a16="http://schemas.microsoft.com/office/drawing/2014/main" id="{217397C9-D407-4FDC-942D-30C3E13FCFB9}"/>
              </a:ext>
            </a:extLst>
          </p:cNvPr>
          <p:cNvSpPr>
            <a:spLocks noGrp="1"/>
          </p:cNvSpPr>
          <p:nvPr>
            <p:ph type="body" sz="quarter" idx="27"/>
          </p:nvPr>
        </p:nvSpPr>
        <p:spPr/>
        <p:txBody>
          <a:bodyPr/>
          <a:lstStyle/>
          <a:p>
            <a:r>
              <a:rPr lang="hr-BA"/>
              <a:t>6</a:t>
            </a:r>
            <a:endParaRPr lang="en-GB"/>
          </a:p>
        </p:txBody>
      </p:sp>
      <p:sp>
        <p:nvSpPr>
          <p:cNvPr id="15" name="Text Placeholder 14">
            <a:extLst>
              <a:ext uri="{FF2B5EF4-FFF2-40B4-BE49-F238E27FC236}">
                <a16:creationId xmlns:a16="http://schemas.microsoft.com/office/drawing/2014/main" id="{9A0640E5-6A9B-4280-B813-1E4B93C35678}"/>
              </a:ext>
            </a:extLst>
          </p:cNvPr>
          <p:cNvSpPr>
            <a:spLocks noGrp="1"/>
          </p:cNvSpPr>
          <p:nvPr>
            <p:ph type="body" sz="quarter" idx="28"/>
          </p:nvPr>
        </p:nvSpPr>
        <p:spPr>
          <a:xfrm>
            <a:off x="7060249" y="5639917"/>
            <a:ext cx="5131751" cy="822373"/>
          </a:xfrm>
        </p:spPr>
        <p:txBody>
          <a:bodyPr/>
          <a:lstStyle/>
          <a:p>
            <a:r>
              <a:rPr lang="it-IT"/>
              <a:t>Mi affido ai consigli e alle competenze di altri per decidere quali rischi correre?</a:t>
            </a:r>
            <a:r>
              <a:rPr lang="en-GB"/>
              <a:t>?</a:t>
            </a:r>
          </a:p>
        </p:txBody>
      </p:sp>
      <p:sp>
        <p:nvSpPr>
          <p:cNvPr id="16" name="TextBox 15">
            <a:extLst>
              <a:ext uri="{FF2B5EF4-FFF2-40B4-BE49-F238E27FC236}">
                <a16:creationId xmlns:a16="http://schemas.microsoft.com/office/drawing/2014/main" id="{7E2F4610-76B0-E7C1-31FF-372873A236EC}"/>
              </a:ext>
            </a:extLst>
          </p:cNvPr>
          <p:cNvSpPr txBox="1"/>
          <p:nvPr/>
        </p:nvSpPr>
        <p:spPr>
          <a:xfrm>
            <a:off x="5426242" y="17026"/>
            <a:ext cx="6509083" cy="949171"/>
          </a:xfrm>
          <a:prstGeom prst="rect">
            <a:avLst/>
          </a:prstGeom>
          <a:noFill/>
        </p:spPr>
        <p:txBody>
          <a:bodyPr wrap="square">
            <a:spAutoFit/>
          </a:bodyPr>
          <a:lstStyle/>
          <a:p>
            <a:pPr algn="ctr">
              <a:lnSpc>
                <a:spcPct val="120000"/>
              </a:lnSpc>
            </a:pPr>
            <a:r>
              <a:rPr lang="it-IT" sz="2400" b="1">
                <a:solidFill>
                  <a:srgbClr val="80318E"/>
                </a:solidFill>
              </a:rPr>
              <a:t>Nel valutare la vostra capacità di assumere rischi, ponetevi le seguenti domande </a:t>
            </a:r>
            <a:r>
              <a:rPr lang="en-GB" sz="2400" b="1">
                <a:solidFill>
                  <a:srgbClr val="80318E"/>
                </a:solidFill>
              </a:rPr>
              <a:t>:</a:t>
            </a:r>
          </a:p>
        </p:txBody>
      </p:sp>
    </p:spTree>
    <p:extLst>
      <p:ext uri="{BB962C8B-B14F-4D97-AF65-F5344CB8AC3E}">
        <p14:creationId xmlns:p14="http://schemas.microsoft.com/office/powerpoint/2010/main" val="2073082028"/>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3170D1F3-EE3D-4154-AACE-81CD32990319}"/>
              </a:ext>
            </a:extLst>
          </p:cNvPr>
          <p:cNvSpPr>
            <a:spLocks noGrp="1"/>
          </p:cNvSpPr>
          <p:nvPr>
            <p:ph type="body" sz="quarter" idx="13"/>
          </p:nvPr>
        </p:nvSpPr>
        <p:spPr/>
        <p:txBody>
          <a:bodyPr/>
          <a:lstStyle/>
          <a:p>
            <a:r>
              <a:rPr lang="it-IT">
                <a:solidFill>
                  <a:srgbClr val="09446A"/>
                </a:solidFill>
              </a:rPr>
              <a:t>Migliorare la capacità di assumere rischi</a:t>
            </a:r>
          </a:p>
          <a:p>
            <a:endParaRPr lang="en-GB">
              <a:solidFill>
                <a:srgbClr val="09446A"/>
              </a:solidFill>
            </a:endParaRPr>
          </a:p>
        </p:txBody>
      </p:sp>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a:xfrm>
            <a:off x="746892" y="6137254"/>
            <a:ext cx="2789650" cy="334446"/>
          </a:xfrm>
        </p:spPr>
        <p:txBody>
          <a:bodyPr/>
          <a:lstStyle/>
          <a:p>
            <a:r>
              <a:rPr lang="en-GB" sz="1400" b="1" err="1"/>
              <a:t>Definisci obiettivi chiari</a:t>
            </a:r>
            <a:endParaRPr lang="en-GB" sz="1400" b="1"/>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p:txBody>
          <a:bodyPr/>
          <a:lstStyle/>
          <a:p>
            <a:r>
              <a:rPr lang="en-GB" b="1"/>
              <a:t>Piano per il fallimento</a:t>
            </a:r>
            <a:endParaRPr lang="en-GB" b="1"/>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a:xfrm>
            <a:off x="9186333" y="6137254"/>
            <a:ext cx="1769533" cy="354018"/>
          </a:xfrm>
        </p:spPr>
        <p:txBody>
          <a:bodyPr/>
          <a:lstStyle/>
          <a:p>
            <a:r>
              <a:rPr lang="it-IT" b="1"/>
              <a:t>Punti di forza</a:t>
            </a:r>
            <a:r>
              <a:rPr lang="en-GB" b="1"/>
              <a:t> &amp; limitazioni</a:t>
            </a:r>
            <a:endParaRPr lang="en-GB" b="1"/>
          </a:p>
        </p:txBody>
      </p:sp>
      <p:sp>
        <p:nvSpPr>
          <p:cNvPr id="24" name="TextBox 23">
            <a:extLst>
              <a:ext uri="{FF2B5EF4-FFF2-40B4-BE49-F238E27FC236}">
                <a16:creationId xmlns:a16="http://schemas.microsoft.com/office/drawing/2014/main" id="{388BC548-5AA1-6F21-B7EC-364B007BA6C7}"/>
              </a:ext>
            </a:extLst>
          </p:cNvPr>
          <p:cNvSpPr txBox="1"/>
          <p:nvPr/>
        </p:nvSpPr>
        <p:spPr>
          <a:xfrm>
            <a:off x="321733" y="1137118"/>
            <a:ext cx="3826934" cy="493981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2100" b="0" i="0" u="none" strike="noStrike" kern="1200" cap="none" spc="0" normalizeH="0" baseline="0" noProof="0">
                <a:ln>
                  <a:noFill/>
                </a:ln>
                <a:solidFill>
                  <a:srgbClr val="002060"/>
                </a:solidFill>
                <a:effectLst/>
                <a:uLnTx/>
                <a:uFillTx/>
                <a:latin typeface="Calibri" panose="020f0502020204030204"/>
                <a:ea typeface="+mn-ea"/>
                <a:cs typeface="+mn-cs"/>
              </a:rPr>
              <a:t>Prima di valutare i pro e i contro dell'assunzione di un rischio, identificate innanzitutto i vostri obiettivi e la vostra visione generale. Cosa sperate di ottenere? Potete valutare se il rischio è allineato con gli obiettivi del vostro team, con la missione o la visione aziendale o con eventuali problemi da risolvere. I rischi intelligenti sono al servizio di obiettivi e visioni più ampie. Chiarire i vostri obiettivi migliorerà il vostro giudizio sull'opportunità di un rischio.</a:t>
            </a:r>
            <a:endParaRPr kumimoji="0" lang="en-US" sz="2100" b="0" i="0" u="none" strike="noStrike" kern="1200" cap="none" spc="0" normalizeH="0" baseline="0" noProof="0">
              <a:ln>
                <a:noFill/>
              </a:ln>
              <a:solidFill>
                <a:srgbClr val="00206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8CF16BA-04CE-0CA6-68AB-E567375E8F61}"/>
              </a:ext>
            </a:extLst>
          </p:cNvPr>
          <p:cNvSpPr txBox="1"/>
          <p:nvPr/>
        </p:nvSpPr>
        <p:spPr>
          <a:xfrm>
            <a:off x="4568948" y="1053594"/>
            <a:ext cx="3054104" cy="517064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2200" b="0" i="0" u="none" strike="noStrike" kern="1200" cap="none" spc="0" normalizeH="0" baseline="0" noProof="0">
                <a:ln>
                  <a:noFill/>
                </a:ln>
                <a:solidFill>
                  <a:srgbClr val="002060"/>
                </a:solidFill>
                <a:effectLst/>
                <a:uLnTx/>
                <a:uFillTx/>
                <a:latin typeface="Calibri" panose="020f0502020204030204"/>
                <a:ea typeface="+mn-ea"/>
                <a:cs typeface="+mn-cs"/>
              </a:rPr>
              <a:t>Il consiglio comune sull'assunzione di rischi è che non si deve temere il fallimento perché accade spesso. Sebbene ciò possa essere ragionevole, è difficile sopprimere completamente la paura del fallimento. È invece possibile ridurre l'impatto delle perdite associate al fallimento creando un piano proattivo e realistico</a:t>
            </a:r>
            <a:r>
              <a:rPr kumimoji="0" lang="en-GB" sz="2200" b="0" i="0" u="none" strike="noStrike" kern="1200" cap="none" spc="0" normalizeH="0" baseline="0" noProof="0">
                <a:ln>
                  <a:noFill/>
                </a:ln>
                <a:solidFill>
                  <a:srgbClr val="002060"/>
                </a:solidFill>
                <a:effectLst/>
                <a:uLnTx/>
                <a:uFillTx/>
                <a:latin typeface="Calibri" panose="020f0502020204030204"/>
                <a:ea typeface="+mn-ea"/>
                <a:cs typeface="+mn-cs"/>
              </a:rPr>
              <a:t>. </a:t>
            </a:r>
          </a:p>
        </p:txBody>
      </p:sp>
      <p:sp>
        <p:nvSpPr>
          <p:cNvPr id="26" name="TextBox 25">
            <a:extLst>
              <a:ext uri="{FF2B5EF4-FFF2-40B4-BE49-F238E27FC236}">
                <a16:creationId xmlns:a16="http://schemas.microsoft.com/office/drawing/2014/main" id="{B247A5F2-661D-2273-A14B-688426E2F5CF}"/>
              </a:ext>
            </a:extLst>
          </p:cNvPr>
          <p:cNvSpPr txBox="1"/>
          <p:nvPr/>
        </p:nvSpPr>
        <p:spPr>
          <a:xfrm>
            <a:off x="8248650" y="1178340"/>
            <a:ext cx="3458657" cy="526297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2100" b="0" i="0" u="none" strike="noStrike" kern="1200" cap="none" spc="0" normalizeH="0" baseline="0" noProof="0">
                <a:ln>
                  <a:noFill/>
                </a:ln>
                <a:solidFill>
                  <a:srgbClr val="002060"/>
                </a:solidFill>
                <a:effectLst/>
                <a:uLnTx/>
                <a:uFillTx/>
                <a:latin typeface="Calibri" panose="020f0502020204030204"/>
                <a:ea typeface="+mn-ea"/>
                <a:cs typeface="+mn-cs"/>
              </a:rPr>
              <a:t>Tutti i leader hanno aree di competenza e aree di sviluppo continuo. Potete essere più fiduciosi che i rischi saranno ripagati nelle aree legate ai vostri punti di forza, ma dovreste essere più cauti nell'assumere rischi in aree in cui avete meno conoscenze. Se vi trovate di fronte a un rischio in un'area di cui non sapete molto, cercate la consulenza di altre persone con punti di forza complementari.</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GB" sz="2100" b="0" i="0" u="none" strike="noStrike" kern="1200" cap="none" spc="0" normalizeH="0" baseline="0" noProof="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568343326"/>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74C84B4-D3F2-4039-83DC-49B6F846342B}"/>
              </a:ext>
            </a:extLst>
          </p:cNvPr>
          <p:cNvSpPr>
            <a:spLocks noGrp="1"/>
          </p:cNvSpPr>
          <p:nvPr>
            <p:ph type="body" sz="quarter" idx="20"/>
          </p:nvPr>
        </p:nvSpPr>
        <p:spPr>
          <a:xfrm>
            <a:off x="5937817" y="1599948"/>
            <a:ext cx="5875381" cy="3722513"/>
          </a:xfrm>
        </p:spPr>
        <p:txBody>
          <a:bodyPr/>
          <a:lstStyle/>
          <a:p>
            <a:r>
              <a:rPr lang="it-IT" b="1">
                <a:solidFill>
                  <a:srgbClr val="002060"/>
                </a:solidFill>
              </a:rPr>
              <a:t>Prendete confidenza con i piccoli rischi </a:t>
            </a:r>
            <a:r>
              <a:rPr lang="it-IT">
                <a:solidFill>
                  <a:srgbClr val="002060"/>
                </a:solidFill>
              </a:rPr>
              <a:t>Costruite la vostra tolleranza al rischio assumendo molti piccoli rischi (cioè rischi facili da prendere e con piccoli esiti negativi potenziali). Può essere semplice come cambiare il gusto del tè nella mensa del lavoro.</a:t>
            </a:r>
          </a:p>
          <a:p>
            <a:r>
              <a:rPr lang="it-IT">
                <a:solidFill>
                  <a:srgbClr val="002060"/>
                </a:solidFill>
              </a:rPr>
              <a:t> L'importante è cercare occasioni per sperimentare il disagio e le conseguenze dell'assunzione di rischi. Una volta acquisita una maggiore familiarità con l'assunzione di piccoli rischi in situazioni dall'esito incerto, si può passare all'assunzione di rischi più grandi con conseguenze potenzialmente maggiori.</a:t>
            </a:r>
            <a:r>
              <a:rPr lang="en-GB">
                <a:solidFill>
                  <a:srgbClr val="002060"/>
                </a:solidFill>
              </a:rPr>
              <a:t>.</a:t>
            </a:r>
          </a:p>
          <a:p>
            <a:endParaRPr lang="en-GB" sz="2200">
              <a:solidFill>
                <a:srgbClr val="002060"/>
              </a:solidFill>
            </a:endParaRPr>
          </a:p>
        </p:txBody>
      </p:sp>
      <p:sp>
        <p:nvSpPr>
          <p:cNvPr id="3" name="Text Placeholder 2">
            <a:extLst>
              <a:ext uri="{FF2B5EF4-FFF2-40B4-BE49-F238E27FC236}">
                <a16:creationId xmlns:a16="http://schemas.microsoft.com/office/drawing/2014/main" id="{8A4B3725-5EBE-40B0-B12F-46003B04E183}"/>
              </a:ext>
            </a:extLst>
          </p:cNvPr>
          <p:cNvSpPr>
            <a:spLocks noGrp="1"/>
          </p:cNvSpPr>
          <p:nvPr>
            <p:ph type="body" sz="quarter" idx="22"/>
          </p:nvPr>
        </p:nvSpPr>
        <p:spPr>
          <a:xfrm>
            <a:off x="5808133" y="0"/>
            <a:ext cx="6383867" cy="857158"/>
          </a:xfrm>
        </p:spPr>
        <p:txBody>
          <a:bodyPr>
            <a:noAutofit/>
          </a:bodyPr>
          <a:lstStyle/>
          <a:p>
            <a:r>
              <a:rPr lang="it-IT">
                <a:solidFill>
                  <a:srgbClr val="93C23D"/>
                </a:solidFill>
              </a:rPr>
              <a:t>Iniziate subito a fare queste 3 cose per assumere i rischi in modo più efficace</a:t>
            </a:r>
            <a:r>
              <a:rPr lang="en-GB">
                <a:solidFill>
                  <a:srgbClr val="93C23D"/>
                </a:solidFill>
              </a:rPr>
              <a:t>!</a:t>
            </a:r>
          </a:p>
          <a:p>
            <a:endParaRPr lang="en-GB"/>
          </a:p>
        </p:txBody>
      </p:sp>
      <p:sp>
        <p:nvSpPr>
          <p:cNvPr id="5" name="Text Placeholder 4">
            <a:extLst>
              <a:ext uri="{FF2B5EF4-FFF2-40B4-BE49-F238E27FC236}">
                <a16:creationId xmlns:a16="http://schemas.microsoft.com/office/drawing/2014/main" id="{2013D2F9-9ABE-46A4-AD49-B881D67AA306}"/>
              </a:ext>
            </a:extLst>
          </p:cNvPr>
          <p:cNvSpPr>
            <a:spLocks noGrp="1"/>
          </p:cNvSpPr>
          <p:nvPr>
            <p:ph type="body" sz="quarter" idx="24"/>
          </p:nvPr>
        </p:nvSpPr>
        <p:spPr/>
        <p:txBody>
          <a:bodyPr/>
          <a:lstStyle/>
          <a:p>
            <a:r>
              <a:rPr lang="en-GB"/>
              <a:t>1</a:t>
            </a:r>
          </a:p>
        </p:txBody>
      </p:sp>
      <p:pic>
        <p:nvPicPr>
          <p:cNvPr id="7" name="Picture 6" descr="A group of white and black dice&#10;&#10;Description automatically generated with low confidence">
            <a:extLst>
              <a:ext uri="{FF2B5EF4-FFF2-40B4-BE49-F238E27FC236}">
                <a16:creationId xmlns:a16="http://schemas.microsoft.com/office/drawing/2014/main" id="{9287FF30-196F-4712-B087-6BEAFDDDDABC}"/>
              </a:ext>
            </a:extLst>
          </p:cNvPr>
          <p:cNvPicPr>
            <a:picLocks noChangeAspect="1"/>
          </p:cNvPicPr>
          <p:nvPr/>
        </p:nvPicPr>
        <p:blipFill>
          <a:blip r:embed="rId2"/>
          <a:stretch>
            <a:fillRect/>
          </a:stretch>
        </p:blipFill>
        <p:spPr>
          <a:xfrm>
            <a:off x="667888" y="1376037"/>
            <a:ext cx="4115507" cy="2741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1147"/>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515CA977-568C-452E-AF57-BE7602D29C40}"/>
              </a:ext>
            </a:extLst>
          </p:cNvPr>
          <p:cNvSpPr>
            <a:spLocks noGrp="1"/>
          </p:cNvSpPr>
          <p:nvPr>
            <p:ph type="body" sz="quarter" idx="20"/>
          </p:nvPr>
        </p:nvSpPr>
        <p:spPr>
          <a:xfrm>
            <a:off x="5937817" y="821073"/>
            <a:ext cx="6118716" cy="4920182"/>
          </a:xfrm>
        </p:spPr>
        <p:txBody>
          <a:bodyPr/>
          <a:lstStyle/>
          <a:p>
            <a:endParaRPr lang="en-GB" sz="2200" b="1">
              <a:solidFill>
                <a:srgbClr val="002060"/>
              </a:solidFill>
            </a:endParaRPr>
          </a:p>
          <a:p>
            <a:r>
              <a:rPr lang="it-IT">
                <a:solidFill>
                  <a:srgbClr val="002060"/>
                </a:solidFill>
              </a:rPr>
              <a:t>Quando decidete se correre un rischio, cercate di guardare oltre i risultati personali e concentratevi invece sui potenziali risultati per i vostri colleghi e/o per l'organizzazione. Le persone tendono a prendere decisioni un po' più rischiose per conto di altri: una buona notizia per chi fatica a rischiare. </a:t>
            </a:r>
          </a:p>
          <a:p>
            <a:r>
              <a:rPr lang="it-IT">
                <a:solidFill>
                  <a:srgbClr val="002060"/>
                </a:solidFill>
              </a:rPr>
              <a:t>Per calcolare meglio l'opportunità di un rischio, potete iniziare a stilare un elenco dei potenziali benefici e costi di un rischio per voi stessi, per i vostri colleghi e per la vostra organizzazione. Pensate anche all'impatto che il rischio avrà su ciascuna di queste parti in caso di successo o fallimento. Infine, utilizzate queste informazioni per prendere una decisione che abbia un beneficio generale per il vostro team e la vostra organizzazione.</a:t>
            </a:r>
          </a:p>
          <a:p>
            <a:endParaRPr lang="en-GB">
              <a:solidFill>
                <a:srgbClr val="002060"/>
              </a:solidFill>
            </a:endParaRPr>
          </a:p>
        </p:txBody>
      </p:sp>
      <p:sp>
        <p:nvSpPr>
          <p:cNvPr id="3" name="Text Placeholder 2">
            <a:extLst>
              <a:ext uri="{FF2B5EF4-FFF2-40B4-BE49-F238E27FC236}">
                <a16:creationId xmlns:a16="http://schemas.microsoft.com/office/drawing/2014/main" id="{3763AAF8-5398-4D6C-B171-9F5A9884F9B3}"/>
              </a:ext>
            </a:extLst>
          </p:cNvPr>
          <p:cNvSpPr>
            <a:spLocks noGrp="1"/>
          </p:cNvSpPr>
          <p:nvPr>
            <p:ph type="body" sz="quarter" idx="22"/>
          </p:nvPr>
        </p:nvSpPr>
        <p:spPr>
          <a:xfrm>
            <a:off x="5937818" y="349755"/>
            <a:ext cx="5694947" cy="942637"/>
          </a:xfrm>
        </p:spPr>
        <p:txBody>
          <a:bodyPr>
            <a:normAutofit fontScale="92500" lnSpcReduction="10000"/>
          </a:bodyPr>
          <a:lstStyle/>
          <a:p>
            <a:pPr>
              <a:lnSpc>
                <a:spcPct val="120000"/>
              </a:lnSpc>
            </a:pPr>
            <a:r>
              <a:rPr lang="it-IT" sz="2800" b="1">
                <a:solidFill>
                  <a:srgbClr val="09446A"/>
                </a:solidFill>
              </a:rPr>
              <a:t>Calcolare come un rischio possa essere vantaggioso per gli altri</a:t>
            </a:r>
            <a:r>
              <a:rPr lang="en-GB" sz="2800" b="1">
                <a:solidFill>
                  <a:srgbClr val="09446A"/>
                </a:solidFill>
              </a:rPr>
              <a:t>. </a:t>
            </a:r>
            <a:r>
              <a:rPr lang="en-IE" sz="2800" b="1">
                <a:solidFill>
                  <a:srgbClr val="09446A"/>
                </a:solidFill>
              </a:rPr>
              <a:t> </a:t>
            </a:r>
            <a:endParaRPr lang="en-GB" sz="2800" b="1">
              <a:solidFill>
                <a:srgbClr val="09446A"/>
              </a:solidFill>
            </a:endParaRPr>
          </a:p>
        </p:txBody>
      </p:sp>
      <p:sp>
        <p:nvSpPr>
          <p:cNvPr id="5" name="Text Placeholder 4">
            <a:extLst>
              <a:ext uri="{FF2B5EF4-FFF2-40B4-BE49-F238E27FC236}">
                <a16:creationId xmlns:a16="http://schemas.microsoft.com/office/drawing/2014/main" id="{7E544EBE-8E96-4F6A-A139-D98484C9ACB9}"/>
              </a:ext>
            </a:extLst>
          </p:cNvPr>
          <p:cNvSpPr>
            <a:spLocks noGrp="1"/>
          </p:cNvSpPr>
          <p:nvPr>
            <p:ph type="body" sz="quarter" idx="24"/>
          </p:nvPr>
        </p:nvSpPr>
        <p:spPr>
          <a:xfrm>
            <a:off x="4783395" y="525097"/>
            <a:ext cx="1154422" cy="857158"/>
          </a:xfrm>
        </p:spPr>
        <p:txBody>
          <a:bodyPr/>
          <a:lstStyle/>
          <a:p>
            <a:r>
              <a:rPr lang="en-GB"/>
              <a:t>2</a:t>
            </a:r>
          </a:p>
        </p:txBody>
      </p:sp>
      <p:pic>
        <p:nvPicPr>
          <p:cNvPr id="1026" name="Picture 2" descr="goldfish jumping out of the water stock photo">
            <a:extLst>
              <a:ext uri="{FF2B5EF4-FFF2-40B4-BE49-F238E27FC236}">
                <a16:creationId xmlns:a16="http://schemas.microsoft.com/office/drawing/2014/main" id="{CCBF555E-3CBE-4568-9F37-60B244F9EB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0169" y="1569629"/>
            <a:ext cx="4293833" cy="2799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699521"/>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B120893F-A2D4-43A1-8BF8-59D3E6481BE1}"/>
              </a:ext>
            </a:extLst>
          </p:cNvPr>
          <p:cNvSpPr>
            <a:spLocks noGrp="1"/>
          </p:cNvSpPr>
          <p:nvPr>
            <p:ph type="body" sz="quarter" idx="20"/>
          </p:nvPr>
        </p:nvSpPr>
        <p:spPr>
          <a:xfrm>
            <a:off x="6096000" y="1343597"/>
            <a:ext cx="5751928" cy="4529565"/>
          </a:xfrm>
        </p:spPr>
        <p:txBody>
          <a:bodyPr/>
          <a:lstStyle/>
          <a:p>
            <a:r>
              <a:rPr lang="it-IT" b="1">
                <a:solidFill>
                  <a:srgbClr val="002060"/>
                </a:solidFill>
              </a:rPr>
              <a:t>Interrogate gli esperti! </a:t>
            </a:r>
            <a:r>
              <a:rPr lang="it-IT">
                <a:solidFill>
                  <a:srgbClr val="002060"/>
                </a:solidFill>
              </a:rPr>
              <a:t>Prima di correre un rischio, potete ridurre l'incertezza raccogliendo quante più informazioni possibili sui potenziali risultati. </a:t>
            </a:r>
          </a:p>
          <a:p>
            <a:r>
              <a:rPr lang="it-IT">
                <a:solidFill>
                  <a:srgbClr val="002060"/>
                </a:solidFill>
              </a:rPr>
              <a:t>Considerate le persone esperte sull'argomento e programmate riunioni per chiedere il loro contributo. </a:t>
            </a:r>
          </a:p>
          <a:p>
            <a:r>
              <a:rPr lang="it-IT">
                <a:solidFill>
                  <a:srgbClr val="002060"/>
                </a:solidFill>
              </a:rPr>
              <a:t>Tuttavia, tenete presente che la ricerca ha dimostrato che i gruppi di persone tendono a prendere decisioni molto più rischiose rispetto ai singoli individui. </a:t>
            </a:r>
          </a:p>
          <a:p>
            <a:r>
              <a:rPr lang="it-IT">
                <a:solidFill>
                  <a:srgbClr val="002060"/>
                </a:solidFill>
              </a:rPr>
              <a:t>Dovete consultarvi con gli esperti, ma alla fine sarete voi a decidere se correre il rischio.</a:t>
            </a:r>
            <a:endParaRPr lang="en-GB">
              <a:solidFill>
                <a:srgbClr val="002060"/>
              </a:solidFill>
            </a:endParaRPr>
          </a:p>
        </p:txBody>
      </p:sp>
      <p:sp>
        <p:nvSpPr>
          <p:cNvPr id="3" name="Text Placeholder 2">
            <a:extLst>
              <a:ext uri="{FF2B5EF4-FFF2-40B4-BE49-F238E27FC236}">
                <a16:creationId xmlns:a16="http://schemas.microsoft.com/office/drawing/2014/main" id="{93FEF7F9-228B-4ED6-8798-E8A89720D550}"/>
              </a:ext>
            </a:extLst>
          </p:cNvPr>
          <p:cNvSpPr>
            <a:spLocks noGrp="1"/>
          </p:cNvSpPr>
          <p:nvPr>
            <p:ph type="body" sz="quarter" idx="22"/>
          </p:nvPr>
        </p:nvSpPr>
        <p:spPr>
          <a:xfrm>
            <a:off x="6254185" y="712471"/>
            <a:ext cx="5158622" cy="857158"/>
          </a:xfrm>
        </p:spPr>
        <p:txBody>
          <a:bodyPr/>
          <a:lstStyle/>
          <a:p>
            <a:r>
              <a:rPr lang="en-GB" sz="2800" b="1" err="1">
                <a:solidFill>
                  <a:srgbClr val="09446A"/>
                </a:solidFill>
              </a:rPr>
              <a:t>Domande, domande!</a:t>
            </a:r>
          </a:p>
          <a:p>
            <a:endParaRPr lang="en-GB"/>
          </a:p>
        </p:txBody>
      </p:sp>
      <p:sp>
        <p:nvSpPr>
          <p:cNvPr id="5" name="Text Placeholder 4">
            <a:extLst>
              <a:ext uri="{FF2B5EF4-FFF2-40B4-BE49-F238E27FC236}">
                <a16:creationId xmlns:a16="http://schemas.microsoft.com/office/drawing/2014/main" id="{E2FB6006-190B-455B-A321-FF4F070931B6}"/>
              </a:ext>
            </a:extLst>
          </p:cNvPr>
          <p:cNvSpPr>
            <a:spLocks noGrp="1"/>
          </p:cNvSpPr>
          <p:nvPr>
            <p:ph type="body" sz="quarter" idx="24"/>
          </p:nvPr>
        </p:nvSpPr>
        <p:spPr/>
        <p:txBody>
          <a:bodyPr/>
          <a:lstStyle/>
          <a:p>
            <a:r>
              <a:rPr lang="en-GB"/>
              <a:t>3</a:t>
            </a:r>
          </a:p>
        </p:txBody>
      </p:sp>
      <p:pic>
        <p:nvPicPr>
          <p:cNvPr id="2050" name="Picture 2" descr="Decision Making - Free of Charge Creative Commons Notepad 1 image">
            <a:extLst>
              <a:ext uri="{FF2B5EF4-FFF2-40B4-BE49-F238E27FC236}">
                <a16:creationId xmlns:a16="http://schemas.microsoft.com/office/drawing/2014/main" id="{A0412091-DE69-487B-A18D-E835C1A92A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8212" y="1859457"/>
            <a:ext cx="4073906" cy="271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746987"/>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CB5DD488-BB25-4070-B8F0-F02E3ED5F311}"/>
              </a:ext>
            </a:extLst>
          </p:cNvPr>
          <p:cNvSpPr>
            <a:spLocks noGrp="1"/>
          </p:cNvSpPr>
          <p:nvPr>
            <p:ph type="body" sz="quarter" idx="18"/>
          </p:nvPr>
        </p:nvSpPr>
        <p:spPr>
          <a:xfrm>
            <a:off x="712765" y="2062028"/>
            <a:ext cx="7004338" cy="2271033"/>
          </a:xfrm>
        </p:spPr>
        <p:txBody>
          <a:bodyPr/>
          <a:lstStyle/>
          <a:p>
            <a:r>
              <a:rPr lang="en-GB"/>
              <a:t>Do you laugh in the face of risk or would you rather</a:t>
            </a:r>
          </a:p>
          <a:p>
            <a:r>
              <a:rPr lang="en-GB"/>
              <a:t>run a mile at the sight?</a:t>
            </a:r>
          </a:p>
          <a:p>
            <a:r>
              <a:rPr lang="en-GB"/>
              <a:t>Take the quiz below to find out more </a:t>
            </a:r>
          </a:p>
          <a:p>
            <a:r>
              <a:rPr lang="en-GB">
                <a:solidFill>
                  <a:srgbClr val="93C23D"/>
                </a:solidFill>
                <a:hlinkClick r:id="rId2">
                  <a:extLst>
                    <a:ext uri="{A12FA001-AC4F-418D-AE19-62706E023703}">
                      <ahyp:hlinkClr xmlns:ahyp="http://schemas.microsoft.com/office/drawing/2018/hyperlinkcolor" val="tx"/>
                    </a:ext>
                  </a:extLst>
                </a:hlinkClick>
              </a:rPr>
              <a:t>https://www.humanmetrics.com/risk-taking/quiz</a:t>
            </a:r>
            <a:endParaRPr lang="en-GB">
              <a:solidFill>
                <a:srgbClr val="93C23D"/>
              </a:solidFill>
            </a:endParaRPr>
          </a:p>
        </p:txBody>
      </p:sp>
      <p:sp>
        <p:nvSpPr>
          <p:cNvPr id="4" name="Text Placeholder 3">
            <a:extLst>
              <a:ext uri="{FF2B5EF4-FFF2-40B4-BE49-F238E27FC236}">
                <a16:creationId xmlns:a16="http://schemas.microsoft.com/office/drawing/2014/main" id="{F0C8139A-326B-4811-9092-0C05B2C24F7A}"/>
              </a:ext>
            </a:extLst>
          </p:cNvPr>
          <p:cNvSpPr>
            <a:spLocks noGrp="1"/>
          </p:cNvSpPr>
          <p:nvPr>
            <p:ph type="body" sz="quarter" idx="16"/>
          </p:nvPr>
        </p:nvSpPr>
        <p:spPr>
          <a:xfrm>
            <a:off x="712183" y="907301"/>
            <a:ext cx="7652884" cy="1688415"/>
          </a:xfrm>
        </p:spPr>
        <p:txBody>
          <a:bodyPr/>
          <a:lstStyle/>
          <a:p>
            <a:r>
              <a:rPr lang="en-GB" b="1">
                <a:solidFill>
                  <a:srgbClr val="80318E"/>
                </a:solidFill>
              </a:rPr>
              <a:t>Che tipo di assuntore di rischi sei??</a:t>
            </a:r>
          </a:p>
        </p:txBody>
      </p:sp>
      <p:pic>
        <p:nvPicPr>
          <p:cNvPr id="2050" name="Picture 2" descr="Answer a call - Apple iPhone 7 Plus (iOS 10.0) - Telstra">
            <a:extLst>
              <a:ext uri="{FF2B5EF4-FFF2-40B4-BE49-F238E27FC236}">
                <a16:creationId xmlns:a16="http://schemas.microsoft.com/office/drawing/2014/main" id="{C2B6D270-2466-4814-8582-50690CDBF832}"/>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t="643" b="64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12323"/>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nvPr>
        </p:nvSpPr>
        <p:spPr>
          <a:xfrm>
            <a:off x="2739513" y="1081842"/>
            <a:ext cx="4686843" cy="2933266"/>
          </a:xfrm>
        </p:spPr>
        <p:txBody>
          <a:bodyPr>
            <a:normAutofit/>
          </a:bodyPr>
          <a:lstStyle/>
          <a:p>
            <a:r>
              <a:rPr lang="en-GB"/>
              <a:t>Problem </a:t>
            </a:r>
          </a:p>
          <a:p>
            <a:r>
              <a:rPr lang="en-GB"/>
              <a:t>Solving</a:t>
            </a:r>
            <a:endParaRPr lang="en-US"/>
          </a:p>
          <a:p>
            <a:endParaRPr lang="en-US"/>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nvPr>
        </p:nvSpPr>
        <p:spPr>
          <a:xfrm>
            <a:off x="374321" y="448543"/>
            <a:ext cx="1255590" cy="845970"/>
          </a:xfrm>
        </p:spPr>
        <p:txBody>
          <a:bodyPr/>
          <a:lstStyle/>
          <a:p>
            <a:r>
              <a:rPr lang="en-US" b="1"/>
              <a:t>04</a:t>
            </a:r>
            <a:endParaRPr lang="en-IE" b="1"/>
          </a:p>
        </p:txBody>
      </p:sp>
      <p:pic>
        <p:nvPicPr>
          <p:cNvPr id="7" name="Picture Placeholder 6">
            <a:extLst>
              <a:ext uri="{FF2B5EF4-FFF2-40B4-BE49-F238E27FC236}">
                <a16:creationId xmlns:a16="http://schemas.microsoft.com/office/drawing/2014/main" id="{7B6DEE90-C462-E34E-8DD0-38644E692A6E}"/>
              </a:ext>
            </a:extLst>
          </p:cNvPr>
          <p:cNvPicPr>
            <a:picLocks noGrp="1" noChangeAspect="1"/>
          </p:cNvPicPr>
          <p:nvPr>
            <p:ph type="pic" sz="quarter" idx="19"/>
          </p:nvPr>
        </p:nvPicPr>
        <p:blipFill>
          <a:blip r:embed="rId2"/>
          <a:srcRect l="18337" r="18337"/>
          <a:stretch>
            <a:fillRect/>
          </a:stretch>
        </p:blipFill>
        <p:spPr/>
      </p:pic>
    </p:spTree>
    <p:extLst>
      <p:ext uri="{BB962C8B-B14F-4D97-AF65-F5344CB8AC3E}">
        <p14:creationId xmlns:p14="http://schemas.microsoft.com/office/powerpoint/2010/main" val="945518355"/>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152107" y="657457"/>
            <a:ext cx="4451895" cy="3337612"/>
          </a:xfrm>
        </p:spPr>
        <p:txBody>
          <a:bodyPr>
            <a:normAutofit/>
          </a:bodyPr>
          <a:lstStyle/>
          <a:p>
            <a:r>
              <a:rPr lang="it-IT"/>
              <a:t>Impostazione della direzione</a:t>
            </a:r>
            <a:endParaRPr lang="en-GB"/>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a:t>01</a:t>
            </a:r>
            <a:endParaRPr lang="en-IE" b="1"/>
          </a:p>
        </p:txBody>
      </p:sp>
      <p:pic>
        <p:nvPicPr>
          <p:cNvPr id="8" name="Picture Placeholder 7" descr="Enthusiastic female runners celebrating finish">
            <a:extLst>
              <a:ext uri="{FF2B5EF4-FFF2-40B4-BE49-F238E27FC236}">
                <a16:creationId xmlns:a16="http://schemas.microsoft.com/office/drawing/2014/main" id="{E347A69A-4C41-4932-83D7-0D1E99ACBE5E}"/>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t="-168"/>
          <a:stretch>
            <a:fillRect/>
          </a:stretch>
        </p:blipFill>
        <p:spPr>
          <a:xfrm>
            <a:off x="6756402" y="1141712"/>
            <a:ext cx="5435599" cy="5706715"/>
          </a:xfrm>
        </p:spPr>
      </p:pic>
    </p:spTree>
    <p:extLst>
      <p:ext uri="{BB962C8B-B14F-4D97-AF65-F5344CB8AC3E}">
        <p14:creationId xmlns:p14="http://schemas.microsoft.com/office/powerpoint/2010/main" val="744645806"/>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89"/>
        <p:cNvGrpSpPr/>
        <p:nvPr/>
      </p:nvGrpSpPr>
      <p:grpSpPr>
        <a:xfrm>
          <a:off x="0" y="0"/>
          <a:ext cx="0" cy="0"/>
        </a:xfrm>
      </p:grpSpPr>
      <p:sp>
        <p:nvSpPr>
          <p:cNvPr id="1290" name="Google Shape;1290;p46"/>
          <p:cNvSpPr txBox="1">
            <a:spLocks noGrp="1"/>
          </p:cNvSpPr>
          <p:nvPr>
            <p:ph type="body" idx="2"/>
          </p:nvPr>
        </p:nvSpPr>
        <p:spPr>
          <a:xfrm>
            <a:off x="678505" y="388146"/>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ct val="0"/>
              </a:spcBef>
              <a:spcAft>
                <a:spcPct val="0"/>
              </a:spcAft>
              <a:buClr>
                <a:srgbClr val="80318E"/>
              </a:buClr>
              <a:buSzPts val="3600"/>
              <a:buNone/>
            </a:pPr>
            <a:r>
              <a:rPr lang="it-IT" sz="3600">
                <a:solidFill>
                  <a:srgbClr val="80318E"/>
                </a:solidFill>
              </a:rPr>
              <a:t>Perché le abilità di problem solving sono fondamentali</a:t>
            </a:r>
            <a:r>
              <a:rPr lang="en-US" sz="3600">
                <a:solidFill>
                  <a:srgbClr val="80318E"/>
                </a:solidFill>
              </a:rPr>
              <a:t>?</a:t>
            </a:r>
            <a:endParaRPr/>
          </a:p>
        </p:txBody>
      </p:sp>
      <p:sp>
        <p:nvSpPr>
          <p:cNvPr id="2" name="TextBox 1">
            <a:extLst>
              <a:ext uri="{FF2B5EF4-FFF2-40B4-BE49-F238E27FC236}">
                <a16:creationId xmlns:a16="http://schemas.microsoft.com/office/drawing/2014/main" id="{08457DB4-046D-4E02-B73E-6C49CC839C24}"/>
              </a:ext>
            </a:extLst>
          </p:cNvPr>
          <p:cNvSpPr txBox="1"/>
          <p:nvPr/>
        </p:nvSpPr>
        <p:spPr>
          <a:xfrm>
            <a:off x="1044026" y="1206875"/>
            <a:ext cx="101039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it-IT" sz="2800" b="1"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rPr>
              <a:t>La soluzione efficace dei problemi è uno degli attributi chiave che separano i grandi leader da quelli mediocri</a:t>
            </a:r>
            <a:r>
              <a:rPr kumimoji="0" lang="en-GB" sz="2800" b="1"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rPr>
              <a:t>:</a:t>
            </a:r>
            <a:endParaRPr kumimoji="0" lang="en-US" sz="2800" b="1"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58AFF6B0-8A8C-4674-897A-B72BBAFBC13C}"/>
              </a:ext>
            </a:extLst>
          </p:cNvPr>
          <p:cNvSpPr txBox="1"/>
          <p:nvPr/>
        </p:nvSpPr>
        <p:spPr>
          <a:xfrm>
            <a:off x="7080698" y="2689639"/>
            <a:ext cx="1802351" cy="892552"/>
          </a:xfrm>
          <a:prstGeom prst="rect">
            <a:avLst/>
          </a:prstGeom>
          <a:noFill/>
        </p:spPr>
        <p:txBody>
          <a:bodyPr wrap="square" rtlCol="0">
            <a:spAutoFit/>
          </a:bodyPr>
          <a:lstStyle/>
          <a:p>
            <a:r>
              <a:rPr lang="en-GB" sz="5200">
                <a:solidFill>
                  <a:srgbClr val="93C23D"/>
                </a:solidFill>
              </a:rPr>
              <a:t>Come</a:t>
            </a:r>
          </a:p>
        </p:txBody>
      </p:sp>
      <p:sp>
        <p:nvSpPr>
          <p:cNvPr id="5" name="TextBox 4">
            <a:extLst>
              <a:ext uri="{FF2B5EF4-FFF2-40B4-BE49-F238E27FC236}">
                <a16:creationId xmlns:a16="http://schemas.microsoft.com/office/drawing/2014/main" id="{BC65347D-46BB-470B-8960-AEE22F3CD0D5}"/>
              </a:ext>
            </a:extLst>
          </p:cNvPr>
          <p:cNvSpPr txBox="1"/>
          <p:nvPr/>
        </p:nvSpPr>
        <p:spPr>
          <a:xfrm>
            <a:off x="4564601" y="3893947"/>
            <a:ext cx="2778710" cy="892552"/>
          </a:xfrm>
          <a:prstGeom prst="rect">
            <a:avLst/>
          </a:prstGeom>
          <a:noFill/>
        </p:spPr>
        <p:txBody>
          <a:bodyPr wrap="square" rtlCol="0">
            <a:spAutoFit/>
          </a:bodyPr>
          <a:lstStyle/>
          <a:p>
            <a:r>
              <a:rPr lang="en-GB" sz="5200" err="1">
                <a:solidFill>
                  <a:srgbClr val="93C23D"/>
                </a:solidFill>
              </a:rPr>
              <a:t>Soluzione</a:t>
            </a:r>
            <a:endParaRPr lang="en-GB" sz="5200">
              <a:solidFill>
                <a:srgbClr val="93C23D"/>
              </a:solidFill>
            </a:endParaRPr>
          </a:p>
        </p:txBody>
      </p:sp>
      <p:sp>
        <p:nvSpPr>
          <p:cNvPr id="6" name="TextBox 5">
            <a:extLst>
              <a:ext uri="{FF2B5EF4-FFF2-40B4-BE49-F238E27FC236}">
                <a16:creationId xmlns:a16="http://schemas.microsoft.com/office/drawing/2014/main" id="{55508ECA-67E9-4066-8C7C-783D1267E4F2}"/>
              </a:ext>
            </a:extLst>
          </p:cNvPr>
          <p:cNvSpPr txBox="1"/>
          <p:nvPr/>
        </p:nvSpPr>
        <p:spPr>
          <a:xfrm>
            <a:off x="2311443" y="4923141"/>
            <a:ext cx="2083004" cy="738664"/>
          </a:xfrm>
          <a:prstGeom prst="rect">
            <a:avLst/>
          </a:prstGeom>
          <a:noFill/>
        </p:spPr>
        <p:txBody>
          <a:bodyPr wrap="square" rtlCol="0">
            <a:spAutoFit/>
          </a:bodyPr>
          <a:lstStyle/>
          <a:p>
            <a:r>
              <a:rPr lang="en-GB" sz="4200" err="1">
                <a:solidFill>
                  <a:srgbClr val="93C23D"/>
                </a:solidFill>
              </a:rPr>
              <a:t>Quando</a:t>
            </a:r>
            <a:endParaRPr lang="en-GB" sz="4200">
              <a:solidFill>
                <a:srgbClr val="93C23D"/>
              </a:solidFill>
            </a:endParaRPr>
          </a:p>
        </p:txBody>
      </p:sp>
      <p:sp>
        <p:nvSpPr>
          <p:cNvPr id="7" name="TextBox 6">
            <a:extLst>
              <a:ext uri="{FF2B5EF4-FFF2-40B4-BE49-F238E27FC236}">
                <a16:creationId xmlns:a16="http://schemas.microsoft.com/office/drawing/2014/main" id="{B55B01DC-C18C-4781-96A7-7E6091A5478D}"/>
              </a:ext>
            </a:extLst>
          </p:cNvPr>
          <p:cNvSpPr txBox="1"/>
          <p:nvPr/>
        </p:nvSpPr>
        <p:spPr>
          <a:xfrm>
            <a:off x="3616316" y="2642744"/>
            <a:ext cx="1802351" cy="738664"/>
          </a:xfrm>
          <a:prstGeom prst="rect">
            <a:avLst/>
          </a:prstGeom>
          <a:noFill/>
        </p:spPr>
        <p:txBody>
          <a:bodyPr wrap="square" rtlCol="0">
            <a:spAutoFit/>
          </a:bodyPr>
          <a:lstStyle/>
          <a:p>
            <a:r>
              <a:rPr lang="en-GB" sz="4200" err="1">
                <a:solidFill>
                  <a:srgbClr val="A6377D"/>
                </a:solidFill>
              </a:rPr>
              <a:t>Perché</a:t>
            </a:r>
            <a:endParaRPr lang="en-GB" sz="4200">
              <a:solidFill>
                <a:srgbClr val="A6377D"/>
              </a:solidFill>
            </a:endParaRPr>
          </a:p>
        </p:txBody>
      </p:sp>
      <p:sp>
        <p:nvSpPr>
          <p:cNvPr id="8" name="TextBox 7">
            <a:extLst>
              <a:ext uri="{FF2B5EF4-FFF2-40B4-BE49-F238E27FC236}">
                <a16:creationId xmlns:a16="http://schemas.microsoft.com/office/drawing/2014/main" id="{B391ED03-0F42-4C39-BF3D-E0C9EF6AAC2B}"/>
              </a:ext>
            </a:extLst>
          </p:cNvPr>
          <p:cNvSpPr txBox="1"/>
          <p:nvPr/>
        </p:nvSpPr>
        <p:spPr>
          <a:xfrm>
            <a:off x="5983115" y="5215528"/>
            <a:ext cx="1470445" cy="738664"/>
          </a:xfrm>
          <a:prstGeom prst="rect">
            <a:avLst/>
          </a:prstGeom>
          <a:noFill/>
        </p:spPr>
        <p:txBody>
          <a:bodyPr wrap="square" rtlCol="0">
            <a:spAutoFit/>
          </a:bodyPr>
          <a:lstStyle/>
          <a:p>
            <a:r>
              <a:rPr lang="en-GB" sz="4200">
                <a:solidFill>
                  <a:srgbClr val="09446A"/>
                </a:solidFill>
              </a:rPr>
              <a:t>Cosa</a:t>
            </a:r>
          </a:p>
        </p:txBody>
      </p:sp>
      <p:sp>
        <p:nvSpPr>
          <p:cNvPr id="9" name="TextBox 8">
            <a:extLst>
              <a:ext uri="{FF2B5EF4-FFF2-40B4-BE49-F238E27FC236}">
                <a16:creationId xmlns:a16="http://schemas.microsoft.com/office/drawing/2014/main" id="{EBE5DB7F-7E33-43F0-9C98-7B76DC4C31B3}"/>
              </a:ext>
            </a:extLst>
          </p:cNvPr>
          <p:cNvSpPr txBox="1"/>
          <p:nvPr/>
        </p:nvSpPr>
        <p:spPr>
          <a:xfrm>
            <a:off x="8239956" y="4192489"/>
            <a:ext cx="1360343" cy="738664"/>
          </a:xfrm>
          <a:prstGeom prst="rect">
            <a:avLst/>
          </a:prstGeom>
          <a:noFill/>
        </p:spPr>
        <p:txBody>
          <a:bodyPr wrap="square" rtlCol="0">
            <a:spAutoFit/>
          </a:bodyPr>
          <a:lstStyle/>
          <a:p>
            <a:r>
              <a:rPr lang="en-GB" sz="4200">
                <a:solidFill>
                  <a:srgbClr val="A6377D"/>
                </a:solidFill>
              </a:rPr>
              <a:t>Chi</a:t>
            </a:r>
          </a:p>
        </p:txBody>
      </p:sp>
      <p:sp>
        <p:nvSpPr>
          <p:cNvPr id="10" name="TextBox 9">
            <a:extLst>
              <a:ext uri="{FF2B5EF4-FFF2-40B4-BE49-F238E27FC236}">
                <a16:creationId xmlns:a16="http://schemas.microsoft.com/office/drawing/2014/main" id="{ADC9F554-787A-403B-88CB-DD30DC3F576C}"/>
              </a:ext>
            </a:extLst>
          </p:cNvPr>
          <p:cNvSpPr txBox="1"/>
          <p:nvPr/>
        </p:nvSpPr>
        <p:spPr>
          <a:xfrm>
            <a:off x="1226308" y="3288146"/>
            <a:ext cx="2271494" cy="892552"/>
          </a:xfrm>
          <a:prstGeom prst="rect">
            <a:avLst/>
          </a:prstGeom>
          <a:noFill/>
        </p:spPr>
        <p:txBody>
          <a:bodyPr wrap="square" rtlCol="0">
            <a:spAutoFit/>
          </a:bodyPr>
          <a:lstStyle/>
          <a:p>
            <a:r>
              <a:rPr lang="en-GB" sz="5200">
                <a:solidFill>
                  <a:srgbClr val="09446A"/>
                </a:solidFill>
              </a:rPr>
              <a:t>Dove</a:t>
            </a:r>
          </a:p>
        </p:txBody>
      </p:sp>
    </p:spTree>
    <p:extLst>
      <p:ext uri="{BB962C8B-B14F-4D97-AF65-F5344CB8AC3E}">
        <p14:creationId xmlns:p14="http://schemas.microsoft.com/office/powerpoint/2010/main" val="2023811651"/>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nvPr>
        </p:nvSpPr>
        <p:spPr>
          <a:xfrm>
            <a:off x="3631601" y="802668"/>
            <a:ext cx="6054266" cy="790524"/>
          </a:xfrm>
        </p:spPr>
        <p:txBody>
          <a:bodyPr>
            <a:noAutofit/>
          </a:bodyPr>
          <a:lstStyle/>
          <a:p>
            <a:r>
              <a:rPr lang="en-GB" b="1"/>
              <a:t>7 Steps per il Problem</a:t>
            </a:r>
            <a:r>
              <a:rPr lang="hr-BA" b="1"/>
              <a:t>-</a:t>
            </a:r>
            <a:r>
              <a:rPr lang="en-IE" b="1"/>
              <a:t>S</a:t>
            </a:r>
            <a:r>
              <a:rPr lang="en-GB" b="1" err="1"/>
              <a:t>olving</a:t>
            </a:r>
            <a:endParaRPr lang="en-GB" b="1"/>
          </a:p>
          <a:p>
            <a:endParaRPr lang="en-GB"/>
          </a:p>
        </p:txBody>
      </p:sp>
      <p:graphicFrame>
        <p:nvGraphicFramePr>
          <p:cNvPr id="3" name="Diagram 2">
            <a:extLst>
              <a:ext uri="{FF2B5EF4-FFF2-40B4-BE49-F238E27FC236}">
                <a16:creationId xmlns:a16="http://schemas.microsoft.com/office/drawing/2014/main" id="{913D8621-548C-4E8B-A17E-A3D4A60E54FA}"/>
              </a:ext>
            </a:extLst>
          </p:cNvPr>
          <p:cNvGraphicFramePr/>
          <p:nvPr>
            <p:extLst>
              <p:ext uri="{D42A27DB-BD31-4B8C-83A1-F6EECF244321}">
                <p14:modId xmlns:p14="http://schemas.microsoft.com/office/powerpoint/2010/main" val="3620140890"/>
              </p:ext>
            </p:extLst>
          </p:nvPr>
        </p:nvGraphicFramePr>
        <p:xfrm>
          <a:off x="533399" y="2207185"/>
          <a:ext cx="4544628" cy="3245241"/>
        </p:xfrm>
        <a:graphic>
          <a:graphicData uri="http://schemas.openxmlformats.org/drawingml/2006/diagram">
            <dgm:relIds xmlns:dgm="http://schemas.openxmlformats.org/drawingml/2006/diagram" r:dm="rId4" r:lo="rId5" r:qs="rId6" r:cs="rId7"/>
          </a:graphicData>
        </a:graphic>
      </p:graphicFrame>
      <p:graphicFrame>
        <p:nvGraphicFramePr>
          <p:cNvPr id="11" name="Diagram 10">
            <a:extLst>
              <a:ext uri="{FF2B5EF4-FFF2-40B4-BE49-F238E27FC236}">
                <a16:creationId xmlns:a16="http://schemas.microsoft.com/office/drawing/2014/main" id="{63FC252E-727C-4A87-88A5-82DAB03CB795}"/>
              </a:ext>
            </a:extLst>
          </p:cNvPr>
          <p:cNvGraphicFramePr/>
          <p:nvPr>
            <p:extLst>
              <p:ext uri="{D42A27DB-BD31-4B8C-83A1-F6EECF244321}">
                <p14:modId xmlns:p14="http://schemas.microsoft.com/office/powerpoint/2010/main" val="2392773530"/>
              </p:ext>
            </p:extLst>
          </p:nvPr>
        </p:nvGraphicFramePr>
        <p:xfrm>
          <a:off x="6096000" y="2207184"/>
          <a:ext cx="4544628" cy="3245241"/>
        </p:xfrm>
        <a:graphic>
          <a:graphicData uri="http://schemas.openxmlformats.org/drawingml/2006/diagram">
            <dgm:relIds xmlns:dgm="http://schemas.openxmlformats.org/drawingml/2006/diagram" r:dm="rId9" r:lo="rId10" r:qs="rId11" r:cs="rId12"/>
          </a:graphicData>
        </a:graphic>
      </p:graphicFrame>
      <p:grpSp>
        <p:nvGrpSpPr>
          <p:cNvPr id="12" name="Group 11">
            <a:extLst>
              <a:ext uri="{FF2B5EF4-FFF2-40B4-BE49-F238E27FC236}">
                <a16:creationId xmlns:a16="http://schemas.microsoft.com/office/drawing/2014/main" id="{F47A99B2-B15D-48B1-A48E-46FBBA245B09}"/>
              </a:ext>
            </a:extLst>
          </p:cNvPr>
          <p:cNvGrpSpPr/>
          <p:nvPr/>
        </p:nvGrpSpPr>
        <p:grpSpPr>
          <a:xfrm>
            <a:off x="3060582" y="5452426"/>
            <a:ext cx="850766" cy="1215380"/>
            <a:chOff x="0" y="2029692"/>
            <a:chExt cx="850766" cy="1215380"/>
          </a:xfrm>
        </p:grpSpPr>
        <p:sp>
          <p:nvSpPr>
            <p:cNvPr id="13" name="Arrow: Chevron 12">
              <a:extLst>
                <a:ext uri="{FF2B5EF4-FFF2-40B4-BE49-F238E27FC236}">
                  <a16:creationId xmlns:a16="http://schemas.microsoft.com/office/drawing/2014/main" id="{3E006F9C-6889-4729-B422-2F0462A6FC9D}"/>
                </a:ext>
              </a:extLst>
            </p:cNvPr>
            <p:cNvSpPr/>
            <p:nvPr/>
          </p:nvSpPr>
          <p:spPr>
            <a:xfrm rot="5400000">
              <a:off x="-182307" y="2211999"/>
              <a:ext cx="1215380" cy="850766"/>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p:txBody>
        </p:sp>
        <p:sp>
          <p:nvSpPr>
            <p:cNvPr id="14" name="Arrow: Chevron 4">
              <a:extLst>
                <a:ext uri="{FF2B5EF4-FFF2-40B4-BE49-F238E27FC236}">
                  <a16:creationId xmlns:a16="http://schemas.microsoft.com/office/drawing/2014/main" id="{A3133471-8EB4-4F8C-BA2C-37438266C63C}"/>
                </a:ext>
              </a:extLst>
            </p:cNvPr>
            <p:cNvSpPr txBox="1"/>
            <p:nvPr/>
          </p:nvSpPr>
          <p:spPr>
            <a:xfrm>
              <a:off x="0" y="2455075"/>
              <a:ext cx="850766" cy="3646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Step 7</a:t>
              </a:r>
            </a:p>
          </p:txBody>
        </p:sp>
      </p:grpSp>
      <p:grpSp>
        <p:nvGrpSpPr>
          <p:cNvPr id="15" name="Group 14">
            <a:extLst>
              <a:ext uri="{FF2B5EF4-FFF2-40B4-BE49-F238E27FC236}">
                <a16:creationId xmlns:a16="http://schemas.microsoft.com/office/drawing/2014/main" id="{6E3F8DB0-C992-4BDD-9679-A30695AFAE3E}"/>
              </a:ext>
            </a:extLst>
          </p:cNvPr>
          <p:cNvGrpSpPr/>
          <p:nvPr/>
        </p:nvGrpSpPr>
        <p:grpSpPr>
          <a:xfrm>
            <a:off x="3911348" y="5452425"/>
            <a:ext cx="3693861" cy="789997"/>
            <a:chOff x="850766" y="2029692"/>
            <a:chExt cx="3693861" cy="789997"/>
          </a:xfrm>
        </p:grpSpPr>
        <p:sp>
          <p:nvSpPr>
            <p:cNvPr id="16" name="Rectangle: Top Corners Rounded 15">
              <a:extLst>
                <a:ext uri="{FF2B5EF4-FFF2-40B4-BE49-F238E27FC236}">
                  <a16:creationId xmlns:a16="http://schemas.microsoft.com/office/drawing/2014/main" id="{47B6782D-F6B0-4D12-AC4B-89CDA8D21EEA}"/>
                </a:ext>
              </a:extLst>
            </p:cNvPr>
            <p:cNvSpPr/>
            <p:nvPr/>
          </p:nvSpPr>
          <p:spPr>
            <a:xfrm rot="5400000">
              <a:off x="2302698" y="577760"/>
              <a:ext cx="789997" cy="369386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p:txBody>
        </p:sp>
        <p:sp>
          <p:nvSpPr>
            <p:cNvPr id="17" name="Rectangle: Top Corners Rounded 4">
              <a:extLst>
                <a:ext uri="{FF2B5EF4-FFF2-40B4-BE49-F238E27FC236}">
                  <a16:creationId xmlns:a16="http://schemas.microsoft.com/office/drawing/2014/main" id="{57FB35A2-07CF-4B8A-879D-E75340BC966F}"/>
                </a:ext>
              </a:extLst>
            </p:cNvPr>
            <p:cNvSpPr txBox="1"/>
            <p:nvPr/>
          </p:nvSpPr>
          <p:spPr>
            <a:xfrm>
              <a:off x="850766" y="2068256"/>
              <a:ext cx="3655297" cy="7128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2400" err="1">
                  <a:solidFill>
                    <a:srgbClr val="09446A"/>
                  </a:solidFill>
                </a:rPr>
                <a:t>Misurare i</a:t>
              </a:r>
              <a:r>
                <a:rPr lang="en-GB" sz="2400" kern="1200">
                  <a:solidFill>
                    <a:srgbClr val="09446A"/>
                  </a:solidFill>
                </a:rPr>
                <a:t> risultati</a:t>
              </a:r>
              <a:endParaRPr lang="en-GB" sz="2400" kern="1200">
                <a:solidFill>
                  <a:srgbClr val="09446A"/>
                </a:solidFill>
              </a:endParaRPr>
            </a:p>
          </p:txBody>
        </p:sp>
      </p:grpSp>
    </p:spTree>
    <p:extLst>
      <p:ext uri="{BB962C8B-B14F-4D97-AF65-F5344CB8AC3E}">
        <p14:creationId xmlns:p14="http://schemas.microsoft.com/office/powerpoint/2010/main" val="2010105837"/>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CB5DD488-BB25-4070-B8F0-F02E3ED5F311}"/>
              </a:ext>
            </a:extLst>
          </p:cNvPr>
          <p:cNvSpPr>
            <a:spLocks noGrp="1"/>
          </p:cNvSpPr>
          <p:nvPr>
            <p:ph type="body" sz="quarter" idx="18"/>
          </p:nvPr>
        </p:nvSpPr>
        <p:spPr>
          <a:xfrm>
            <a:off x="392586" y="247426"/>
            <a:ext cx="11217888" cy="5944837"/>
          </a:xfrm>
        </p:spPr>
        <p:txBody>
          <a:bodyPr>
            <a:noAutofit/>
          </a:bodyPr>
          <a:lstStyle/>
          <a:p>
            <a:pPr marL="0" indent="0"/>
            <a:r>
              <a:rPr lang="en-GB" sz="2800" b="1" err="1">
                <a:solidFill>
                  <a:srgbClr val="80318E"/>
                </a:solidFill>
              </a:rPr>
              <a:t>Abilità di Problem-solving </a:t>
            </a:r>
            <a:r>
              <a:rPr lang="it-IT"/>
              <a:t>sono collegati a una serie di altre competenze, tra cui </a:t>
            </a:r>
            <a:r>
              <a:rPr lang="en-GB"/>
              <a:t>:</a:t>
            </a:r>
          </a:p>
          <a:p>
            <a:pPr marL="0" indent="0"/>
            <a:endParaRPr lang="en-GB" sz="100"/>
          </a:p>
          <a:p>
            <a:pPr marL="0" indent="0">
              <a:buFont typeface="Wingdings" panose="05000000000000000000" pitchFamily="2" charset="2"/>
              <a:buChar char="ü"/>
            </a:pPr>
            <a:r>
              <a:rPr lang="it-IT"/>
              <a:t>capacità analitiche</a:t>
            </a:r>
          </a:p>
          <a:p>
            <a:pPr marL="0" indent="0">
              <a:buFont typeface="Wingdings" panose="05000000000000000000" pitchFamily="2" charset="2"/>
              <a:buChar char="ü"/>
            </a:pPr>
            <a:r>
              <a:rPr lang="it-IT"/>
              <a:t>pensiero innovativo e creativo</a:t>
            </a:r>
          </a:p>
          <a:p>
            <a:pPr marL="0" indent="0">
              <a:buFont typeface="Wingdings" panose="05000000000000000000" pitchFamily="2" charset="2"/>
              <a:buChar char="ü"/>
            </a:pPr>
            <a:r>
              <a:rPr lang="it-IT"/>
              <a:t>mentalità laterale</a:t>
            </a:r>
          </a:p>
          <a:p>
            <a:pPr marL="0" indent="0">
              <a:buFont typeface="Wingdings" panose="05000000000000000000" pitchFamily="2" charset="2"/>
              <a:buChar char="ü"/>
            </a:pPr>
            <a:r>
              <a:rPr lang="it-IT"/>
              <a:t>adattabilità e flessibilità</a:t>
            </a:r>
          </a:p>
          <a:p>
            <a:pPr marL="0" indent="0">
              <a:buFont typeface="Wingdings" panose="05000000000000000000" pitchFamily="2" charset="2"/>
              <a:buChar char="ü"/>
            </a:pPr>
            <a:r>
              <a:rPr lang="it-IT"/>
              <a:t>lucidità</a:t>
            </a:r>
          </a:p>
          <a:p>
            <a:pPr marL="0" indent="0">
              <a:buFont typeface="Wingdings" panose="05000000000000000000" pitchFamily="2" charset="2"/>
              <a:buChar char="ü"/>
            </a:pPr>
            <a:r>
              <a:rPr lang="it-IT"/>
              <a:t>iniziativa</a:t>
            </a:r>
          </a:p>
          <a:p>
            <a:pPr marL="0" indent="0">
              <a:buFont typeface="Wingdings" panose="05000000000000000000" pitchFamily="2" charset="2"/>
              <a:buChar char="ü"/>
            </a:pPr>
            <a:r>
              <a:rPr lang="it-IT"/>
              <a:t>resilienza (per poter rivalutare quando la prima idea non funziona)</a:t>
            </a:r>
          </a:p>
          <a:p>
            <a:pPr marL="0" indent="0">
              <a:buFont typeface="Wingdings" panose="05000000000000000000" pitchFamily="2" charset="2"/>
              <a:buChar char="ü"/>
            </a:pPr>
            <a:r>
              <a:rPr lang="it-IT"/>
              <a:t>lavoro di squadra (se la soluzione dei problemi è un lavoro di squadra)</a:t>
            </a:r>
          </a:p>
          <a:p>
            <a:pPr marL="0" indent="0">
              <a:buFont typeface="Wingdings" panose="05000000000000000000" pitchFamily="2" charset="2"/>
              <a:buChar char="ü"/>
            </a:pPr>
            <a:r>
              <a:rPr lang="it-IT"/>
              <a:t>capacità di influenza (per convincere colleghi, clienti e capi ad adottare le vostre soluzioni).</a:t>
            </a:r>
          </a:p>
          <a:p>
            <a:pPr marL="0" indent="0">
              <a:buFont typeface="Wingdings" panose="05000000000000000000" pitchFamily="2" charset="2"/>
              <a:buChar char="ü"/>
            </a:pPr>
            <a:r>
              <a:rPr lang="it-IT"/>
              <a:t>L'identificazione di un problema è spesso alla base di una nuova idea di business o di prodotto e, di conseguenza, il problem solving è un ingrediente essenziale dell'imprenditorialità. È anche una componente chiave di una buona leadership</a:t>
            </a:r>
            <a:r>
              <a:rPr lang="en-GB"/>
              <a:t>.</a:t>
            </a:r>
          </a:p>
        </p:txBody>
      </p:sp>
      <p:sp>
        <p:nvSpPr>
          <p:cNvPr id="6" name="TextBox 5">
            <a:extLst>
              <a:ext uri="{FF2B5EF4-FFF2-40B4-BE49-F238E27FC236}">
                <a16:creationId xmlns:a16="http://schemas.microsoft.com/office/drawing/2014/main" id="{12205A56-F028-4C37-AC6A-9CB3BBA3A68D}"/>
              </a:ext>
            </a:extLst>
          </p:cNvPr>
          <p:cNvSpPr txBox="1"/>
          <p:nvPr/>
        </p:nvSpPr>
        <p:spPr>
          <a:xfrm>
            <a:off x="3456373" y="6456713"/>
            <a:ext cx="8735627" cy="230832"/>
          </a:xfrm>
          <a:prstGeom prst="rect">
            <a:avLst/>
          </a:prstGeom>
          <a:noFill/>
        </p:spPr>
        <p:txBody>
          <a:bodyPr wrap="square" rtlCol="0">
            <a:spAutoFit/>
          </a:bodyPr>
          <a:lstStyle/>
          <a:p>
            <a:r>
              <a:rPr lang="en-GB" sz="900">
                <a:solidFill>
                  <a:srgbClr val="93C23D"/>
                </a:solidFill>
              </a:rPr>
              <a:t>Source -</a:t>
            </a:r>
            <a:r>
              <a:rPr lang="en-GB" sz="900"/>
              <a:t> </a:t>
            </a:r>
            <a:r>
              <a:rPr lang="en-GB" sz="900">
                <a:hlinkClick r:id="rId2"/>
              </a:rPr>
              <a:t>https://targetjobs.co.uk/careers-advice/skills-for-getting-a-job/problem-solving-mark-independent-employee</a:t>
            </a:r>
            <a:r>
              <a:rPr lang="en-GB" sz="900"/>
              <a:t> </a:t>
            </a:r>
          </a:p>
        </p:txBody>
      </p:sp>
    </p:spTree>
    <p:extLst>
      <p:ext uri="{BB962C8B-B14F-4D97-AF65-F5344CB8AC3E}">
        <p14:creationId xmlns:p14="http://schemas.microsoft.com/office/powerpoint/2010/main" val="1828258853"/>
      </p:ext>
    </p:ext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nvPr>
        </p:nvSpPr>
        <p:spPr>
          <a:xfrm>
            <a:off x="952947" y="677235"/>
            <a:ext cx="9901519" cy="1178198"/>
          </a:xfrm>
        </p:spPr>
        <p:txBody>
          <a:bodyPr>
            <a:noAutofit/>
          </a:bodyPr>
          <a:lstStyle/>
          <a:p>
            <a:pPr algn="ctr"/>
            <a:r>
              <a:rPr lang="en-GB" b="1"/>
              <a:t>5 Step di  </a:t>
            </a:r>
            <a:r>
              <a:rPr lang="hr-BA" b="1"/>
              <a:t>Motiva</a:t>
            </a:r>
            <a:r>
              <a:rPr lang="it-IT" b="1"/>
              <a:t>zione per il</a:t>
            </a:r>
            <a:r>
              <a:rPr lang="en-GB" b="1"/>
              <a:t> Problem</a:t>
            </a:r>
            <a:r>
              <a:rPr lang="hr-BA" b="1"/>
              <a:t>-</a:t>
            </a:r>
            <a:r>
              <a:rPr lang="en-IE" b="1"/>
              <a:t>S</a:t>
            </a:r>
            <a:r>
              <a:rPr lang="en-GB" b="1" err="1"/>
              <a:t>olving</a:t>
            </a:r>
            <a:endParaRPr lang="en-GB" b="1"/>
          </a:p>
          <a:p>
            <a:endParaRPr lang="en-GB"/>
          </a:p>
        </p:txBody>
      </p:sp>
      <p:sp>
        <p:nvSpPr>
          <p:cNvPr id="4" name="TextBox 3">
            <a:extLst>
              <a:ext uri="{FF2B5EF4-FFF2-40B4-BE49-F238E27FC236}">
                <a16:creationId xmlns:a16="http://schemas.microsoft.com/office/drawing/2014/main" id="{6A06BD1F-D7C3-421E-B682-58B880066955}"/>
              </a:ext>
            </a:extLst>
          </p:cNvPr>
          <p:cNvSpPr txBox="1"/>
          <p:nvPr/>
        </p:nvSpPr>
        <p:spPr>
          <a:xfrm>
            <a:off x="470516" y="2396971"/>
            <a:ext cx="9729923" cy="4447371"/>
          </a:xfrm>
          <a:prstGeom prst="rect">
            <a:avLst/>
          </a:prstGeom>
          <a:noFill/>
        </p:spPr>
        <p:txBody>
          <a:bodyPr wrap="square" rtlCol="0">
            <a:spAutoFit/>
          </a:bodyPr>
          <a:lstStyle/>
          <a:p>
            <a:r>
              <a:rPr lang="it-IT" sz="2400">
                <a:solidFill>
                  <a:srgbClr val="002060"/>
                </a:solidFill>
              </a:rPr>
              <a:t>Step 1 - Iniziare con un respiro</a:t>
            </a:r>
          </a:p>
          <a:p>
            <a:r>
              <a:rPr lang="it-IT" sz="2400">
                <a:solidFill>
                  <a:srgbClr val="002060"/>
                </a:solidFill>
              </a:rPr>
              <a:t>Step 2 - Immergersi e scoprire</a:t>
            </a:r>
          </a:p>
          <a:p>
            <a:r>
              <a:rPr lang="it-IT" sz="2400">
                <a:solidFill>
                  <a:srgbClr val="002060"/>
                </a:solidFill>
              </a:rPr>
              <a:t>Step 3 - Raggruppare il caos</a:t>
            </a:r>
          </a:p>
          <a:p>
            <a:r>
              <a:rPr lang="it-IT" sz="2400">
                <a:solidFill>
                  <a:srgbClr val="002060"/>
                </a:solidFill>
              </a:rPr>
              <a:t>Step 4 - Creare una mappa</a:t>
            </a:r>
          </a:p>
          <a:p>
            <a:r>
              <a:rPr lang="it-IT" sz="2400">
                <a:solidFill>
                  <a:srgbClr val="002060"/>
                </a:solidFill>
              </a:rPr>
              <a:t>Step 5 - Alzarsi e andare</a:t>
            </a:r>
          </a:p>
          <a:p>
            <a:endParaRPr lang="en-GB" sz="2400">
              <a:solidFill>
                <a:srgbClr val="002060"/>
              </a:solidFill>
            </a:endParaRPr>
          </a:p>
          <a:p>
            <a:endParaRPr lang="en-GB"/>
          </a:p>
          <a:p>
            <a:endParaRPr lang="en-GB" sz="100" b="1">
              <a:solidFill>
                <a:srgbClr val="93C23D"/>
              </a:solidFill>
            </a:endParaRPr>
          </a:p>
          <a:p>
            <a:endParaRPr lang="en-GB" sz="2400" b="1">
              <a:solidFill>
                <a:srgbClr val="93C23D"/>
              </a:solidFill>
            </a:endParaRPr>
          </a:p>
          <a:p>
            <a:r>
              <a:rPr lang="it-IT" sz="2400" b="1">
                <a:solidFill>
                  <a:srgbClr val="93C23D"/>
                </a:solidFill>
              </a:rPr>
              <a:t>Guardate questo Ted Talk e «una ricetta» per la risoluzione dei problemi </a:t>
            </a:r>
            <a:r>
              <a:rPr lang="en-GB" sz="2400" b="1">
                <a:solidFill>
                  <a:srgbClr val="93C23D"/>
                </a:solidFill>
              </a:rPr>
              <a:t>:</a:t>
            </a:r>
          </a:p>
          <a:p>
            <a:endParaRPr lang="en-GB" sz="2400"/>
          </a:p>
          <a:p>
            <a:r>
              <a:rPr lang="en-GB" sz="2400">
                <a:hlinkClick r:id="rId2"/>
              </a:rPr>
              <a:t>https://www.ted.com/talks/mark_sylvester_see_what_you_think_a_recipe_for_problem_solving</a:t>
            </a:r>
            <a:r>
              <a:rPr lang="en-GB" sz="2400"/>
              <a:t> </a:t>
            </a:r>
          </a:p>
        </p:txBody>
      </p:sp>
      <p:pic>
        <p:nvPicPr>
          <p:cNvPr id="1026" name="Picture 2" descr="7 Steps to Problem Solving">
            <a:extLst>
              <a:ext uri="{FF2B5EF4-FFF2-40B4-BE49-F238E27FC236}">
                <a16:creationId xmlns:a16="http://schemas.microsoft.com/office/drawing/2014/main" id="{E1BB40A7-3DF1-4F1C-87E8-C94100ADDA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9095" y="2348198"/>
            <a:ext cx="4547186" cy="2452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36531"/>
      </p:ext>
    </p:extLst>
  </p:cSld>
  <p:clrMapOvr>
    <a:masterClrMapping/>
  </p:clrMapOvr>
  <p:transition/>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831988" y="994289"/>
            <a:ext cx="4657767" cy="2561791"/>
          </a:xfrm>
        </p:spPr>
        <p:txBody>
          <a:bodyPr>
            <a:normAutofit/>
          </a:bodyPr>
          <a:lstStyle/>
          <a:p>
            <a:r>
              <a:rPr lang="en-US" sz="4400" err="1"/>
              <a:t>Processo decisionale</a:t>
            </a:r>
            <a:endParaRPr lang="en-US" sz="440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a:t>05</a:t>
            </a:r>
            <a:endParaRPr lang="en-IE" b="1"/>
          </a:p>
        </p:txBody>
      </p:sp>
      <p:pic>
        <p:nvPicPr>
          <p:cNvPr id="8" name="Picture Placeholder 7" descr="People in a meeting">
            <a:extLst>
              <a:ext uri="{FF2B5EF4-FFF2-40B4-BE49-F238E27FC236}">
                <a16:creationId xmlns:a16="http://schemas.microsoft.com/office/drawing/2014/main" id="{78A4B257-A060-4DE2-9A75-666BCC0589FC}"/>
              </a:ext>
            </a:extLst>
          </p:cNvPr>
          <p:cNvPicPr>
            <a:picLocks noGrp="1" noChangeAspect="1"/>
          </p:cNvPicPr>
          <p:nvPr>
            <p:ph type="pic" sz="quarter" idx="19"/>
          </p:nvPr>
        </p:nvPicPr>
        <p:blipFill>
          <a:blip r:embed="rId2"/>
          <a:srcRect l="18252" r="18252"/>
          <a:stretch>
            <a:fillRect/>
          </a:stretch>
        </p:blipFill>
        <p:spPr/>
      </p:pic>
    </p:spTree>
    <p:extLst>
      <p:ext uri="{BB962C8B-B14F-4D97-AF65-F5344CB8AC3E}">
        <p14:creationId xmlns:p14="http://schemas.microsoft.com/office/powerpoint/2010/main" val="1729695215"/>
      </p:ext>
    </p:extLst>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89"/>
        <p:cNvGrpSpPr/>
        <p:nvPr/>
      </p:nvGrpSpPr>
      <p:grpSpPr>
        <a:xfrm>
          <a:off x="0" y="0"/>
          <a:ext cx="0" cy="0"/>
        </a:xfrm>
      </p:grpSpPr>
      <p:sp>
        <p:nvSpPr>
          <p:cNvPr id="1290" name="Google Shape;1290;p46"/>
          <p:cNvSpPr txBox="1">
            <a:spLocks noGrp="1"/>
          </p:cNvSpPr>
          <p:nvPr>
            <p:ph type="body" idx="2"/>
          </p:nvPr>
        </p:nvSpPr>
        <p:spPr>
          <a:xfrm>
            <a:off x="474699" y="255799"/>
            <a:ext cx="11006101" cy="580518"/>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90000"/>
              </a:lnSpc>
              <a:spcBef>
                <a:spcPct val="0"/>
              </a:spcBef>
              <a:spcAft>
                <a:spcPct val="0"/>
              </a:spcAft>
              <a:buClr>
                <a:srgbClr val="80318E"/>
              </a:buClr>
              <a:buSzPts val="3600"/>
              <a:buNone/>
            </a:pPr>
            <a:r>
              <a:rPr lang="it-IT" sz="3600">
                <a:solidFill>
                  <a:srgbClr val="80318E"/>
                </a:solidFill>
              </a:rPr>
              <a:t>Perché il processo decisionale è una competenza importante per la leadership</a:t>
            </a:r>
            <a:r>
              <a:rPr lang="en-US" sz="3600">
                <a:solidFill>
                  <a:srgbClr val="80318E"/>
                </a:solidFill>
              </a:rPr>
              <a:t>?</a:t>
            </a:r>
            <a:endParaRPr/>
          </a:p>
        </p:txBody>
      </p:sp>
      <p:sp>
        <p:nvSpPr>
          <p:cNvPr id="2" name="TextBox 1">
            <a:extLst>
              <a:ext uri="{FF2B5EF4-FFF2-40B4-BE49-F238E27FC236}">
                <a16:creationId xmlns:a16="http://schemas.microsoft.com/office/drawing/2014/main" id="{08457DB4-046D-4E02-B73E-6C49CC839C24}"/>
              </a:ext>
            </a:extLst>
          </p:cNvPr>
          <p:cNvSpPr txBox="1"/>
          <p:nvPr/>
        </p:nvSpPr>
        <p:spPr>
          <a:xfrm>
            <a:off x="678505" y="961576"/>
            <a:ext cx="10631179"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kumimoji="0" lang="it-IT" sz="2400" b="0"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rPr>
              <a:t>Quando pensiamo a ciò che fa di una persona un grande leader, una caratteristica che ci viene in mente è la risolutezza. Non ci immaginiamo leader di successo che se ne stanno in giro con aria poco chiara e incerta. Li vediamo invece come persone in grado di arrivare rapidamente alle loro decisioni e di comunicare gli obiettivi agli altri.</a:t>
            </a: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endParaRPr kumimoji="0" lang="it-IT" sz="2400" b="0"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kumimoji="0" lang="it-IT" sz="2400" b="0"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rPr>
              <a:t>I grandi leader sanno come bilanciare le emozioni con la ragione e prendere decisioni che hanno un impatto positivo su se stessi, sui colleghi, sui clienti e sugli stakeholder e sulle organizzazioni. Prendere buone decisioni in situazioni difficili non è un'impresa da poco, perché questo tipo di decisioni comporta cambiamenti, incertezza, ansia, stress e talvolta reazioni sfavorevoli da parte degli altri.</a:t>
            </a: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endParaRPr kumimoji="0" lang="it-IT" sz="2400" b="0"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kumimoji="0" lang="it-IT" sz="2400" b="0"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rPr>
              <a:t>I grandi leader sanno anche quando muoversi rapidamente e procedere con le informazioni disponibili, piuttosto che prendere più tempo e raccogliere ulteriori informazioni. Quando i leader scelgono di perseguire ulteriori informazioni o strade, devono anche sapere quando fermarsi.</a:t>
            </a:r>
            <a:endParaRPr kumimoji="0" lang="en-US" sz="2200" b="0" i="0" u="none" strike="noStrike" kern="0" cap="none" spc="0" normalizeH="0" baseline="0" noProof="0">
              <a:ln>
                <a:noFill/>
              </a:ln>
              <a:solidFill>
                <a:srgbClr val="09446A"/>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10227466"/>
      </p:ext>
    </p:ext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C6FDC537-783C-47BE-9DBA-501CACFAFECB}"/>
              </a:ext>
            </a:extLst>
          </p:cNvPr>
          <p:cNvSpPr>
            <a:spLocks noGrp="1"/>
          </p:cNvSpPr>
          <p:nvPr>
            <p:ph type="body" sz="quarter" idx="29"/>
          </p:nvPr>
        </p:nvSpPr>
        <p:spPr/>
        <p:txBody>
          <a:bodyPr>
            <a:normAutofit lnSpcReduction="10000"/>
          </a:bodyPr>
          <a:lstStyle/>
          <a:p>
            <a:r>
              <a:rPr lang="en-GB" err="1"/>
              <a:t>Cos’è il processo decisionale?</a:t>
            </a:r>
          </a:p>
        </p:txBody>
      </p:sp>
      <p:sp>
        <p:nvSpPr>
          <p:cNvPr id="3" name="Text Placeholder 2">
            <a:extLst>
              <a:ext uri="{FF2B5EF4-FFF2-40B4-BE49-F238E27FC236}">
                <a16:creationId xmlns:a16="http://schemas.microsoft.com/office/drawing/2014/main" id="{4BC3C0CF-828F-4BC7-91D5-D396BC47C615}"/>
              </a:ext>
            </a:extLst>
          </p:cNvPr>
          <p:cNvSpPr>
            <a:spLocks noGrp="1"/>
          </p:cNvSpPr>
          <p:nvPr>
            <p:ph type="body" sz="quarter" idx="25"/>
          </p:nvPr>
        </p:nvSpPr>
        <p:spPr>
          <a:xfrm>
            <a:off x="754602" y="3837322"/>
            <a:ext cx="1921262" cy="2025549"/>
          </a:xfrm>
        </p:spPr>
        <p:txBody>
          <a:bodyPr/>
          <a:lstStyle/>
          <a:p>
            <a:r>
              <a:rPr lang="it-IT" sz="2200" b="0"/>
              <a:t>Il manager scopre un problema e determina le circostanze che hanno portato alla situazione.</a:t>
            </a:r>
          </a:p>
          <a:p>
            <a:endParaRPr lang="en-GB" sz="2200" b="0"/>
          </a:p>
        </p:txBody>
      </p:sp>
      <p:sp>
        <p:nvSpPr>
          <p:cNvPr id="4" name="Text Placeholder 3">
            <a:extLst>
              <a:ext uri="{FF2B5EF4-FFF2-40B4-BE49-F238E27FC236}">
                <a16:creationId xmlns:a16="http://schemas.microsoft.com/office/drawing/2014/main" id="{7205104C-EF4B-4CDF-890E-E5607A32F5D1}"/>
              </a:ext>
            </a:extLst>
          </p:cNvPr>
          <p:cNvSpPr>
            <a:spLocks noGrp="1"/>
          </p:cNvSpPr>
          <p:nvPr>
            <p:ph type="body" sz="quarter" idx="31"/>
          </p:nvPr>
        </p:nvSpPr>
        <p:spPr>
          <a:xfrm>
            <a:off x="2822052" y="3823191"/>
            <a:ext cx="2050241" cy="1906480"/>
          </a:xfrm>
        </p:spPr>
        <p:txBody>
          <a:bodyPr/>
          <a:lstStyle/>
          <a:p>
            <a:r>
              <a:rPr lang="it-IT" sz="2000" b="0"/>
              <a:t>Dopo aver appreso ulteriori informazioni sul caso, il manager crea una o più soluzioni possibili.</a:t>
            </a:r>
          </a:p>
          <a:p>
            <a:endParaRPr lang="en-GB" sz="2000" b="0"/>
          </a:p>
        </p:txBody>
      </p:sp>
      <p:sp>
        <p:nvSpPr>
          <p:cNvPr id="5" name="Text Placeholder 4">
            <a:extLst>
              <a:ext uri="{FF2B5EF4-FFF2-40B4-BE49-F238E27FC236}">
                <a16:creationId xmlns:a16="http://schemas.microsoft.com/office/drawing/2014/main" id="{C601CBBD-2FEA-40E8-A392-EAED6E123762}"/>
              </a:ext>
            </a:extLst>
          </p:cNvPr>
          <p:cNvSpPr>
            <a:spLocks noGrp="1"/>
          </p:cNvSpPr>
          <p:nvPr>
            <p:ph type="body" sz="quarter" idx="33"/>
          </p:nvPr>
        </p:nvSpPr>
        <p:spPr>
          <a:xfrm>
            <a:off x="4944510" y="3837322"/>
            <a:ext cx="2174003" cy="2291313"/>
          </a:xfrm>
        </p:spPr>
        <p:txBody>
          <a:bodyPr/>
          <a:lstStyle/>
          <a:p>
            <a:r>
              <a:rPr lang="it-IT" sz="2000" b="0"/>
              <a:t> Il manager analizza i vantaggi e gli svantaggi di ciascuna opzione e, se necessario, esplora soluzioni alternative.</a:t>
            </a:r>
          </a:p>
          <a:p>
            <a:endParaRPr lang="en-GB" sz="2000" b="0"/>
          </a:p>
        </p:txBody>
      </p:sp>
      <p:sp>
        <p:nvSpPr>
          <p:cNvPr id="6" name="Text Placeholder 5">
            <a:extLst>
              <a:ext uri="{FF2B5EF4-FFF2-40B4-BE49-F238E27FC236}">
                <a16:creationId xmlns:a16="http://schemas.microsoft.com/office/drawing/2014/main" id="{6B34554C-F9E7-428C-93A1-A451992CCA9D}"/>
              </a:ext>
            </a:extLst>
          </p:cNvPr>
          <p:cNvSpPr>
            <a:spLocks noGrp="1"/>
          </p:cNvSpPr>
          <p:nvPr>
            <p:ph type="body" sz="quarter" idx="35"/>
          </p:nvPr>
        </p:nvSpPr>
        <p:spPr>
          <a:xfrm>
            <a:off x="7140939" y="3632957"/>
            <a:ext cx="1890175" cy="1906481"/>
          </a:xfrm>
        </p:spPr>
        <p:txBody>
          <a:bodyPr/>
          <a:lstStyle/>
          <a:p>
            <a:r>
              <a:rPr lang="it-IT" sz="2000" b="0"/>
              <a:t>Una volta effettuata una valutazione approfondita, il manager prende una decisione finale sulle azioni da intraprendere.</a:t>
            </a:r>
          </a:p>
          <a:p>
            <a:endParaRPr lang="en-GB" sz="2000" b="0"/>
          </a:p>
        </p:txBody>
      </p:sp>
      <p:sp>
        <p:nvSpPr>
          <p:cNvPr id="7" name="Text Placeholder 6">
            <a:extLst>
              <a:ext uri="{FF2B5EF4-FFF2-40B4-BE49-F238E27FC236}">
                <a16:creationId xmlns:a16="http://schemas.microsoft.com/office/drawing/2014/main" id="{269B3D51-82AB-4E5B-95EF-355D05C2332B}"/>
              </a:ext>
            </a:extLst>
          </p:cNvPr>
          <p:cNvSpPr>
            <a:spLocks noGrp="1"/>
          </p:cNvSpPr>
          <p:nvPr>
            <p:ph type="body" sz="quarter" idx="37"/>
          </p:nvPr>
        </p:nvSpPr>
        <p:spPr>
          <a:xfrm>
            <a:off x="9152235" y="3823191"/>
            <a:ext cx="2194228" cy="1728276"/>
          </a:xfrm>
        </p:spPr>
        <p:txBody>
          <a:bodyPr/>
          <a:lstStyle/>
          <a:p>
            <a:r>
              <a:rPr lang="it-IT" sz="2000" b="0"/>
              <a:t> Il manager informa i dipendenti della decisione e spiega come la decisione influisce sul posto di lavoro.</a:t>
            </a:r>
          </a:p>
          <a:p>
            <a:endParaRPr lang="en-GB" sz="2000" b="0"/>
          </a:p>
        </p:txBody>
      </p:sp>
      <p:sp>
        <p:nvSpPr>
          <p:cNvPr id="8" name="TextBox 7">
            <a:extLst>
              <a:ext uri="{FF2B5EF4-FFF2-40B4-BE49-F238E27FC236}">
                <a16:creationId xmlns:a16="http://schemas.microsoft.com/office/drawing/2014/main" id="{A5354218-FFDA-43BF-BC38-40D9FAB6E9A6}"/>
              </a:ext>
            </a:extLst>
          </p:cNvPr>
          <p:cNvSpPr txBox="1"/>
          <p:nvPr/>
        </p:nvSpPr>
        <p:spPr>
          <a:xfrm>
            <a:off x="754602" y="987750"/>
            <a:ext cx="11212497" cy="1200329"/>
          </a:xfrm>
          <a:prstGeom prst="rect">
            <a:avLst/>
          </a:prstGeom>
          <a:noFill/>
        </p:spPr>
        <p:txBody>
          <a:bodyPr wrap="square" rtlCol="0">
            <a:spAutoFit/>
          </a:bodyPr>
          <a:lstStyle/>
          <a:p>
            <a:r>
              <a:rPr lang="it-IT" sz="2400">
                <a:solidFill>
                  <a:srgbClr val="09446A"/>
                </a:solidFill>
              </a:rPr>
              <a:t>Il processo decisionale è un'abilità di leadership che i manager utilizzano per valutare una situazione e determinare come l'organizzazione può procedere. Il processo decisionale prevede le seguenti fasi</a:t>
            </a:r>
            <a:r>
              <a:rPr lang="en-GB" sz="2400">
                <a:solidFill>
                  <a:srgbClr val="09446A"/>
                </a:solidFill>
              </a:rPr>
              <a:t>;</a:t>
            </a:r>
          </a:p>
        </p:txBody>
      </p:sp>
      <p:sp>
        <p:nvSpPr>
          <p:cNvPr id="9" name="TextBox 8">
            <a:extLst>
              <a:ext uri="{FF2B5EF4-FFF2-40B4-BE49-F238E27FC236}">
                <a16:creationId xmlns:a16="http://schemas.microsoft.com/office/drawing/2014/main" id="{476B28FE-7A41-40E6-868A-A4CB1048D549}"/>
              </a:ext>
            </a:extLst>
          </p:cNvPr>
          <p:cNvSpPr txBox="1"/>
          <p:nvPr/>
        </p:nvSpPr>
        <p:spPr>
          <a:xfrm>
            <a:off x="633203" y="2254929"/>
            <a:ext cx="2254928" cy="1046440"/>
          </a:xfrm>
          <a:prstGeom prst="rect">
            <a:avLst/>
          </a:prstGeom>
          <a:noFill/>
        </p:spPr>
        <p:txBody>
          <a:bodyPr wrap="square" rtlCol="0">
            <a:spAutoFit/>
          </a:bodyPr>
          <a:lstStyle/>
          <a:p>
            <a:pPr algn="ctr"/>
            <a:r>
              <a:rPr lang="en-GB" sz="2200" b="1" err="1">
                <a:solidFill>
                  <a:srgbClr val="09446A"/>
                </a:solidFill>
              </a:rPr>
              <a:t>Identificare la sfida</a:t>
            </a:r>
            <a:endParaRPr lang="en-GB" sz="2200" b="1">
              <a:solidFill>
                <a:srgbClr val="09446A"/>
              </a:solidFill>
            </a:endParaRPr>
          </a:p>
          <a:p>
            <a:endParaRPr lang="en-GB"/>
          </a:p>
        </p:txBody>
      </p:sp>
      <p:sp>
        <p:nvSpPr>
          <p:cNvPr id="11" name="TextBox 10">
            <a:extLst>
              <a:ext uri="{FF2B5EF4-FFF2-40B4-BE49-F238E27FC236}">
                <a16:creationId xmlns:a16="http://schemas.microsoft.com/office/drawing/2014/main" id="{29AC5D75-0AA2-4FD8-9B25-EC84DC07C22C}"/>
              </a:ext>
            </a:extLst>
          </p:cNvPr>
          <p:cNvSpPr txBox="1"/>
          <p:nvPr/>
        </p:nvSpPr>
        <p:spPr>
          <a:xfrm>
            <a:off x="3009530" y="2247962"/>
            <a:ext cx="1799864" cy="1384995"/>
          </a:xfrm>
          <a:prstGeom prst="rect">
            <a:avLst/>
          </a:prstGeom>
          <a:noFill/>
        </p:spPr>
        <p:txBody>
          <a:bodyPr wrap="square" rtlCol="0">
            <a:spAutoFit/>
          </a:bodyPr>
          <a:lstStyle/>
          <a:p>
            <a:pPr algn="ctr"/>
            <a:r>
              <a:rPr lang="en-GB" sz="2200" b="1" err="1">
                <a:solidFill>
                  <a:srgbClr val="09446A"/>
                </a:solidFill>
              </a:rPr>
              <a:t>Elaborazione di soluzioni</a:t>
            </a:r>
            <a:endParaRPr lang="en-GB" sz="2200" b="1">
              <a:solidFill>
                <a:srgbClr val="09446A"/>
              </a:solidFill>
            </a:endParaRPr>
          </a:p>
          <a:p>
            <a:pPr algn="ctr"/>
            <a:endParaRPr lang="en-GB" sz="2200" b="1">
              <a:solidFill>
                <a:srgbClr val="09446A"/>
              </a:solidFill>
            </a:endParaRPr>
          </a:p>
          <a:p>
            <a:endParaRPr lang="en-GB"/>
          </a:p>
        </p:txBody>
      </p:sp>
      <p:sp>
        <p:nvSpPr>
          <p:cNvPr id="12" name="TextBox 11">
            <a:extLst>
              <a:ext uri="{FF2B5EF4-FFF2-40B4-BE49-F238E27FC236}">
                <a16:creationId xmlns:a16="http://schemas.microsoft.com/office/drawing/2014/main" id="{AFEB7EE2-7919-47EF-8285-9C0B551D515C}"/>
              </a:ext>
            </a:extLst>
          </p:cNvPr>
          <p:cNvSpPr txBox="1"/>
          <p:nvPr/>
        </p:nvSpPr>
        <p:spPr>
          <a:xfrm>
            <a:off x="5264980" y="2247962"/>
            <a:ext cx="1698852" cy="1107996"/>
          </a:xfrm>
          <a:prstGeom prst="rect">
            <a:avLst/>
          </a:prstGeom>
          <a:noFill/>
        </p:spPr>
        <p:txBody>
          <a:bodyPr wrap="square" rtlCol="0">
            <a:spAutoFit/>
          </a:bodyPr>
          <a:lstStyle/>
          <a:p>
            <a:pPr algn="ctr"/>
            <a:r>
              <a:rPr lang="en-GB" sz="2200" b="1" err="1">
                <a:solidFill>
                  <a:srgbClr val="09446A"/>
                </a:solidFill>
              </a:rPr>
              <a:t>Valutare le opzioni</a:t>
            </a:r>
            <a:endParaRPr lang="en-GB" sz="2200" b="1">
              <a:solidFill>
                <a:srgbClr val="09446A"/>
              </a:solidFill>
            </a:endParaRPr>
          </a:p>
          <a:p>
            <a:pPr algn="ctr"/>
            <a:endParaRPr lang="en-GB" sz="2200" b="1">
              <a:solidFill>
                <a:srgbClr val="09446A"/>
              </a:solidFill>
            </a:endParaRPr>
          </a:p>
        </p:txBody>
      </p:sp>
      <p:sp>
        <p:nvSpPr>
          <p:cNvPr id="13" name="TextBox 12">
            <a:extLst>
              <a:ext uri="{FF2B5EF4-FFF2-40B4-BE49-F238E27FC236}">
                <a16:creationId xmlns:a16="http://schemas.microsoft.com/office/drawing/2014/main" id="{7CA49CBE-2F54-4433-8A35-8F449997DBA6}"/>
              </a:ext>
            </a:extLst>
          </p:cNvPr>
          <p:cNvSpPr txBox="1"/>
          <p:nvPr/>
        </p:nvSpPr>
        <p:spPr>
          <a:xfrm>
            <a:off x="7222521" y="2247961"/>
            <a:ext cx="2005018" cy="769441"/>
          </a:xfrm>
          <a:prstGeom prst="rect">
            <a:avLst/>
          </a:prstGeom>
          <a:noFill/>
        </p:spPr>
        <p:txBody>
          <a:bodyPr wrap="square" rtlCol="0">
            <a:spAutoFit/>
          </a:bodyPr>
          <a:lstStyle/>
          <a:p>
            <a:pPr algn="ctr"/>
            <a:r>
              <a:rPr lang="en-GB" sz="2200" b="1">
                <a:solidFill>
                  <a:srgbClr val="09446A"/>
                </a:solidFill>
              </a:rPr>
              <a:t>Fare una scelta</a:t>
            </a:r>
            <a:endParaRPr lang="en-GB" sz="2200" b="1">
              <a:solidFill>
                <a:srgbClr val="09446A"/>
              </a:solidFill>
            </a:endParaRPr>
          </a:p>
          <a:p>
            <a:pPr algn="ctr"/>
            <a:endParaRPr lang="en-GB" sz="2200" b="1">
              <a:solidFill>
                <a:srgbClr val="09446A"/>
              </a:solidFill>
            </a:endParaRPr>
          </a:p>
        </p:txBody>
      </p:sp>
      <p:sp>
        <p:nvSpPr>
          <p:cNvPr id="14" name="TextBox 13">
            <a:extLst>
              <a:ext uri="{FF2B5EF4-FFF2-40B4-BE49-F238E27FC236}">
                <a16:creationId xmlns:a16="http://schemas.microsoft.com/office/drawing/2014/main" id="{0BC6E0E1-E707-4E7D-BEA7-3BA98A02455E}"/>
              </a:ext>
            </a:extLst>
          </p:cNvPr>
          <p:cNvSpPr txBox="1"/>
          <p:nvPr/>
        </p:nvSpPr>
        <p:spPr>
          <a:xfrm>
            <a:off x="9371385" y="2247960"/>
            <a:ext cx="2254928" cy="1107996"/>
          </a:xfrm>
          <a:prstGeom prst="rect">
            <a:avLst/>
          </a:prstGeom>
          <a:noFill/>
        </p:spPr>
        <p:txBody>
          <a:bodyPr wrap="square" rtlCol="0">
            <a:spAutoFit/>
          </a:bodyPr>
          <a:lstStyle/>
          <a:p>
            <a:pPr algn="ctr"/>
            <a:r>
              <a:rPr lang="it-IT" sz="2200" b="1">
                <a:solidFill>
                  <a:srgbClr val="09446A"/>
                </a:solidFill>
              </a:rPr>
              <a:t>Informare gli altri della decisione</a:t>
            </a:r>
          </a:p>
          <a:p>
            <a:pPr algn="ctr"/>
            <a:endParaRPr lang="en-GB" sz="2200" b="1">
              <a:solidFill>
                <a:srgbClr val="09446A"/>
              </a:solidFill>
            </a:endParaRPr>
          </a:p>
        </p:txBody>
      </p:sp>
    </p:spTree>
    <p:extLst>
      <p:ext uri="{BB962C8B-B14F-4D97-AF65-F5344CB8AC3E}">
        <p14:creationId xmlns:p14="http://schemas.microsoft.com/office/powerpoint/2010/main" val="2360578646"/>
      </p:ext>
    </p:extLst>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710005" y="609600"/>
            <a:ext cx="10742512" cy="1513124"/>
          </a:xfrm>
        </p:spPr>
        <p:txBody>
          <a:bodyPr>
            <a:normAutofit/>
          </a:bodyPr>
          <a:lstStyle/>
          <a:p>
            <a:r>
              <a:rPr lang="it-IT"/>
              <a:t>I leader delle organizzazioni si sottopongono a protocolli decisionali per diverse ragioni, tra cui </a:t>
            </a:r>
            <a:r>
              <a:rPr lang="en-GB"/>
              <a:t>:</a:t>
            </a:r>
          </a:p>
        </p:txBody>
      </p:sp>
      <p:sp>
        <p:nvSpPr>
          <p:cNvPr id="3" name="Text Placeholder 2">
            <a:extLst>
              <a:ext uri="{FF2B5EF4-FFF2-40B4-BE49-F238E27FC236}">
                <a16:creationId xmlns:a16="http://schemas.microsoft.com/office/drawing/2014/main" id="{5A279EBF-E1BD-4933-B976-6FC114798836}"/>
              </a:ext>
            </a:extLst>
          </p:cNvPr>
          <p:cNvSpPr>
            <a:spLocks noGrp="1"/>
          </p:cNvSpPr>
          <p:nvPr>
            <p:ph type="body" sz="quarter" idx="14"/>
          </p:nvPr>
        </p:nvSpPr>
        <p:spPr>
          <a:xfrm>
            <a:off x="521656" y="2055278"/>
            <a:ext cx="10638222" cy="3245241"/>
          </a:xfrm>
        </p:spPr>
        <p:txBody>
          <a:bodyPr/>
          <a:lstStyle/>
          <a:p>
            <a:endParaRPr lang="en-GB" b="1">
              <a:solidFill>
                <a:schemeClr val="bg1"/>
              </a:solidFill>
              <a:highlight>
                <a:srgbClr val="93C23D"/>
              </a:highlight>
            </a:endParaRPr>
          </a:p>
          <a:p>
            <a:pPr marL="342900" indent="-342900">
              <a:buClr>
                <a:srgbClr val="93C23D"/>
              </a:buClr>
              <a:buFont typeface="Wingdings" panose="05000000000000000000" pitchFamily="2" charset="2"/>
              <a:buChar char="ü"/>
            </a:pPr>
            <a:r>
              <a:rPr lang="it-IT">
                <a:solidFill>
                  <a:srgbClr val="09446A"/>
                </a:solidFill>
              </a:rPr>
              <a:t>Implementare nuove politiche organizzative</a:t>
            </a:r>
          </a:p>
          <a:p>
            <a:pPr marL="342900" indent="-342900">
              <a:buClr>
                <a:srgbClr val="93C23D"/>
              </a:buClr>
              <a:buFont typeface="Wingdings" panose="05000000000000000000" pitchFamily="2" charset="2"/>
              <a:buChar char="ü"/>
            </a:pPr>
            <a:r>
              <a:rPr lang="it-IT">
                <a:solidFill>
                  <a:srgbClr val="09446A"/>
                </a:solidFill>
              </a:rPr>
              <a:t>Progettazione di budget e allocazione di risorse finanziarie</a:t>
            </a:r>
          </a:p>
          <a:p>
            <a:pPr marL="342900" indent="-342900">
              <a:buClr>
                <a:srgbClr val="93C23D"/>
              </a:buClr>
              <a:buFont typeface="Wingdings" panose="05000000000000000000" pitchFamily="2" charset="2"/>
              <a:buChar char="ü"/>
            </a:pPr>
            <a:r>
              <a:rPr lang="it-IT">
                <a:solidFill>
                  <a:srgbClr val="09446A"/>
                </a:solidFill>
              </a:rPr>
              <a:t>Reclutare e formare nuovi dipendenti</a:t>
            </a:r>
          </a:p>
          <a:p>
            <a:pPr marL="342900" indent="-342900">
              <a:buClr>
                <a:srgbClr val="93C23D"/>
              </a:buClr>
              <a:buFont typeface="Wingdings" panose="05000000000000000000" pitchFamily="2" charset="2"/>
              <a:buChar char="ü"/>
            </a:pPr>
            <a:r>
              <a:rPr lang="it-IT">
                <a:solidFill>
                  <a:srgbClr val="09446A"/>
                </a:solidFill>
              </a:rPr>
              <a:t>Creare obiettivi organizzativi</a:t>
            </a:r>
          </a:p>
          <a:p>
            <a:pPr marL="342900" indent="-342900">
              <a:buClr>
                <a:srgbClr val="93C23D"/>
              </a:buClr>
              <a:buFont typeface="Wingdings" panose="05000000000000000000" pitchFamily="2" charset="2"/>
              <a:buChar char="ü"/>
            </a:pPr>
            <a:r>
              <a:rPr lang="it-IT">
                <a:solidFill>
                  <a:srgbClr val="09446A"/>
                </a:solidFill>
              </a:rPr>
              <a:t>Entrare in nuovi mercati</a:t>
            </a:r>
          </a:p>
          <a:p>
            <a:pPr marL="342900" indent="-342900">
              <a:buClr>
                <a:srgbClr val="93C23D"/>
              </a:buClr>
              <a:buFont typeface="Wingdings" panose="05000000000000000000" pitchFamily="2" charset="2"/>
              <a:buChar char="ü"/>
            </a:pPr>
            <a:r>
              <a:rPr lang="it-IT">
                <a:solidFill>
                  <a:srgbClr val="09446A"/>
                </a:solidFill>
              </a:rPr>
              <a:t>Ridimensionamento o espansione dell'organizzazione</a:t>
            </a:r>
          </a:p>
          <a:p>
            <a:pPr marL="342900" indent="-342900">
              <a:buClr>
                <a:srgbClr val="93C23D"/>
              </a:buClr>
              <a:buFont typeface="Wingdings" panose="05000000000000000000" pitchFamily="2" charset="2"/>
              <a:buChar char="ü"/>
            </a:pPr>
            <a:r>
              <a:rPr lang="it-IT">
                <a:solidFill>
                  <a:srgbClr val="09446A"/>
                </a:solidFill>
              </a:rPr>
              <a:t>Sviluppare nuovi prodotti</a:t>
            </a:r>
          </a:p>
          <a:p>
            <a:pPr marL="342900" indent="-342900">
              <a:buClr>
                <a:srgbClr val="93C23D"/>
              </a:buClr>
              <a:buFont typeface="Wingdings" panose="05000000000000000000" pitchFamily="2" charset="2"/>
              <a:buChar char="ü"/>
            </a:pPr>
            <a:r>
              <a:rPr lang="it-IT">
                <a:solidFill>
                  <a:srgbClr val="09446A"/>
                </a:solidFill>
              </a:rPr>
              <a:t>Costruire il marchio dell'organizzazione</a:t>
            </a:r>
          </a:p>
          <a:p>
            <a:pPr marL="342900" indent="-342900">
              <a:buClr>
                <a:srgbClr val="93C23D"/>
              </a:buClr>
              <a:buFont typeface="Wingdings" panose="05000000000000000000" pitchFamily="2" charset="2"/>
              <a:buChar char="ü"/>
            </a:pPr>
            <a:endParaRPr lang="en-GB">
              <a:solidFill>
                <a:srgbClr val="09446A"/>
              </a:solidFill>
            </a:endParaRPr>
          </a:p>
        </p:txBody>
      </p:sp>
    </p:spTree>
    <p:extLst>
      <p:ext uri="{BB962C8B-B14F-4D97-AF65-F5344CB8AC3E}">
        <p14:creationId xmlns:p14="http://schemas.microsoft.com/office/powerpoint/2010/main" val="1145877939"/>
      </p:ext>
    </p:extLst>
  </p:cSld>
  <p:clrMapOvr>
    <a:masterClrMapping/>
  </p:clrMapOvr>
  <p:transition/>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967E8B4A-595F-4F78-A206-4065558B8A15}"/>
              </a:ext>
            </a:extLst>
          </p:cNvPr>
          <p:cNvSpPr>
            <a:spLocks noGrp="1"/>
          </p:cNvSpPr>
          <p:nvPr>
            <p:ph type="body" sz="quarter" idx="16"/>
          </p:nvPr>
        </p:nvSpPr>
        <p:spPr>
          <a:xfrm>
            <a:off x="411246" y="429619"/>
            <a:ext cx="7862742" cy="734798"/>
          </a:xfrm>
        </p:spPr>
        <p:txBody>
          <a:bodyPr>
            <a:normAutofit fontScale="77500" lnSpcReduction="20000"/>
          </a:bodyPr>
          <a:lstStyle/>
          <a:p>
            <a:r>
              <a:rPr lang="en-GB" b="1"/>
              <a:t>5 competenze importanti del processo decisionale</a:t>
            </a:r>
            <a:endParaRPr lang="en-GB" b="1"/>
          </a:p>
        </p:txBody>
      </p:sp>
      <p:sp>
        <p:nvSpPr>
          <p:cNvPr id="3" name="Text Placeholder 2">
            <a:extLst>
              <a:ext uri="{FF2B5EF4-FFF2-40B4-BE49-F238E27FC236}">
                <a16:creationId xmlns:a16="http://schemas.microsoft.com/office/drawing/2014/main" id="{98CD3F86-7C97-41B4-9E49-2000707362F2}"/>
              </a:ext>
            </a:extLst>
          </p:cNvPr>
          <p:cNvSpPr>
            <a:spLocks noGrp="1"/>
          </p:cNvSpPr>
          <p:nvPr>
            <p:ph type="body" sz="quarter" idx="34"/>
          </p:nvPr>
        </p:nvSpPr>
        <p:spPr/>
        <p:txBody>
          <a:bodyPr>
            <a:normAutofit lnSpcReduction="10000"/>
          </a:bodyPr>
          <a:lstStyle/>
          <a:p>
            <a:r>
              <a:rPr lang="en-GB"/>
              <a:t>2</a:t>
            </a:r>
          </a:p>
        </p:txBody>
      </p:sp>
      <p:sp>
        <p:nvSpPr>
          <p:cNvPr id="4" name="Text Placeholder 3">
            <a:extLst>
              <a:ext uri="{FF2B5EF4-FFF2-40B4-BE49-F238E27FC236}">
                <a16:creationId xmlns:a16="http://schemas.microsoft.com/office/drawing/2014/main" id="{7679AC18-8FE0-4FD1-BD70-05AD2E930605}"/>
              </a:ext>
            </a:extLst>
          </p:cNvPr>
          <p:cNvSpPr>
            <a:spLocks noGrp="1"/>
          </p:cNvSpPr>
          <p:nvPr>
            <p:ph type="body" sz="quarter" idx="35"/>
          </p:nvPr>
        </p:nvSpPr>
        <p:spPr/>
        <p:txBody>
          <a:bodyPr>
            <a:normAutofit lnSpcReduction="10000"/>
          </a:bodyPr>
          <a:lstStyle/>
          <a:p>
            <a:r>
              <a:rPr lang="en-GB"/>
              <a:t>3</a:t>
            </a:r>
          </a:p>
        </p:txBody>
      </p:sp>
      <p:sp>
        <p:nvSpPr>
          <p:cNvPr id="5" name="Text Placeholder 4">
            <a:extLst>
              <a:ext uri="{FF2B5EF4-FFF2-40B4-BE49-F238E27FC236}">
                <a16:creationId xmlns:a16="http://schemas.microsoft.com/office/drawing/2014/main" id="{EF0A3921-0B18-4303-852C-70F661118693}"/>
              </a:ext>
            </a:extLst>
          </p:cNvPr>
          <p:cNvSpPr>
            <a:spLocks noGrp="1"/>
          </p:cNvSpPr>
          <p:nvPr>
            <p:ph type="body" sz="quarter" idx="36"/>
          </p:nvPr>
        </p:nvSpPr>
        <p:spPr/>
        <p:txBody>
          <a:bodyPr>
            <a:normAutofit lnSpcReduction="10000"/>
          </a:bodyPr>
          <a:lstStyle/>
          <a:p>
            <a:r>
              <a:rPr lang="en-GB"/>
              <a:t>4</a:t>
            </a:r>
          </a:p>
        </p:txBody>
      </p:sp>
      <p:sp>
        <p:nvSpPr>
          <p:cNvPr id="6" name="Text Placeholder 5">
            <a:extLst>
              <a:ext uri="{FF2B5EF4-FFF2-40B4-BE49-F238E27FC236}">
                <a16:creationId xmlns:a16="http://schemas.microsoft.com/office/drawing/2014/main" id="{FC34DCBC-A7D6-4E15-95D5-9E69233A937F}"/>
              </a:ext>
            </a:extLst>
          </p:cNvPr>
          <p:cNvSpPr>
            <a:spLocks noGrp="1"/>
          </p:cNvSpPr>
          <p:nvPr>
            <p:ph type="body" sz="quarter" idx="37"/>
          </p:nvPr>
        </p:nvSpPr>
        <p:spPr/>
        <p:txBody>
          <a:bodyPr>
            <a:normAutofit lnSpcReduction="10000"/>
          </a:bodyPr>
          <a:lstStyle/>
          <a:p>
            <a:r>
              <a:rPr lang="en-GB"/>
              <a:t>5</a:t>
            </a:r>
          </a:p>
        </p:txBody>
      </p:sp>
      <p:sp>
        <p:nvSpPr>
          <p:cNvPr id="7" name="Text Placeholder 6">
            <a:extLst>
              <a:ext uri="{FF2B5EF4-FFF2-40B4-BE49-F238E27FC236}">
                <a16:creationId xmlns:a16="http://schemas.microsoft.com/office/drawing/2014/main" id="{B25FB0CE-FFC4-4F02-8962-718FF077FEC6}"/>
              </a:ext>
            </a:extLst>
          </p:cNvPr>
          <p:cNvSpPr>
            <a:spLocks noGrp="1"/>
          </p:cNvSpPr>
          <p:nvPr>
            <p:ph type="body" sz="quarter" idx="21"/>
          </p:nvPr>
        </p:nvSpPr>
        <p:spPr>
          <a:xfrm>
            <a:off x="2675826" y="3336584"/>
            <a:ext cx="2093228" cy="1202080"/>
          </a:xfrm>
        </p:spPr>
        <p:txBody>
          <a:bodyPr>
            <a:normAutofit/>
          </a:bodyPr>
          <a:lstStyle/>
          <a:p>
            <a:r>
              <a:rPr lang="en-GB" sz="2600" b="1" err="1"/>
              <a:t>Creatività</a:t>
            </a:r>
            <a:endParaRPr lang="en-GB" sz="2600" b="1"/>
          </a:p>
        </p:txBody>
      </p:sp>
      <p:sp>
        <p:nvSpPr>
          <p:cNvPr id="8" name="Text Placeholder 7">
            <a:extLst>
              <a:ext uri="{FF2B5EF4-FFF2-40B4-BE49-F238E27FC236}">
                <a16:creationId xmlns:a16="http://schemas.microsoft.com/office/drawing/2014/main" id="{30E2653D-80FF-42FA-963C-E62AD1FF570A}"/>
              </a:ext>
            </a:extLst>
          </p:cNvPr>
          <p:cNvSpPr>
            <a:spLocks noGrp="1"/>
          </p:cNvSpPr>
          <p:nvPr>
            <p:ph type="body" sz="quarter" idx="39"/>
          </p:nvPr>
        </p:nvSpPr>
        <p:spPr>
          <a:xfrm>
            <a:off x="6549744" y="2785930"/>
            <a:ext cx="2553239" cy="1202080"/>
          </a:xfrm>
        </p:spPr>
        <p:txBody>
          <a:bodyPr>
            <a:normAutofit/>
          </a:bodyPr>
          <a:lstStyle/>
          <a:p>
            <a:r>
              <a:rPr lang="en-GB" sz="2600" b="1" err="1"/>
              <a:t>Gestione del tempo</a:t>
            </a:r>
          </a:p>
        </p:txBody>
      </p:sp>
      <p:sp>
        <p:nvSpPr>
          <p:cNvPr id="9" name="Text Placeholder 8">
            <a:extLst>
              <a:ext uri="{FF2B5EF4-FFF2-40B4-BE49-F238E27FC236}">
                <a16:creationId xmlns:a16="http://schemas.microsoft.com/office/drawing/2014/main" id="{2A46653C-DCFF-4DA4-A2EF-B3F2F51EB139}"/>
              </a:ext>
            </a:extLst>
          </p:cNvPr>
          <p:cNvSpPr>
            <a:spLocks noGrp="1"/>
          </p:cNvSpPr>
          <p:nvPr>
            <p:ph type="body" sz="quarter" idx="40"/>
          </p:nvPr>
        </p:nvSpPr>
        <p:spPr>
          <a:xfrm>
            <a:off x="8859914" y="3988010"/>
            <a:ext cx="2311011" cy="1202080"/>
          </a:xfrm>
        </p:spPr>
        <p:txBody>
          <a:bodyPr>
            <a:normAutofit/>
          </a:bodyPr>
          <a:lstStyle/>
          <a:p>
            <a:r>
              <a:rPr lang="en-GB" sz="2600" b="1" err="1"/>
              <a:t>Intelligenza emotiva</a:t>
            </a:r>
            <a:endParaRPr lang="en-GB" sz="2600" b="1"/>
          </a:p>
        </p:txBody>
      </p:sp>
      <p:sp>
        <p:nvSpPr>
          <p:cNvPr id="10" name="Text Placeholder 9">
            <a:extLst>
              <a:ext uri="{FF2B5EF4-FFF2-40B4-BE49-F238E27FC236}">
                <a16:creationId xmlns:a16="http://schemas.microsoft.com/office/drawing/2014/main" id="{95EFF668-8666-4A4C-A9F9-B7BFF6A5CB59}"/>
              </a:ext>
            </a:extLst>
          </p:cNvPr>
          <p:cNvSpPr>
            <a:spLocks noGrp="1"/>
          </p:cNvSpPr>
          <p:nvPr>
            <p:ph type="body" sz="quarter" idx="38"/>
          </p:nvPr>
        </p:nvSpPr>
        <p:spPr>
          <a:xfrm>
            <a:off x="4769054" y="4397363"/>
            <a:ext cx="2553239" cy="1425763"/>
          </a:xfrm>
        </p:spPr>
        <p:txBody>
          <a:bodyPr>
            <a:normAutofit/>
          </a:bodyPr>
          <a:lstStyle/>
          <a:p>
            <a:r>
              <a:rPr lang="en-GB" sz="2600" b="1" err="1"/>
              <a:t>Pensiero critico</a:t>
            </a:r>
            <a:endParaRPr lang="en-GB" sz="2600" b="1"/>
          </a:p>
        </p:txBody>
      </p:sp>
      <p:sp>
        <p:nvSpPr>
          <p:cNvPr id="11" name="Text Placeholder 10">
            <a:extLst>
              <a:ext uri="{FF2B5EF4-FFF2-40B4-BE49-F238E27FC236}">
                <a16:creationId xmlns:a16="http://schemas.microsoft.com/office/drawing/2014/main" id="{FB322CCE-7D7F-4E64-8449-2EF51D61793C}"/>
              </a:ext>
            </a:extLst>
          </p:cNvPr>
          <p:cNvSpPr>
            <a:spLocks noGrp="1"/>
          </p:cNvSpPr>
          <p:nvPr>
            <p:ph type="body" sz="quarter" idx="41"/>
          </p:nvPr>
        </p:nvSpPr>
        <p:spPr/>
        <p:txBody>
          <a:bodyPr>
            <a:normAutofit lnSpcReduction="10000"/>
          </a:bodyPr>
          <a:lstStyle/>
          <a:p>
            <a:r>
              <a:rPr lang="en-GB"/>
              <a:t>1</a:t>
            </a:r>
          </a:p>
        </p:txBody>
      </p:sp>
      <p:sp>
        <p:nvSpPr>
          <p:cNvPr id="12" name="Text Placeholder 11">
            <a:extLst>
              <a:ext uri="{FF2B5EF4-FFF2-40B4-BE49-F238E27FC236}">
                <a16:creationId xmlns:a16="http://schemas.microsoft.com/office/drawing/2014/main" id="{4AAA7AD8-93E1-4B79-A6BE-8E101C719BE6}"/>
              </a:ext>
            </a:extLst>
          </p:cNvPr>
          <p:cNvSpPr>
            <a:spLocks noGrp="1"/>
          </p:cNvSpPr>
          <p:nvPr>
            <p:ph type="body" sz="quarter" idx="43"/>
          </p:nvPr>
        </p:nvSpPr>
        <p:spPr>
          <a:xfrm>
            <a:off x="689916" y="4241788"/>
            <a:ext cx="1799212" cy="1202080"/>
          </a:xfrm>
        </p:spPr>
        <p:txBody>
          <a:bodyPr>
            <a:normAutofit/>
          </a:bodyPr>
          <a:lstStyle/>
          <a:p>
            <a:r>
              <a:rPr lang="en-GB" sz="2600" b="1" err="1"/>
              <a:t>Ricerca</a:t>
            </a:r>
            <a:endParaRPr lang="en-GB" sz="2600" b="1"/>
          </a:p>
        </p:txBody>
      </p:sp>
    </p:spTree>
    <p:extLst>
      <p:ext uri="{BB962C8B-B14F-4D97-AF65-F5344CB8AC3E}">
        <p14:creationId xmlns:p14="http://schemas.microsoft.com/office/powerpoint/2010/main" val="1670597691"/>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B554EA96-E61A-42C3-B0DE-B5474026ED9B}"/>
              </a:ext>
            </a:extLst>
          </p:cNvPr>
          <p:cNvSpPr>
            <a:spLocks noGrp="1"/>
          </p:cNvSpPr>
          <p:nvPr>
            <p:ph type="body" sz="quarter" idx="20"/>
          </p:nvPr>
        </p:nvSpPr>
        <p:spPr>
          <a:xfrm>
            <a:off x="5937817" y="1247823"/>
            <a:ext cx="6029282" cy="4918229"/>
          </a:xfrm>
        </p:spPr>
        <p:txBody>
          <a:bodyPr/>
          <a:lstStyle/>
          <a:p>
            <a:r>
              <a:rPr lang="it-IT"/>
              <a:t>La raccolta di informazioni attraverso la </a:t>
            </a:r>
            <a:r>
              <a:rPr lang="it-IT" b="1"/>
              <a:t>ricerca</a:t>
            </a:r>
            <a:r>
              <a:rPr lang="it-IT"/>
              <a:t> può fornire risorse per prendere una decisione informata. Ad esempio, se siete a capo di una ONG locale, potreste avere l'opportunità di ottenere un finanziamento per un progetto della comunità locale. Dovete decidere quale sia il progetto migliore da finanziare. In questa fase, chiedere ai membri della comunità le loro esigenze sarebbe una ricerca basata su bisogni reali e sull'empatia, che vi permetterebbe di prendere una decisione. </a:t>
            </a:r>
          </a:p>
          <a:p>
            <a:endParaRPr lang="it-IT"/>
          </a:p>
          <a:p>
            <a:r>
              <a:rPr lang="it-IT"/>
              <a:t>Fare ricerca diretta nel terzo settore significa assicurarsi la partecipazione dei gruppi target, e questa è la strada da seguire.</a:t>
            </a:r>
            <a:endParaRPr lang="en-GB"/>
          </a:p>
        </p:txBody>
      </p:sp>
      <p:sp>
        <p:nvSpPr>
          <p:cNvPr id="3" name="Text Placeholder 2">
            <a:extLst>
              <a:ext uri="{FF2B5EF4-FFF2-40B4-BE49-F238E27FC236}">
                <a16:creationId xmlns:a16="http://schemas.microsoft.com/office/drawing/2014/main" id="{B71A14A4-DBC4-4D1D-9D20-FCA80A54FA24}"/>
              </a:ext>
            </a:extLst>
          </p:cNvPr>
          <p:cNvSpPr>
            <a:spLocks noGrp="1"/>
          </p:cNvSpPr>
          <p:nvPr>
            <p:ph type="body" sz="quarter" idx="22"/>
          </p:nvPr>
        </p:nvSpPr>
        <p:spPr/>
        <p:txBody>
          <a:bodyPr/>
          <a:lstStyle/>
          <a:p>
            <a:r>
              <a:rPr lang="en-GB"/>
              <a:t>RICERCA</a:t>
            </a:r>
          </a:p>
        </p:txBody>
      </p:sp>
      <p:sp>
        <p:nvSpPr>
          <p:cNvPr id="5" name="Text Placeholder 4">
            <a:extLst>
              <a:ext uri="{FF2B5EF4-FFF2-40B4-BE49-F238E27FC236}">
                <a16:creationId xmlns:a16="http://schemas.microsoft.com/office/drawing/2014/main" id="{04586168-BBBB-47DE-AA0A-2E1CDBDDCB22}"/>
              </a:ext>
            </a:extLst>
          </p:cNvPr>
          <p:cNvSpPr>
            <a:spLocks noGrp="1"/>
          </p:cNvSpPr>
          <p:nvPr>
            <p:ph type="body" sz="quarter" idx="24"/>
          </p:nvPr>
        </p:nvSpPr>
        <p:spPr/>
        <p:txBody>
          <a:bodyPr/>
          <a:lstStyle/>
          <a:p>
            <a:r>
              <a:rPr lang="hr-BA"/>
              <a:t>1</a:t>
            </a:r>
            <a:endParaRPr lang="en-GB"/>
          </a:p>
        </p:txBody>
      </p:sp>
      <p:pic>
        <p:nvPicPr>
          <p:cNvPr id="7" name="Picture 6" descr="A picture containing text&#10;&#10;Description automatically generated">
            <a:extLst>
              <a:ext uri="{FF2B5EF4-FFF2-40B4-BE49-F238E27FC236}">
                <a16:creationId xmlns:a16="http://schemas.microsoft.com/office/drawing/2014/main" id="{4457CBF2-1414-4443-9436-BB0F9B9DB8B2}"/>
              </a:ext>
            </a:extLst>
          </p:cNvPr>
          <p:cNvPicPr>
            <a:picLocks noChangeAspect="1"/>
          </p:cNvPicPr>
          <p:nvPr/>
        </p:nvPicPr>
        <p:blipFill>
          <a:blip r:embed="rId2"/>
          <a:stretch>
            <a:fillRect/>
          </a:stretch>
        </p:blipFill>
        <p:spPr>
          <a:xfrm>
            <a:off x="959634" y="1136673"/>
            <a:ext cx="3352919" cy="5029379"/>
          </a:xfrm>
          <a:prstGeom prst="rect">
            <a:avLst/>
          </a:prstGeom>
        </p:spPr>
      </p:pic>
    </p:spTree>
    <p:extLst>
      <p:ext uri="{BB962C8B-B14F-4D97-AF65-F5344CB8AC3E}">
        <p14:creationId xmlns:p14="http://schemas.microsoft.com/office/powerpoint/2010/main" val="3738688206"/>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445892" y="1511055"/>
            <a:ext cx="5384019" cy="5172075"/>
          </a:xfrm>
        </p:spPr>
        <p:txBody>
          <a:bodyPr>
            <a:normAutofit/>
          </a:bodyPr>
          <a:lstStyle/>
          <a:p>
            <a:pPr marL="0" indent="0"/>
            <a:r>
              <a:rPr lang="it-IT" b="1"/>
              <a:t>La definizione della direzione è un'attività mobilitante e motivante, fondamentale per una strategia efficace.</a:t>
            </a:r>
          </a:p>
          <a:p>
            <a:pPr marL="0" indent="0"/>
            <a:r>
              <a:rPr lang="it-IT"/>
              <a:t>Se le persone coinvolte nella vostra organizzazione non sanno dove state andando, è improbabile che ci arriviate. È come partire per un viaggio in un luogo sconosciuto senza una mappa o un'applicazione di navigazione. </a:t>
            </a:r>
          </a:p>
          <a:p>
            <a:pPr marL="0" indent="0"/>
            <a:r>
              <a:rPr lang="it-IT"/>
              <a:t>Alla fine si può arrivare a destinazione, ma il viaggio potrebbe essere caotico.</a:t>
            </a:r>
            <a:r>
              <a:rPr lang="en-GB"/>
              <a:t>!</a:t>
            </a:r>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566207" y="262189"/>
            <a:ext cx="10972077" cy="1195549"/>
          </a:xfrm>
        </p:spPr>
        <p:txBody>
          <a:bodyPr>
            <a:normAutofit/>
          </a:bodyPr>
          <a:lstStyle/>
          <a:p>
            <a:r>
              <a:rPr lang="it-IT">
                <a:solidFill>
                  <a:schemeClr val="accent1"/>
                </a:solidFill>
              </a:rPr>
              <a:t>Se non sai dove stai andando, qualsiasi strada ti porterà lì</a:t>
            </a:r>
            <a:r>
              <a:rPr lang="en-US">
                <a:solidFill>
                  <a:schemeClr val="accent1"/>
                </a:solidFill>
              </a:rPr>
              <a:t>!</a:t>
            </a:r>
          </a:p>
          <a:p>
            <a:endParaRPr lang="en-GB">
              <a:solidFill>
                <a:srgbClr val="93C23D"/>
              </a:solidFill>
            </a:endParaRPr>
          </a:p>
        </p:txBody>
      </p:sp>
      <p:pic>
        <p:nvPicPr>
          <p:cNvPr id="3" name="Picture 2" descr="A picture containing text, sign, sky, outdoor&#10;&#10;Description automatically generated">
            <a:extLst>
              <a:ext uri="{FF2B5EF4-FFF2-40B4-BE49-F238E27FC236}">
                <a16:creationId xmlns:a16="http://schemas.microsoft.com/office/drawing/2014/main" id="{DB63BBF8-1783-49D6-AE2F-5A5C54D46A21}"/>
              </a:ext>
            </a:extLst>
          </p:cNvPr>
          <p:cNvPicPr>
            <a:picLocks noChangeAspect="1"/>
          </p:cNvPicPr>
          <p:nvPr/>
        </p:nvPicPr>
        <p:blipFill>
          <a:blip r:embed="rId2"/>
          <a:stretch>
            <a:fillRect/>
          </a:stretch>
        </p:blipFill>
        <p:spPr>
          <a:xfrm>
            <a:off x="6241776" y="1979362"/>
            <a:ext cx="5608274" cy="3154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7508800"/>
      </p:ext>
    </p:ext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36B924D9-D7E0-4B4E-9303-C004750EB634}"/>
              </a:ext>
            </a:extLst>
          </p:cNvPr>
          <p:cNvSpPr>
            <a:spLocks noGrp="1"/>
          </p:cNvSpPr>
          <p:nvPr>
            <p:ph type="body" sz="quarter" idx="20"/>
          </p:nvPr>
        </p:nvSpPr>
        <p:spPr>
          <a:xfrm>
            <a:off x="6326940" y="1444936"/>
            <a:ext cx="5414734" cy="3722513"/>
          </a:xfrm>
        </p:spPr>
        <p:txBody>
          <a:bodyPr/>
          <a:lstStyle/>
          <a:p>
            <a:r>
              <a:rPr lang="it-IT" sz="2400" b="1"/>
              <a:t>La creatività </a:t>
            </a:r>
            <a:r>
              <a:rPr lang="it-IT" sz="2400"/>
              <a:t>può permettere di progettare soluzioni originali ai problemi. Con una mente aperta, si possono considerare opzioni alternative che potrebbero funzionare meglio di una soluzione tradizionale.</a:t>
            </a:r>
          </a:p>
          <a:p>
            <a:r>
              <a:rPr lang="it-IT" sz="2400"/>
              <a:t>La creatività è la capacità di collegare o combinare idee in modi nuovi, e le loro alternative uniche devono essere considerate utili per gli altri. Alcuni ricercatori ritengono che la creatività dei volontari e dei leader sia il segno distintivo del successo di un'organizzazione: risolvere vecchi problemi organizzativi in modi nuovi crea efficacia organizzativa.</a:t>
            </a:r>
          </a:p>
          <a:p>
            <a:endParaRPr lang="en-GB" sz="2400"/>
          </a:p>
          <a:p>
            <a:endParaRPr lang="en-GB"/>
          </a:p>
        </p:txBody>
      </p:sp>
      <p:sp>
        <p:nvSpPr>
          <p:cNvPr id="3" name="Text Placeholder 2">
            <a:extLst>
              <a:ext uri="{FF2B5EF4-FFF2-40B4-BE49-F238E27FC236}">
                <a16:creationId xmlns:a16="http://schemas.microsoft.com/office/drawing/2014/main" id="{C1E359DE-8925-4ED0-805C-E8B12A9FAF50}"/>
              </a:ext>
            </a:extLst>
          </p:cNvPr>
          <p:cNvSpPr>
            <a:spLocks noGrp="1"/>
          </p:cNvSpPr>
          <p:nvPr>
            <p:ph type="body" sz="quarter" idx="22"/>
          </p:nvPr>
        </p:nvSpPr>
        <p:spPr/>
        <p:txBody>
          <a:bodyPr/>
          <a:lstStyle/>
          <a:p>
            <a:r>
              <a:rPr lang="en-GB"/>
              <a:t>CREATIVITÀ</a:t>
            </a:r>
          </a:p>
        </p:txBody>
      </p:sp>
      <p:sp>
        <p:nvSpPr>
          <p:cNvPr id="5" name="Text Placeholder 4">
            <a:extLst>
              <a:ext uri="{FF2B5EF4-FFF2-40B4-BE49-F238E27FC236}">
                <a16:creationId xmlns:a16="http://schemas.microsoft.com/office/drawing/2014/main" id="{5A17102B-3162-475A-8E4B-194C6C5F9530}"/>
              </a:ext>
            </a:extLst>
          </p:cNvPr>
          <p:cNvSpPr>
            <a:spLocks noGrp="1"/>
          </p:cNvSpPr>
          <p:nvPr>
            <p:ph type="body" sz="quarter" idx="24"/>
          </p:nvPr>
        </p:nvSpPr>
        <p:spPr/>
        <p:txBody>
          <a:bodyPr/>
          <a:lstStyle/>
          <a:p>
            <a:r>
              <a:rPr lang="en-GB"/>
              <a:t>2</a:t>
            </a:r>
          </a:p>
        </p:txBody>
      </p:sp>
      <p:pic>
        <p:nvPicPr>
          <p:cNvPr id="7" name="Picture 6" descr="A person holding a light bulb&#10;&#10;Description automatically generated with medium confidence">
            <a:extLst>
              <a:ext uri="{FF2B5EF4-FFF2-40B4-BE49-F238E27FC236}">
                <a16:creationId xmlns:a16="http://schemas.microsoft.com/office/drawing/2014/main" id="{0777D9C3-F401-474A-ADA6-711988D6487D}"/>
              </a:ext>
            </a:extLst>
          </p:cNvPr>
          <p:cNvPicPr>
            <a:picLocks noChangeAspect="1"/>
          </p:cNvPicPr>
          <p:nvPr/>
        </p:nvPicPr>
        <p:blipFill>
          <a:blip r:embed="rId2"/>
          <a:stretch>
            <a:fillRect/>
          </a:stretch>
        </p:blipFill>
        <p:spPr>
          <a:xfrm>
            <a:off x="700691" y="883056"/>
            <a:ext cx="3952557" cy="5153760"/>
          </a:xfrm>
          <a:prstGeom prst="rect">
            <a:avLst/>
          </a:prstGeom>
        </p:spPr>
      </p:pic>
    </p:spTree>
    <p:extLst>
      <p:ext uri="{BB962C8B-B14F-4D97-AF65-F5344CB8AC3E}">
        <p14:creationId xmlns:p14="http://schemas.microsoft.com/office/powerpoint/2010/main" val="888781557"/>
      </p:ext>
    </p:ext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9D1ABEB0-49DA-4291-BF62-FC3E3157B4C4}"/>
              </a:ext>
            </a:extLst>
          </p:cNvPr>
          <p:cNvSpPr>
            <a:spLocks noGrp="1"/>
          </p:cNvSpPr>
          <p:nvPr>
            <p:ph type="body" sz="quarter" idx="20"/>
          </p:nvPr>
        </p:nvSpPr>
        <p:spPr>
          <a:xfrm>
            <a:off x="543049" y="1445108"/>
            <a:ext cx="4779299" cy="4840283"/>
          </a:xfrm>
        </p:spPr>
        <p:txBody>
          <a:bodyPr/>
          <a:lstStyle/>
          <a:p>
            <a:r>
              <a:rPr lang="it-IT"/>
              <a:t>Nel valutare le opzioni, potete utilizzare le capacità di </a:t>
            </a:r>
            <a:r>
              <a:rPr lang="it-IT" b="1"/>
              <a:t>pensiero critico </a:t>
            </a:r>
            <a:r>
              <a:rPr lang="it-IT"/>
              <a:t>per valutare i pro e i contro della situazione. Potete determinare i vantaggi che una strada può portare o i rischi associati a un'altra strada. Potete usare tecniche di visualizzazione per immaginare i risultati delle vostre decisioni. Le capacità di pensiero critico possono anche aiutarvi a decidere se i vostri obiettivi organizzativi sono realistici e se le vostre politiche aziendali sono facili da capire per i membri del vostro team.</a:t>
            </a:r>
          </a:p>
          <a:p>
            <a:endParaRPr lang="en-GB"/>
          </a:p>
        </p:txBody>
      </p:sp>
      <p:sp>
        <p:nvSpPr>
          <p:cNvPr id="3" name="Text Placeholder 2">
            <a:extLst>
              <a:ext uri="{FF2B5EF4-FFF2-40B4-BE49-F238E27FC236}">
                <a16:creationId xmlns:a16="http://schemas.microsoft.com/office/drawing/2014/main" id="{B7E3D94F-A023-4B42-A32E-603AA9C676E7}"/>
              </a:ext>
            </a:extLst>
          </p:cNvPr>
          <p:cNvSpPr>
            <a:spLocks noGrp="1"/>
          </p:cNvSpPr>
          <p:nvPr>
            <p:ph type="body" sz="quarter" idx="22"/>
          </p:nvPr>
        </p:nvSpPr>
        <p:spPr/>
        <p:txBody>
          <a:bodyPr/>
          <a:lstStyle/>
          <a:p>
            <a:r>
              <a:rPr lang="en-GB"/>
              <a:t>PENSIERO CRITICO</a:t>
            </a:r>
          </a:p>
        </p:txBody>
      </p:sp>
      <p:sp>
        <p:nvSpPr>
          <p:cNvPr id="5" name="Text Placeholder 4">
            <a:extLst>
              <a:ext uri="{FF2B5EF4-FFF2-40B4-BE49-F238E27FC236}">
                <a16:creationId xmlns:a16="http://schemas.microsoft.com/office/drawing/2014/main" id="{23BB1EBF-972B-4407-8650-5DADF37922F2}"/>
              </a:ext>
            </a:extLst>
          </p:cNvPr>
          <p:cNvSpPr>
            <a:spLocks noGrp="1"/>
          </p:cNvSpPr>
          <p:nvPr>
            <p:ph type="body" sz="quarter" idx="24"/>
          </p:nvPr>
        </p:nvSpPr>
        <p:spPr/>
        <p:txBody>
          <a:bodyPr/>
          <a:lstStyle/>
          <a:p>
            <a:r>
              <a:rPr lang="en-GB"/>
              <a:t>3</a:t>
            </a:r>
          </a:p>
        </p:txBody>
      </p:sp>
      <p:pic>
        <p:nvPicPr>
          <p:cNvPr id="7" name="Picture 6" descr="A railroad track with trees on either side of it&#10;&#10;Description automatically generated with medium confidence">
            <a:extLst>
              <a:ext uri="{FF2B5EF4-FFF2-40B4-BE49-F238E27FC236}">
                <a16:creationId xmlns:a16="http://schemas.microsoft.com/office/drawing/2014/main" id="{BC52E2AE-507A-4B83-8207-9E5A25D8AF8E}"/>
              </a:ext>
            </a:extLst>
          </p:cNvPr>
          <p:cNvPicPr>
            <a:picLocks noChangeAspect="1"/>
          </p:cNvPicPr>
          <p:nvPr/>
        </p:nvPicPr>
        <p:blipFill>
          <a:blip r:embed="rId2"/>
          <a:stretch>
            <a:fillRect/>
          </a:stretch>
        </p:blipFill>
        <p:spPr>
          <a:xfrm>
            <a:off x="7501630" y="1445108"/>
            <a:ext cx="3504542" cy="5087062"/>
          </a:xfrm>
          <a:prstGeom prst="rect">
            <a:avLst/>
          </a:prstGeom>
        </p:spPr>
      </p:pic>
    </p:spTree>
    <p:extLst>
      <p:ext uri="{BB962C8B-B14F-4D97-AF65-F5344CB8AC3E}">
        <p14:creationId xmlns:p14="http://schemas.microsoft.com/office/powerpoint/2010/main" val="2942250091"/>
      </p:ext>
    </p:ext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33749AD-A73F-4636-9ECC-700DB03A806F}"/>
              </a:ext>
            </a:extLst>
          </p:cNvPr>
          <p:cNvSpPr>
            <a:spLocks noGrp="1"/>
          </p:cNvSpPr>
          <p:nvPr>
            <p:ph type="body" sz="quarter" idx="20"/>
          </p:nvPr>
        </p:nvSpPr>
        <p:spPr>
          <a:xfrm>
            <a:off x="5696384" y="1248376"/>
            <a:ext cx="6312960" cy="5985268"/>
          </a:xfrm>
        </p:spPr>
        <p:txBody>
          <a:bodyPr/>
          <a:lstStyle/>
          <a:p>
            <a:pPr algn="r"/>
            <a:r>
              <a:rPr lang="it-IT" sz="2400"/>
              <a:t>È importante essere consapevoli e controllare le proprie </a:t>
            </a:r>
            <a:r>
              <a:rPr lang="it-IT" sz="2400" b="1"/>
              <a:t>emozioni</a:t>
            </a:r>
            <a:r>
              <a:rPr lang="it-IT" sz="2400"/>
              <a:t> quando si prendono decisioni. Quando si lavora con altri in un processo decisionale, è particolarmente importante essere un ascoltatore attivo ed entrare in empatia pur rimanendo neutrali. Cercate di esprimervi in modo chiaro e diretto mentre analizzate le opzioni e presentate la vostra decisione finale.</a:t>
            </a:r>
            <a:r>
              <a:rPr lang="en-GB" sz="2400"/>
              <a:t>.   </a:t>
            </a:r>
            <a:endParaRPr lang="en-GB"/>
          </a:p>
        </p:txBody>
      </p:sp>
      <p:sp>
        <p:nvSpPr>
          <p:cNvPr id="3" name="Text Placeholder 2">
            <a:extLst>
              <a:ext uri="{FF2B5EF4-FFF2-40B4-BE49-F238E27FC236}">
                <a16:creationId xmlns:a16="http://schemas.microsoft.com/office/drawing/2014/main" id="{26CB7916-B0F3-49AF-B2D4-79D28D8BEEAA}"/>
              </a:ext>
            </a:extLst>
          </p:cNvPr>
          <p:cNvSpPr>
            <a:spLocks noGrp="1"/>
          </p:cNvSpPr>
          <p:nvPr>
            <p:ph type="body" sz="quarter" idx="22"/>
          </p:nvPr>
        </p:nvSpPr>
        <p:spPr>
          <a:xfrm>
            <a:off x="360209" y="406253"/>
            <a:ext cx="5158622" cy="857158"/>
          </a:xfrm>
        </p:spPr>
        <p:txBody>
          <a:bodyPr/>
          <a:lstStyle/>
          <a:p>
            <a:r>
              <a:rPr lang="en-GB"/>
              <a:t>TEMPO &amp; EMOZIONI</a:t>
            </a:r>
          </a:p>
        </p:txBody>
      </p:sp>
      <p:sp>
        <p:nvSpPr>
          <p:cNvPr id="4" name="Text Placeholder 3">
            <a:extLst>
              <a:ext uri="{FF2B5EF4-FFF2-40B4-BE49-F238E27FC236}">
                <a16:creationId xmlns:a16="http://schemas.microsoft.com/office/drawing/2014/main" id="{93CC2433-723B-4F52-9307-91F9D2D2BEA8}"/>
              </a:ext>
            </a:extLst>
          </p:cNvPr>
          <p:cNvSpPr>
            <a:spLocks noGrp="1"/>
          </p:cNvSpPr>
          <p:nvPr>
            <p:ph type="body" sz="quarter" idx="23"/>
          </p:nvPr>
        </p:nvSpPr>
        <p:spPr>
          <a:xfrm>
            <a:off x="589548" y="1371368"/>
            <a:ext cx="4342362" cy="5158390"/>
          </a:xfrm>
        </p:spPr>
        <p:txBody>
          <a:bodyPr>
            <a:normAutofit/>
          </a:bodyPr>
          <a:lstStyle/>
          <a:p>
            <a:r>
              <a:rPr lang="it-IT" sz="2400">
                <a:solidFill>
                  <a:srgbClr val="93C23D"/>
                </a:solidFill>
              </a:rPr>
              <a:t>A volte, più tempo dedicato alla valutazione e alla creazione di possibili soluzioni può accelerare la decisione finale. Sapere come allocare il proprio tempo e quali sono le aree su cui concentrarsi </a:t>
            </a:r>
          </a:p>
          <a:p>
            <a:r>
              <a:rPr lang="it-IT" sz="2400" b="1">
                <a:solidFill>
                  <a:srgbClr val="93C23D"/>
                </a:solidFill>
              </a:rPr>
              <a:t>Tempo</a:t>
            </a:r>
            <a:r>
              <a:rPr lang="it-IT" sz="2400">
                <a:solidFill>
                  <a:srgbClr val="93C23D"/>
                </a:solidFill>
              </a:rPr>
              <a:t> e su quali aree concentrarsi può aiutarvi a completare il processo decisionale in modo rapido ed efficiente.</a:t>
            </a:r>
            <a:endParaRPr lang="en-GB" sz="2400">
              <a:solidFill>
                <a:srgbClr val="93C23D"/>
              </a:solidFill>
            </a:endParaRPr>
          </a:p>
          <a:p>
            <a:pPr algn="r"/>
            <a:endParaRPr lang="en-GB" sz="2400"/>
          </a:p>
        </p:txBody>
      </p:sp>
      <p:sp>
        <p:nvSpPr>
          <p:cNvPr id="5" name="Text Placeholder 4">
            <a:extLst>
              <a:ext uri="{FF2B5EF4-FFF2-40B4-BE49-F238E27FC236}">
                <a16:creationId xmlns:a16="http://schemas.microsoft.com/office/drawing/2014/main" id="{75011228-F92E-4736-A021-6627F993B0CE}"/>
              </a:ext>
            </a:extLst>
          </p:cNvPr>
          <p:cNvSpPr>
            <a:spLocks noGrp="1"/>
          </p:cNvSpPr>
          <p:nvPr>
            <p:ph type="body" sz="quarter" idx="24"/>
          </p:nvPr>
        </p:nvSpPr>
        <p:spPr/>
        <p:txBody>
          <a:bodyPr>
            <a:normAutofit fontScale="92500"/>
          </a:bodyPr>
          <a:lstStyle/>
          <a:p>
            <a:r>
              <a:rPr lang="en-GB"/>
              <a:t>4 &amp; 5</a:t>
            </a:r>
          </a:p>
        </p:txBody>
      </p:sp>
      <p:pic>
        <p:nvPicPr>
          <p:cNvPr id="1028" name="Picture 4" descr="Hourglass, Time, Hours, Clock">
            <a:extLst>
              <a:ext uri="{FF2B5EF4-FFF2-40B4-BE49-F238E27FC236}">
                <a16:creationId xmlns:a16="http://schemas.microsoft.com/office/drawing/2014/main" id="{BF24A72E-37C7-40B7-A3F5-03318CB9AA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09019" y="3950563"/>
            <a:ext cx="3721539" cy="280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75471"/>
      </p:ext>
    </p:ext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033574" y="432283"/>
            <a:ext cx="5435599" cy="3185212"/>
          </a:xfrm>
        </p:spPr>
        <p:txBody>
          <a:bodyPr>
            <a:normAutofit/>
          </a:bodyPr>
          <a:lstStyle/>
          <a:p>
            <a:r>
              <a:rPr lang="en-GB" err="1"/>
              <a:t>Determinazione e Auto-emancipazione</a:t>
            </a:r>
            <a:endParaRPr lang="en-IE"/>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a:xfrm>
            <a:off x="387021" y="587809"/>
            <a:ext cx="1255590" cy="845970"/>
          </a:xfrm>
        </p:spPr>
        <p:txBody>
          <a:bodyPr/>
          <a:lstStyle/>
          <a:p>
            <a:r>
              <a:rPr lang="en-US" b="1"/>
              <a:t>06</a:t>
            </a:r>
            <a:endParaRPr lang="en-IE" b="1"/>
          </a:p>
        </p:txBody>
      </p:sp>
      <p:pic>
        <p:nvPicPr>
          <p:cNvPr id="11" name="Picture Placeholder 10">
            <a:extLst>
              <a:ext uri="{FF2B5EF4-FFF2-40B4-BE49-F238E27FC236}">
                <a16:creationId xmlns:a16="http://schemas.microsoft.com/office/drawing/2014/main" id="{70FABE12-76BB-4602-9F26-0626805961E3}"/>
              </a:ext>
            </a:extLst>
          </p:cNvPr>
          <p:cNvPicPr>
            <a:picLocks noGrp="1" noChangeAspect="1"/>
          </p:cNvPicPr>
          <p:nvPr>
            <p:ph type="pic" sz="quarter" idx="19"/>
          </p:nvPr>
        </p:nvPicPr>
        <p:blipFill>
          <a:blip r:embed="rId2"/>
          <a:srcRect l="19056" r="19056"/>
          <a:stretch>
            <a:fillRect/>
          </a:stretch>
        </p:blipFill>
        <p:spPr/>
      </p:pic>
    </p:spTree>
    <p:extLst>
      <p:ext uri="{BB962C8B-B14F-4D97-AF65-F5344CB8AC3E}">
        <p14:creationId xmlns:p14="http://schemas.microsoft.com/office/powerpoint/2010/main" val="1615318176"/>
      </p:ext>
    </p:extLst>
  </p:cSld>
  <p:clrMapOvr>
    <a:masterClrMapping/>
  </p:clrMapOvr>
  <p:transition/>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a:xfrm>
            <a:off x="5746749" y="203422"/>
            <a:ext cx="745417" cy="635000"/>
          </a:xfrm>
        </p:spPr>
        <p:txBody>
          <a:bodyPr/>
          <a:lstStyle/>
          <a:p>
            <a:r>
              <a:rPr lang="en-US" sz="4000" b="1"/>
              <a:t>01</a:t>
            </a:r>
            <a:endParaRPr lang="en-IE" sz="4000" b="1"/>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496474" y="2866088"/>
            <a:ext cx="4519868" cy="2451635"/>
          </a:xfrm>
        </p:spPr>
        <p:txBody>
          <a:bodyPr>
            <a:noAutofit/>
          </a:bodyPr>
          <a:lstStyle/>
          <a:p>
            <a:pPr marL="0" indent="0"/>
            <a:r>
              <a:rPr lang="it-IT">
                <a:effectLst/>
                <a:latin typeface="Calibri" panose="020f0502020204030204" pitchFamily="34" charset="0"/>
                <a:ea typeface="Times New Roman" panose="02020603050405020304" pitchFamily="18" charset="0"/>
              </a:rPr>
              <a:t>La determinazione è un'abilità necessaria per raggiungere qualsiasi tipo di obiettivo. </a:t>
            </a:r>
            <a:r>
              <a:rPr lang="en-GB">
                <a:effectLst/>
                <a:latin typeface="Calibri" panose="020f0502020204030204" pitchFamily="34" charset="0"/>
                <a:ea typeface="Times New Roman" panose="02020603050405020304" pitchFamily="18" charset="0"/>
              </a:rPr>
              <a:t> </a:t>
            </a:r>
          </a:p>
          <a:p>
            <a:pPr marL="0" indent="0"/>
            <a:endParaRPr lang="en-IE"/>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943225" y="938458"/>
            <a:ext cx="3626365" cy="1203638"/>
          </a:xfrm>
        </p:spPr>
        <p:txBody>
          <a:bodyPr>
            <a:normAutofit/>
          </a:bodyPr>
          <a:lstStyle/>
          <a:p>
            <a:r>
              <a:rPr lang="en-US" b="1" err="1">
                <a:solidFill>
                  <a:srgbClr val="93C23D"/>
                </a:solidFill>
              </a:rPr>
              <a:t>Cos’è la Determinazione?</a:t>
            </a:r>
            <a:endParaRPr lang="en-IE" b="1">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6492166" y="391909"/>
            <a:ext cx="5343189" cy="2084575"/>
          </a:xfrm>
        </p:spPr>
        <p:txBody>
          <a:bodyPr anchor="t"/>
          <a:lstStyle/>
          <a:p>
            <a:r>
              <a:rPr lang="it-IT" sz="2400"/>
              <a:t>La determinazione è trasformativa. I vostri talenti innati possono creare opportunità, ma dovete impegnarvi a fondo per trasformarle in realtà. Il duro lavoro è così importante che, anche se avete un talento medio, potete usare la determinazione per trasformare ciò che avete in successo.</a:t>
            </a:r>
            <a:endParaRPr lang="en-IE" sz="2400"/>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a:xfrm>
            <a:off x="5834927" y="3797915"/>
            <a:ext cx="745417" cy="635000"/>
          </a:xfrm>
        </p:spPr>
        <p:txBody>
          <a:bodyPr/>
          <a:lstStyle/>
          <a:p>
            <a:r>
              <a:rPr lang="en-US" sz="4000" b="1"/>
              <a:t>02</a:t>
            </a:r>
            <a:endParaRPr lang="en-IE" sz="4000" b="1"/>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6492166" y="4115415"/>
            <a:ext cx="5467871" cy="1649567"/>
          </a:xfrm>
        </p:spPr>
        <p:txBody>
          <a:bodyPr anchor="t"/>
          <a:lstStyle/>
          <a:p>
            <a:r>
              <a:rPr lang="it-IT" sz="2400"/>
              <a:t>La determinazione vi fa andare avanti. La determinazione consiste nel rimanere concentrati su un obiettivo. Finché avete un obiettivo, potete creare percorsi per raggiungerlo, avvicinandovi sempre più al successo che desiderate.</a:t>
            </a:r>
            <a:endParaRPr lang="en-IE" sz="2400"/>
          </a:p>
        </p:txBody>
      </p:sp>
      <p:cxnSp>
        <p:nvCxnSpPr>
          <p:cNvPr id="22" name="Straight Connector 21">
            <a:extLst>
              <a:ext uri="{FF2B5EF4-FFF2-40B4-BE49-F238E27FC236}">
                <a16:creationId xmlns:a16="http://schemas.microsoft.com/office/drawing/2014/main" id="{17941A0A-553D-8D4A-AFEF-1DCCF37E0326}"/>
              </a:ext>
            </a:extLst>
          </p:cNvPr>
          <p:cNvCxnSpPr/>
          <p:nvPr/>
        </p:nvCxnSpPr>
        <p:spPr>
          <a:xfrm flipH="1">
            <a:off x="5723290" y="3442178"/>
            <a:ext cx="644816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3FAED53-D2BE-4465-9A5D-A1152EDAE99C}"/>
              </a:ext>
            </a:extLst>
          </p:cNvPr>
          <p:cNvSpPr txBox="1"/>
          <p:nvPr/>
        </p:nvSpPr>
        <p:spPr>
          <a:xfrm>
            <a:off x="250872" y="6506155"/>
            <a:ext cx="5584055" cy="246221"/>
          </a:xfrm>
          <a:prstGeom prst="rect">
            <a:avLst/>
          </a:prstGeom>
          <a:noFill/>
        </p:spPr>
        <p:txBody>
          <a:bodyPr wrap="square" rtlCol="0">
            <a:spAutoFit/>
          </a:bodyPr>
          <a:lstStyle/>
          <a:p>
            <a:r>
              <a:rPr lang="en-GB" sz="1000" b="1">
                <a:solidFill>
                  <a:srgbClr val="93C23D"/>
                </a:solidFill>
              </a:rPr>
              <a:t>Source</a:t>
            </a:r>
            <a:r>
              <a:rPr lang="en-GB" sz="1000"/>
              <a:t> - </a:t>
            </a:r>
            <a:r>
              <a:rPr lang="en-GB" sz="1000">
                <a:hlinkClick r:id="rId2"/>
              </a:rPr>
              <a:t>https://www.waldenu.edu/programs/resource/the-benefits-of-determination</a:t>
            </a:r>
            <a:r>
              <a:rPr lang="en-GB" sz="1000"/>
              <a:t> </a:t>
            </a:r>
          </a:p>
        </p:txBody>
      </p:sp>
    </p:spTree>
    <p:extLst>
      <p:ext uri="{BB962C8B-B14F-4D97-AF65-F5344CB8AC3E}">
        <p14:creationId xmlns:p14="http://schemas.microsoft.com/office/powerpoint/2010/main" val="2542761528"/>
      </p:ext>
    </p:extLst>
  </p:cSld>
  <p:clrMapOvr>
    <a:masterClrMapping/>
  </p:clrMapOvr>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496474" y="2866088"/>
            <a:ext cx="4519868" cy="2451635"/>
          </a:xfrm>
        </p:spPr>
        <p:txBody>
          <a:bodyPr>
            <a:noAutofit/>
          </a:bodyPr>
          <a:lstStyle/>
          <a:p>
            <a:pPr marL="0" indent="0"/>
            <a:r>
              <a:rPr lang="it-IT">
                <a:effectLst/>
                <a:latin typeface="Calibri" panose="020f0502020204030204" pitchFamily="34" charset="0"/>
                <a:ea typeface="Times New Roman" panose="02020603050405020304" pitchFamily="18" charset="0"/>
              </a:rPr>
              <a:t>Questa abilità è particolarmente preziosa nel settore comunitario ed è una caratteristica ricercata per contribuire allo sviluppo del terzo settore. </a:t>
            </a:r>
            <a:r>
              <a:rPr lang="en-GB">
                <a:effectLst/>
                <a:latin typeface="Calibri" panose="020f0502020204030204" pitchFamily="34" charset="0"/>
                <a:ea typeface="Times New Roman" panose="02020603050405020304" pitchFamily="18" charset="0"/>
              </a:rPr>
              <a:t> </a:t>
            </a:r>
          </a:p>
          <a:p>
            <a:pPr marL="0" indent="0"/>
            <a:endParaRPr lang="en-IE"/>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943225" y="938458"/>
            <a:ext cx="3626365" cy="1203638"/>
          </a:xfrm>
        </p:spPr>
        <p:txBody>
          <a:bodyPr>
            <a:normAutofit/>
          </a:bodyPr>
          <a:lstStyle/>
          <a:p>
            <a:r>
              <a:rPr lang="en-US" b="1" err="1">
                <a:solidFill>
                  <a:srgbClr val="93C23D"/>
                </a:solidFill>
              </a:rPr>
              <a:t>Cos’è la Determinazione?</a:t>
            </a:r>
            <a:endParaRPr lang="en-IE" b="1">
              <a:solidFill>
                <a:srgbClr val="93C23D"/>
              </a:solidFill>
            </a:endParaRPr>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a:xfrm>
            <a:off x="5740985" y="522653"/>
            <a:ext cx="745417" cy="635000"/>
          </a:xfrm>
        </p:spPr>
        <p:txBody>
          <a:bodyPr/>
          <a:lstStyle/>
          <a:p>
            <a:r>
              <a:rPr lang="en-US" sz="4000" b="1"/>
              <a:t>03</a:t>
            </a:r>
            <a:endParaRPr lang="en-IE" sz="4000" b="1"/>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6699090" y="1089695"/>
            <a:ext cx="5015988" cy="3916321"/>
          </a:xfrm>
        </p:spPr>
        <p:txBody>
          <a:bodyPr anchor="t"/>
          <a:lstStyle/>
          <a:p>
            <a:r>
              <a:rPr lang="it-IT" sz="2400"/>
              <a:t>La determinazione supera il fallimento. Che cosa succede se incontrate degli ostacoli sul cammino verso il vostro obiettivo? </a:t>
            </a:r>
          </a:p>
          <a:p>
            <a:r>
              <a:rPr lang="it-IT" sz="2400"/>
              <a:t>Li superate o aprite una nuova strada. </a:t>
            </a:r>
          </a:p>
          <a:p>
            <a:endParaRPr lang="it-IT" sz="2400"/>
          </a:p>
          <a:p>
            <a:r>
              <a:rPr lang="it-IT" sz="2400"/>
              <a:t>La determinazione è proprio questo: vi aiuta ad andare avanti, indipendentemente da ciò che vi si para davanti. Con la determinazione, il fallimento è solo un diversivo. Non è una fine.</a:t>
            </a:r>
            <a:endParaRPr lang="en-IE" sz="2400"/>
          </a:p>
        </p:txBody>
      </p:sp>
      <p:cxnSp>
        <p:nvCxnSpPr>
          <p:cNvPr id="19" name="Straight Connector 18">
            <a:extLst>
              <a:ext uri="{FF2B5EF4-FFF2-40B4-BE49-F238E27FC236}">
                <a16:creationId xmlns:a16="http://schemas.microsoft.com/office/drawing/2014/main" id="{5F6E20B8-8A15-6141-A3E0-4D9AE372D444}"/>
              </a:ext>
            </a:extLst>
          </p:cNvPr>
          <p:cNvCxnSpPr/>
          <p:nvPr/>
        </p:nvCxnSpPr>
        <p:spPr>
          <a:xfrm flipH="1">
            <a:off x="5601732" y="5889542"/>
            <a:ext cx="6590268"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3FAED53-D2BE-4465-9A5D-A1152EDAE99C}"/>
              </a:ext>
            </a:extLst>
          </p:cNvPr>
          <p:cNvSpPr txBox="1"/>
          <p:nvPr/>
        </p:nvSpPr>
        <p:spPr>
          <a:xfrm>
            <a:off x="250872" y="6506155"/>
            <a:ext cx="5584055" cy="246221"/>
          </a:xfrm>
          <a:prstGeom prst="rect">
            <a:avLst/>
          </a:prstGeom>
          <a:noFill/>
        </p:spPr>
        <p:txBody>
          <a:bodyPr wrap="square" rtlCol="0">
            <a:spAutoFit/>
          </a:bodyPr>
          <a:lstStyle/>
          <a:p>
            <a:r>
              <a:rPr lang="en-GB" sz="1000" b="1">
                <a:solidFill>
                  <a:srgbClr val="93C23D"/>
                </a:solidFill>
              </a:rPr>
              <a:t>Source</a:t>
            </a:r>
            <a:r>
              <a:rPr lang="en-GB" sz="1000"/>
              <a:t> - </a:t>
            </a:r>
            <a:r>
              <a:rPr lang="en-GB" sz="1000">
                <a:hlinkClick r:id="rId2"/>
              </a:rPr>
              <a:t>https://www.waldenu.edu/programs/resource/the-benefits-of-determination</a:t>
            </a:r>
            <a:r>
              <a:rPr lang="en-GB" sz="1000"/>
              <a:t> </a:t>
            </a:r>
          </a:p>
        </p:txBody>
      </p:sp>
    </p:spTree>
    <p:extLst>
      <p:ext uri="{BB962C8B-B14F-4D97-AF65-F5344CB8AC3E}">
        <p14:creationId xmlns:p14="http://schemas.microsoft.com/office/powerpoint/2010/main" val="1822775917"/>
      </p:ext>
    </p:ext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371058" y="743694"/>
            <a:ext cx="11081459" cy="855216"/>
          </a:xfrm>
        </p:spPr>
        <p:txBody>
          <a:bodyPr>
            <a:normAutofit/>
          </a:bodyPr>
          <a:lstStyle/>
          <a:p>
            <a:r>
              <a:rPr lang="hr-BA"/>
              <a:t>Come migliorare la determinazione?</a:t>
            </a:r>
            <a:endParaRPr lang="en-GB"/>
          </a:p>
        </p:txBody>
      </p:sp>
      <p:grpSp>
        <p:nvGrpSpPr>
          <p:cNvPr id="3" name="Group 2">
            <a:extLst>
              <a:ext uri="{FF2B5EF4-FFF2-40B4-BE49-F238E27FC236}">
                <a16:creationId xmlns:a16="http://schemas.microsoft.com/office/drawing/2014/main" id="{8EEF6AB9-6053-FCBC-7DC7-0275E6D166B8}"/>
              </a:ext>
            </a:extLst>
          </p:cNvPr>
          <p:cNvGrpSpPr/>
          <p:nvPr/>
        </p:nvGrpSpPr>
        <p:grpSpPr>
          <a:xfrm>
            <a:off x="645459" y="2288057"/>
            <a:ext cx="10807056" cy="3649960"/>
            <a:chOff x="645459" y="2288057"/>
            <a:chExt cx="10807056" cy="3649960"/>
          </a:xfrm>
        </p:grpSpPr>
        <p:sp>
          <p:nvSpPr>
            <p:cNvPr id="4" name="Freeform: Shape 3">
              <a:extLst>
                <a:ext uri="{FF2B5EF4-FFF2-40B4-BE49-F238E27FC236}">
                  <a16:creationId xmlns:a16="http://schemas.microsoft.com/office/drawing/2014/main" id="{FBF48F35-2616-1B38-D488-FD5AFE0D8327}"/>
                </a:ext>
              </a:extLst>
            </p:cNvPr>
            <p:cNvSpPr/>
            <p:nvPr/>
          </p:nvSpPr>
          <p:spPr>
            <a:xfrm>
              <a:off x="645459" y="2288057"/>
              <a:ext cx="4173967" cy="3649959"/>
            </a:xfrm>
            <a:custGeom>
              <a:gdLst>
                <a:gd name="connsiteX0" fmla="*/ 0 w 4070561"/>
                <a:gd name="connsiteY0" fmla="*/ 489388 h 2936268"/>
                <a:gd name="connsiteX1" fmla="*/ 489388 w 4070561"/>
                <a:gd name="connsiteY1" fmla="*/ 0 h 2936268"/>
                <a:gd name="connsiteX2" fmla="*/ 3581173 w 4070561"/>
                <a:gd name="connsiteY2" fmla="*/ 0 h 2936268"/>
                <a:gd name="connsiteX3" fmla="*/ 4070561 w 4070561"/>
                <a:gd name="connsiteY3" fmla="*/ 489388 h 2936268"/>
                <a:gd name="connsiteX4" fmla="*/ 4070561 w 4070561"/>
                <a:gd name="connsiteY4" fmla="*/ 2446880 h 2936268"/>
                <a:gd name="connsiteX5" fmla="*/ 3581173 w 4070561"/>
                <a:gd name="connsiteY5" fmla="*/ 2936268 h 2936268"/>
                <a:gd name="connsiteX6" fmla="*/ 489388 w 4070561"/>
                <a:gd name="connsiteY6" fmla="*/ 2936268 h 2936268"/>
                <a:gd name="connsiteX7" fmla="*/ 0 w 4070561"/>
                <a:gd name="connsiteY7" fmla="*/ 2446880 h 2936268"/>
                <a:gd name="connsiteX8" fmla="*/ 0 w 4070561"/>
                <a:gd name="connsiteY8" fmla="*/ 489388 h 29362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0561" h="2936268">
                  <a:moveTo>
                    <a:pt x="0" y="489388"/>
                  </a:moveTo>
                  <a:cubicBezTo>
                    <a:pt x="0" y="219106"/>
                    <a:pt x="219106" y="0"/>
                    <a:pt x="489388" y="0"/>
                  </a:cubicBezTo>
                  <a:lnTo>
                    <a:pt x="3581173" y="0"/>
                  </a:lnTo>
                  <a:cubicBezTo>
                    <a:pt x="3851455" y="0"/>
                    <a:pt x="4070561" y="219106"/>
                    <a:pt x="4070561" y="489388"/>
                  </a:cubicBezTo>
                  <a:lnTo>
                    <a:pt x="4070561" y="2446880"/>
                  </a:lnTo>
                  <a:cubicBezTo>
                    <a:pt x="4070561" y="2717162"/>
                    <a:pt x="3851455" y="2936268"/>
                    <a:pt x="3581173" y="2936268"/>
                  </a:cubicBezTo>
                  <a:lnTo>
                    <a:pt x="489388" y="2936268"/>
                  </a:lnTo>
                  <a:cubicBezTo>
                    <a:pt x="219106" y="2936268"/>
                    <a:pt x="0" y="2717162"/>
                    <a:pt x="0" y="2446880"/>
                  </a:cubicBezTo>
                  <a:lnTo>
                    <a:pt x="0" y="4893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777" tIns="234777" rIns="234777" bIns="234777" numCol="1" spcCol="1270" anchor="ctr" anchorCtr="0">
              <a:noAutofit/>
            </a:bodyPr>
            <a:lstStyle/>
            <a:p>
              <a:pPr marL="0" lvl="0" indent="0" algn="ctr" defTabSz="1066800">
                <a:lnSpc>
                  <a:spcPct val="90000"/>
                </a:lnSpc>
                <a:spcBef>
                  <a:spcPct val="0"/>
                </a:spcBef>
                <a:spcAft>
                  <a:spcPct val="35000"/>
                </a:spcAft>
                <a:buNone/>
              </a:pPr>
              <a:r>
                <a:rPr lang="en-GB" sz="2400" b="1" kern="1200" err="1">
                  <a:solidFill>
                    <a:srgbClr val="80318E"/>
                  </a:solidFill>
                </a:rPr>
                <a:t>Rimanere concentrati sul futuro</a:t>
              </a:r>
              <a:endParaRPr lang="hr-BA" sz="2400" b="1" kern="1200">
                <a:solidFill>
                  <a:srgbClr val="80318E"/>
                </a:solidFill>
              </a:endParaRPr>
            </a:p>
            <a:p>
              <a:pPr marL="0" lvl="0" indent="0" algn="ctr" defTabSz="1066800">
                <a:lnSpc>
                  <a:spcPct val="90000"/>
                </a:lnSpc>
                <a:spcBef>
                  <a:spcPct val="0"/>
                </a:spcBef>
                <a:spcAft>
                  <a:spcPct val="35000"/>
                </a:spcAft>
                <a:buNone/>
              </a:pPr>
              <a:endParaRPr lang="it-IT" sz="2400" b="1" kern="1200">
                <a:solidFill>
                  <a:srgbClr val="80318E"/>
                </a:solidFill>
              </a:endParaRPr>
            </a:p>
            <a:p>
              <a:pPr marL="0" lvl="0" indent="0" algn="ctr" defTabSz="1066800">
                <a:lnSpc>
                  <a:spcPct val="90000"/>
                </a:lnSpc>
                <a:spcBef>
                  <a:spcPct val="0"/>
                </a:spcBef>
                <a:spcAft>
                  <a:spcPct val="35000"/>
                </a:spcAft>
                <a:buNone/>
              </a:pPr>
              <a:r>
                <a:rPr lang="it-IT" sz="2400" kern="1200">
                  <a:solidFill>
                    <a:schemeClr val="bg1"/>
                  </a:solidFill>
                </a:rPr>
                <a:t>Lasciate che il passato vi guidi, ma non lasciate che vi consumi. Gli errori di ieri devono essere una lezione, non un motivo di disperazione.</a:t>
              </a:r>
            </a:p>
            <a:p>
              <a:pPr marL="0" lvl="0" indent="0" algn="ctr" defTabSz="1066800">
                <a:lnSpc>
                  <a:spcPct val="90000"/>
                </a:lnSpc>
                <a:spcBef>
                  <a:spcPct val="0"/>
                </a:spcBef>
                <a:spcAft>
                  <a:spcPct val="35000"/>
                </a:spcAft>
                <a:buNone/>
              </a:pPr>
              <a:endParaRPr lang="en-GB" sz="2400" b="1" kern="1200">
                <a:solidFill>
                  <a:srgbClr val="80318E"/>
                </a:solidFill>
              </a:endParaRPr>
            </a:p>
          </p:txBody>
        </p:sp>
        <p:sp>
          <p:nvSpPr>
            <p:cNvPr id="6" name="Freeform: Shape 5">
              <a:extLst>
                <a:ext uri="{FF2B5EF4-FFF2-40B4-BE49-F238E27FC236}">
                  <a16:creationId xmlns:a16="http://schemas.microsoft.com/office/drawing/2014/main" id="{815128B4-6F46-CFEA-DFCA-AAA83A73332F}"/>
                </a:ext>
              </a:extLst>
            </p:cNvPr>
            <p:cNvSpPr/>
            <p:nvPr/>
          </p:nvSpPr>
          <p:spPr>
            <a:xfrm>
              <a:off x="5325035" y="2288058"/>
              <a:ext cx="6127480" cy="3649959"/>
            </a:xfrm>
            <a:custGeom>
              <a:gdLst>
                <a:gd name="connsiteX0" fmla="*/ 0 w 6529851"/>
                <a:gd name="connsiteY0" fmla="*/ 608339 h 3649959"/>
                <a:gd name="connsiteX1" fmla="*/ 608339 w 6529851"/>
                <a:gd name="connsiteY1" fmla="*/ 0 h 3649959"/>
                <a:gd name="connsiteX2" fmla="*/ 5921512 w 6529851"/>
                <a:gd name="connsiteY2" fmla="*/ 0 h 3649959"/>
                <a:gd name="connsiteX3" fmla="*/ 6529851 w 6529851"/>
                <a:gd name="connsiteY3" fmla="*/ 608339 h 3649959"/>
                <a:gd name="connsiteX4" fmla="*/ 6529851 w 6529851"/>
                <a:gd name="connsiteY4" fmla="*/ 3041620 h 3649959"/>
                <a:gd name="connsiteX5" fmla="*/ 5921512 w 6529851"/>
                <a:gd name="connsiteY5" fmla="*/ 3649959 h 3649959"/>
                <a:gd name="connsiteX6" fmla="*/ 608339 w 6529851"/>
                <a:gd name="connsiteY6" fmla="*/ 3649959 h 3649959"/>
                <a:gd name="connsiteX7" fmla="*/ 0 w 6529851"/>
                <a:gd name="connsiteY7" fmla="*/ 3041620 h 3649959"/>
                <a:gd name="connsiteX8" fmla="*/ 0 w 6529851"/>
                <a:gd name="connsiteY8" fmla="*/ 608339 h 364995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9851" h="3649959">
                  <a:moveTo>
                    <a:pt x="0" y="608339"/>
                  </a:moveTo>
                  <a:cubicBezTo>
                    <a:pt x="0" y="272363"/>
                    <a:pt x="272363" y="0"/>
                    <a:pt x="608339" y="0"/>
                  </a:cubicBezTo>
                  <a:lnTo>
                    <a:pt x="5921512" y="0"/>
                  </a:lnTo>
                  <a:cubicBezTo>
                    <a:pt x="6257488" y="0"/>
                    <a:pt x="6529851" y="272363"/>
                    <a:pt x="6529851" y="608339"/>
                  </a:cubicBezTo>
                  <a:lnTo>
                    <a:pt x="6529851" y="3041620"/>
                  </a:lnTo>
                  <a:cubicBezTo>
                    <a:pt x="6529851" y="3377596"/>
                    <a:pt x="6257488" y="3649959"/>
                    <a:pt x="5921512" y="3649959"/>
                  </a:cubicBezTo>
                  <a:lnTo>
                    <a:pt x="608339" y="3649959"/>
                  </a:lnTo>
                  <a:cubicBezTo>
                    <a:pt x="272363" y="3649959"/>
                    <a:pt x="0" y="3377596"/>
                    <a:pt x="0" y="3041620"/>
                  </a:cubicBezTo>
                  <a:lnTo>
                    <a:pt x="0" y="608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616" tIns="269616" rIns="269616" bIns="269616" numCol="1" spcCol="1270" anchor="ctr" anchorCtr="0">
              <a:noAutofit/>
            </a:bodyPr>
            <a:lstStyle/>
            <a:p>
              <a:pPr marL="0" lvl="0" indent="0" algn="ctr" defTabSz="1066800">
                <a:lnSpc>
                  <a:spcPct val="90000"/>
                </a:lnSpc>
                <a:spcBef>
                  <a:spcPct val="0"/>
                </a:spcBef>
                <a:spcAft>
                  <a:spcPct val="35000"/>
                </a:spcAft>
                <a:buNone/>
              </a:pPr>
              <a:r>
                <a:rPr lang="en-GB" sz="2400" b="1" kern="1200" err="1">
                  <a:solidFill>
                    <a:srgbClr val="80318E"/>
                  </a:solidFill>
                </a:rPr>
                <a:t>Celebrare gli altri</a:t>
              </a:r>
              <a:endParaRPr lang="en-GB" sz="2400" b="1" kern="1200">
                <a:solidFill>
                  <a:srgbClr val="80318E"/>
                </a:solidFill>
              </a:endParaRPr>
            </a:p>
            <a:p>
              <a:pPr marL="0" lvl="0" indent="0" algn="ctr" defTabSz="1066800">
                <a:lnSpc>
                  <a:spcPct val="90000"/>
                </a:lnSpc>
                <a:spcBef>
                  <a:spcPct val="0"/>
                </a:spcBef>
                <a:spcAft>
                  <a:spcPct val="35000"/>
                </a:spcAft>
                <a:buNone/>
              </a:pPr>
              <a:r>
                <a:rPr lang="it-IT" sz="2400" kern="1200"/>
                <a:t>L'invidia per il successo altrui non fa altro che rallentare il vostro cammino. Invece di provare risentimento per i risultati ottenuti dagli altri, considerateli come qualcosa da festeggiare. Dopo tutto, ogni volta che qualcuno raggiunge il suo obiettivo, è la prova che gli obiettivi sono raggiungibili. Anche voi potete raggiungere i vostri, se rimanete concentrati e positivi.</a:t>
              </a:r>
              <a:endParaRPr lang="en-GB" sz="2400" kern="1200"/>
            </a:p>
          </p:txBody>
        </p:sp>
      </p:grpSp>
      <p:sp>
        <p:nvSpPr>
          <p:cNvPr id="8" name="TextBox 7">
            <a:extLst>
              <a:ext uri="{FF2B5EF4-FFF2-40B4-BE49-F238E27FC236}">
                <a16:creationId xmlns:a16="http://schemas.microsoft.com/office/drawing/2014/main" id="{EFD83EB0-DD29-445D-93F6-F2BC86ED33D8}"/>
              </a:ext>
            </a:extLst>
          </p:cNvPr>
          <p:cNvSpPr txBox="1"/>
          <p:nvPr/>
        </p:nvSpPr>
        <p:spPr>
          <a:xfrm>
            <a:off x="4554246" y="6627168"/>
            <a:ext cx="4447712" cy="230832"/>
          </a:xfrm>
          <a:prstGeom prst="rect">
            <a:avLst/>
          </a:prstGeom>
          <a:noFill/>
        </p:spPr>
        <p:txBody>
          <a:bodyPr wrap="square" rtlCol="0">
            <a:spAutoFit/>
          </a:bodyPr>
          <a:lstStyle/>
          <a:p>
            <a:r>
              <a:rPr lang="en-GB" sz="900" b="1">
                <a:solidFill>
                  <a:srgbClr val="93C23D"/>
                </a:solidFill>
              </a:rPr>
              <a:t>Source -</a:t>
            </a:r>
            <a:r>
              <a:rPr lang="en-GB" sz="900"/>
              <a:t> </a:t>
            </a:r>
            <a:r>
              <a:rPr lang="en-GB" sz="900">
                <a:hlinkClick r:id="rId2"/>
              </a:rPr>
              <a:t>https://www.waldenu.edu/programs/resource/the-benefits-of-determination</a:t>
            </a:r>
            <a:r>
              <a:rPr lang="en-GB" sz="900"/>
              <a:t> </a:t>
            </a:r>
          </a:p>
        </p:txBody>
      </p:sp>
    </p:spTree>
    <p:extLst>
      <p:ext uri="{BB962C8B-B14F-4D97-AF65-F5344CB8AC3E}">
        <p14:creationId xmlns:p14="http://schemas.microsoft.com/office/powerpoint/2010/main" val="3384470493"/>
      </p:ext>
    </p:extLst>
  </p:cSld>
  <p:clrMapOvr>
    <a:masterClrMapping/>
  </p:clrMapOvr>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371058" y="743694"/>
            <a:ext cx="11081459" cy="855216"/>
          </a:xfrm>
        </p:spPr>
        <p:txBody>
          <a:bodyPr>
            <a:normAutofit/>
          </a:bodyPr>
          <a:lstStyle/>
          <a:p>
            <a:r>
              <a:rPr lang="en-GB"/>
              <a:t>C</a:t>
            </a:r>
            <a:r>
              <a:rPr lang="hr-BA"/>
              <a:t>ome migliorare la determinazione?</a:t>
            </a:r>
            <a:endParaRPr lang="en-GB"/>
          </a:p>
        </p:txBody>
      </p:sp>
      <p:grpSp>
        <p:nvGrpSpPr>
          <p:cNvPr id="3" name="Group 2">
            <a:extLst>
              <a:ext uri="{FF2B5EF4-FFF2-40B4-BE49-F238E27FC236}">
                <a16:creationId xmlns:a16="http://schemas.microsoft.com/office/drawing/2014/main" id="{A1A32F3F-1621-A159-9667-24F2C6BF4443}"/>
              </a:ext>
            </a:extLst>
          </p:cNvPr>
          <p:cNvGrpSpPr/>
          <p:nvPr/>
        </p:nvGrpSpPr>
        <p:grpSpPr>
          <a:xfrm>
            <a:off x="1043807" y="979615"/>
            <a:ext cx="11148193" cy="8218125"/>
            <a:chOff x="946988" y="1097541"/>
            <a:chExt cx="11148193" cy="8218125"/>
          </a:xfrm>
        </p:grpSpPr>
        <p:sp>
          <p:nvSpPr>
            <p:cNvPr id="4" name="Freeform: Shape 3">
              <a:extLst>
                <a:ext uri="{FF2B5EF4-FFF2-40B4-BE49-F238E27FC236}">
                  <a16:creationId xmlns:a16="http://schemas.microsoft.com/office/drawing/2014/main" id="{AED35C0C-28F2-7961-5053-F6163E2D559F}"/>
                </a:ext>
              </a:extLst>
            </p:cNvPr>
            <p:cNvSpPr/>
            <p:nvPr/>
          </p:nvSpPr>
          <p:spPr>
            <a:xfrm>
              <a:off x="7602870" y="1097541"/>
              <a:ext cx="4492311" cy="4454487"/>
            </a:xfrm>
            <a:custGeom>
              <a:gdLst>
                <a:gd name="connsiteX0" fmla="*/ 0 w 4492311"/>
                <a:gd name="connsiteY0" fmla="*/ 630554 h 3783249"/>
                <a:gd name="connsiteX1" fmla="*/ 630554 w 4492311"/>
                <a:gd name="connsiteY1" fmla="*/ 0 h 3783249"/>
                <a:gd name="connsiteX2" fmla="*/ 3861757 w 4492311"/>
                <a:gd name="connsiteY2" fmla="*/ 0 h 3783249"/>
                <a:gd name="connsiteX3" fmla="*/ 4492311 w 4492311"/>
                <a:gd name="connsiteY3" fmla="*/ 630554 h 3783249"/>
                <a:gd name="connsiteX4" fmla="*/ 4492311 w 4492311"/>
                <a:gd name="connsiteY4" fmla="*/ 3152695 h 3783249"/>
                <a:gd name="connsiteX5" fmla="*/ 3861757 w 4492311"/>
                <a:gd name="connsiteY5" fmla="*/ 3783249 h 3783249"/>
                <a:gd name="connsiteX6" fmla="*/ 630554 w 4492311"/>
                <a:gd name="connsiteY6" fmla="*/ 3783249 h 3783249"/>
                <a:gd name="connsiteX7" fmla="*/ 0 w 4492311"/>
                <a:gd name="connsiteY7" fmla="*/ 3152695 h 3783249"/>
                <a:gd name="connsiteX8" fmla="*/ 0 w 4492311"/>
                <a:gd name="connsiteY8" fmla="*/ 630554 h 37832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2311" h="3783249">
                  <a:moveTo>
                    <a:pt x="0" y="630554"/>
                  </a:moveTo>
                  <a:cubicBezTo>
                    <a:pt x="0" y="282309"/>
                    <a:pt x="282309" y="0"/>
                    <a:pt x="630554" y="0"/>
                  </a:cubicBezTo>
                  <a:lnTo>
                    <a:pt x="3861757" y="0"/>
                  </a:lnTo>
                  <a:cubicBezTo>
                    <a:pt x="4210002" y="0"/>
                    <a:pt x="4492311" y="282309"/>
                    <a:pt x="4492311" y="630554"/>
                  </a:cubicBezTo>
                  <a:lnTo>
                    <a:pt x="4492311" y="3152695"/>
                  </a:lnTo>
                  <a:cubicBezTo>
                    <a:pt x="4492311" y="3500940"/>
                    <a:pt x="4210002" y="3783249"/>
                    <a:pt x="3861757" y="3783249"/>
                  </a:cubicBezTo>
                  <a:lnTo>
                    <a:pt x="630554" y="3783249"/>
                  </a:lnTo>
                  <a:cubicBezTo>
                    <a:pt x="282309" y="3783249"/>
                    <a:pt x="0" y="3500940"/>
                    <a:pt x="0" y="3152695"/>
                  </a:cubicBezTo>
                  <a:lnTo>
                    <a:pt x="0" y="6305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6123" tIns="276123" rIns="276123" bIns="276123" numCol="1" spcCol="1270" anchor="ctr" anchorCtr="0">
              <a:noAutofit/>
            </a:bodyPr>
            <a:lstStyle/>
            <a:p>
              <a:pPr marL="0" lvl="0" indent="0" algn="ctr" defTabSz="1066800">
                <a:lnSpc>
                  <a:spcPct val="90000"/>
                </a:lnSpc>
                <a:spcBef>
                  <a:spcPct val="0"/>
                </a:spcBef>
                <a:spcAft>
                  <a:spcPct val="35000"/>
                </a:spcAft>
                <a:buNone/>
              </a:pPr>
              <a:r>
                <a:rPr lang="it-IT" sz="2400" b="1" kern="1200">
                  <a:solidFill>
                    <a:srgbClr val="80318E"/>
                  </a:solidFill>
                </a:rPr>
                <a:t>Avere obiettivi più piccoli all'interno di un obiettivo più grande</a:t>
              </a:r>
              <a:endParaRPr lang="en-GB" sz="2400" b="1" kern="1200">
                <a:solidFill>
                  <a:srgbClr val="80318E"/>
                </a:solidFill>
              </a:endParaRPr>
            </a:p>
            <a:p>
              <a:pPr marL="0" lvl="0" indent="0" algn="ctr" defTabSz="1066800">
                <a:lnSpc>
                  <a:spcPct val="90000"/>
                </a:lnSpc>
                <a:spcBef>
                  <a:spcPct val="0"/>
                </a:spcBef>
                <a:spcAft>
                  <a:spcPct val="35000"/>
                </a:spcAft>
                <a:buNone/>
              </a:pPr>
              <a:r>
                <a:rPr lang="it-IT" sz="2400" kern="1200"/>
                <a:t>Per non perdere il controllo, datevi dei traguardi che volete raggiungere. Per molti versi, raggiungere un grande obiettivo è come correre una maratona. Non ci si può concentrare su tutte le 26,2 miglia in una volta sola. È meglio concentrarsi su un miglio alla volta.</a:t>
              </a:r>
              <a:endParaRPr lang="en-GB" sz="2400" kern="1200"/>
            </a:p>
          </p:txBody>
        </p:sp>
        <p:sp>
          <p:nvSpPr>
            <p:cNvPr id="5" name="Freeform: Shape 4">
              <a:extLst>
                <a:ext uri="{FF2B5EF4-FFF2-40B4-BE49-F238E27FC236}">
                  <a16:creationId xmlns:a16="http://schemas.microsoft.com/office/drawing/2014/main" id="{E0604EAE-DFF1-2174-74E8-0B640BC843ED}"/>
                </a:ext>
              </a:extLst>
            </p:cNvPr>
            <p:cNvSpPr/>
            <p:nvPr/>
          </p:nvSpPr>
          <p:spPr>
            <a:xfrm>
              <a:off x="6668934" y="3111667"/>
              <a:ext cx="3643973" cy="3643973"/>
            </a:xfrm>
            <a:custGeom>
              <a:rect l="0" t="0" r="0" b="0"/>
              <a:pathLst>
                <a:path>
                  <a:moveTo>
                    <a:pt x="332" y="1787180"/>
                  </a:moveTo>
                  <a:arcTo wR="1821986" hR="1821986" stAng="10865677" swAng="1196049"/>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p:txBody>
        </p:sp>
        <p:sp>
          <p:nvSpPr>
            <p:cNvPr id="6" name="Freeform: Shape 5">
              <a:extLst>
                <a:ext uri="{FF2B5EF4-FFF2-40B4-BE49-F238E27FC236}">
                  <a16:creationId xmlns:a16="http://schemas.microsoft.com/office/drawing/2014/main" id="{A1C9BB5D-82CE-4467-DF8B-D0BFFA9AE292}"/>
                </a:ext>
              </a:extLst>
            </p:cNvPr>
            <p:cNvSpPr/>
            <p:nvPr/>
          </p:nvSpPr>
          <p:spPr>
            <a:xfrm>
              <a:off x="3672629" y="4219192"/>
              <a:ext cx="4284678" cy="2665673"/>
            </a:xfrm>
            <a:custGeom>
              <a:gdLst>
                <a:gd name="connsiteX0" fmla="*/ 0 w 4284678"/>
                <a:gd name="connsiteY0" fmla="*/ 444288 h 2665673"/>
                <a:gd name="connsiteX1" fmla="*/ 444288 w 4284678"/>
                <a:gd name="connsiteY1" fmla="*/ 0 h 2665673"/>
                <a:gd name="connsiteX2" fmla="*/ 3840390 w 4284678"/>
                <a:gd name="connsiteY2" fmla="*/ 0 h 2665673"/>
                <a:gd name="connsiteX3" fmla="*/ 4284678 w 4284678"/>
                <a:gd name="connsiteY3" fmla="*/ 444288 h 2665673"/>
                <a:gd name="connsiteX4" fmla="*/ 4284678 w 4284678"/>
                <a:gd name="connsiteY4" fmla="*/ 2221385 h 2665673"/>
                <a:gd name="connsiteX5" fmla="*/ 3840390 w 4284678"/>
                <a:gd name="connsiteY5" fmla="*/ 2665673 h 2665673"/>
                <a:gd name="connsiteX6" fmla="*/ 444288 w 4284678"/>
                <a:gd name="connsiteY6" fmla="*/ 2665673 h 2665673"/>
                <a:gd name="connsiteX7" fmla="*/ 0 w 4284678"/>
                <a:gd name="connsiteY7" fmla="*/ 2221385 h 2665673"/>
                <a:gd name="connsiteX8" fmla="*/ 0 w 4284678"/>
                <a:gd name="connsiteY8" fmla="*/ 444288 h 26656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78" h="2665673">
                  <a:moveTo>
                    <a:pt x="0" y="444288"/>
                  </a:moveTo>
                  <a:cubicBezTo>
                    <a:pt x="0" y="198915"/>
                    <a:pt x="198915" y="0"/>
                    <a:pt x="444288" y="0"/>
                  </a:cubicBezTo>
                  <a:lnTo>
                    <a:pt x="3840390" y="0"/>
                  </a:lnTo>
                  <a:cubicBezTo>
                    <a:pt x="4085763" y="0"/>
                    <a:pt x="4284678" y="198915"/>
                    <a:pt x="4284678" y="444288"/>
                  </a:cubicBezTo>
                  <a:lnTo>
                    <a:pt x="4284678" y="2221385"/>
                  </a:lnTo>
                  <a:cubicBezTo>
                    <a:pt x="4284678" y="2466758"/>
                    <a:pt x="4085763" y="2665673"/>
                    <a:pt x="3840390" y="2665673"/>
                  </a:cubicBezTo>
                  <a:lnTo>
                    <a:pt x="444288" y="2665673"/>
                  </a:lnTo>
                  <a:cubicBezTo>
                    <a:pt x="198915" y="2665673"/>
                    <a:pt x="0" y="2466758"/>
                    <a:pt x="0" y="2221385"/>
                  </a:cubicBezTo>
                  <a:lnTo>
                    <a:pt x="0" y="4442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567" tIns="221567" rIns="221567" bIns="221567" numCol="1" spcCol="1270" anchor="ctr" anchorCtr="0">
              <a:noAutofit/>
            </a:bodyPr>
            <a:lstStyle/>
            <a:p>
              <a:pPr marL="0" lvl="0" indent="0" algn="ctr" defTabSz="1066800">
                <a:lnSpc>
                  <a:spcPct val="90000"/>
                </a:lnSpc>
                <a:spcBef>
                  <a:spcPct val="0"/>
                </a:spcBef>
                <a:spcAft>
                  <a:spcPct val="35000"/>
                </a:spcAft>
                <a:buNone/>
              </a:pPr>
              <a:r>
                <a:rPr lang="en-GB" sz="2400" b="1" err="1">
                  <a:solidFill>
                    <a:srgbClr val="80318E"/>
                  </a:solidFill>
                </a:rPr>
                <a:t>Essere riconoscente</a:t>
              </a:r>
              <a:endParaRPr lang="en-GB" sz="2400" b="1" kern="1200">
                <a:solidFill>
                  <a:srgbClr val="80318E"/>
                </a:solidFill>
              </a:endParaRPr>
            </a:p>
            <a:p>
              <a:pPr marL="0" lvl="0" indent="0" algn="ctr" defTabSz="1066800">
                <a:lnSpc>
                  <a:spcPct val="90000"/>
                </a:lnSpc>
                <a:spcBef>
                  <a:spcPct val="0"/>
                </a:spcBef>
                <a:spcAft>
                  <a:spcPct val="35000"/>
                </a:spcAft>
                <a:buNone/>
              </a:pPr>
              <a:r>
                <a:rPr lang="it-IT" sz="2400" kern="1200"/>
                <a:t>Prendetevi del tempo per riconoscere ciò che avete, invece di ossessionarvi con ciò che non avete. Questo vi aiuterà a rimanere con i piedi per terra e a pensare solo a ciò che è positivo.</a:t>
              </a:r>
              <a:endParaRPr lang="en-GB" sz="2400" kern="1200"/>
            </a:p>
          </p:txBody>
        </p:sp>
        <p:sp>
          <p:nvSpPr>
            <p:cNvPr id="9" name="Freeform: Shape 8">
              <a:extLst>
                <a:ext uri="{FF2B5EF4-FFF2-40B4-BE49-F238E27FC236}">
                  <a16:creationId xmlns:a16="http://schemas.microsoft.com/office/drawing/2014/main" id="{BE20E39E-637C-78A6-7CE7-71156AB8A6F5}"/>
                </a:ext>
              </a:extLst>
            </p:cNvPr>
            <p:cNvSpPr/>
            <p:nvPr/>
          </p:nvSpPr>
          <p:spPr>
            <a:xfrm>
              <a:off x="2825160" y="5671693"/>
              <a:ext cx="3643973" cy="3643973"/>
            </a:xfrm>
            <a:custGeom>
              <a:rect l="0" t="0" r="0" b="0"/>
              <a:pathLst>
                <a:path>
                  <a:moveTo>
                    <a:pt x="1568237" y="17756"/>
                  </a:moveTo>
                  <a:arcTo wR="1821986" hR="1821986" stAng="15719661" swAng="693535"/>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p:txBody>
        </p:sp>
        <p:sp>
          <p:nvSpPr>
            <p:cNvPr id="10" name="Freeform: Shape 9">
              <a:extLst>
                <a:ext uri="{FF2B5EF4-FFF2-40B4-BE49-F238E27FC236}">
                  <a16:creationId xmlns:a16="http://schemas.microsoft.com/office/drawing/2014/main" id="{0C517EF1-47A5-9BD8-2AC7-319FE6A9A429}"/>
                </a:ext>
              </a:extLst>
            </p:cNvPr>
            <p:cNvSpPr/>
            <p:nvPr/>
          </p:nvSpPr>
          <p:spPr>
            <a:xfrm>
              <a:off x="946988" y="1754257"/>
              <a:ext cx="3663336" cy="2714820"/>
            </a:xfrm>
            <a:custGeom>
              <a:gdLst>
                <a:gd name="connsiteX0" fmla="*/ 0 w 3663336"/>
                <a:gd name="connsiteY0" fmla="*/ 452479 h 2714820"/>
                <a:gd name="connsiteX1" fmla="*/ 452479 w 3663336"/>
                <a:gd name="connsiteY1" fmla="*/ 0 h 2714820"/>
                <a:gd name="connsiteX2" fmla="*/ 3210857 w 3663336"/>
                <a:gd name="connsiteY2" fmla="*/ 0 h 2714820"/>
                <a:gd name="connsiteX3" fmla="*/ 3663336 w 3663336"/>
                <a:gd name="connsiteY3" fmla="*/ 452479 h 2714820"/>
                <a:gd name="connsiteX4" fmla="*/ 3663336 w 3663336"/>
                <a:gd name="connsiteY4" fmla="*/ 2262341 h 2714820"/>
                <a:gd name="connsiteX5" fmla="*/ 3210857 w 3663336"/>
                <a:gd name="connsiteY5" fmla="*/ 2714820 h 2714820"/>
                <a:gd name="connsiteX6" fmla="*/ 452479 w 3663336"/>
                <a:gd name="connsiteY6" fmla="*/ 2714820 h 2714820"/>
                <a:gd name="connsiteX7" fmla="*/ 0 w 3663336"/>
                <a:gd name="connsiteY7" fmla="*/ 2262341 h 2714820"/>
                <a:gd name="connsiteX8" fmla="*/ 0 w 3663336"/>
                <a:gd name="connsiteY8" fmla="*/ 452479 h 271482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3336" h="2714820">
                  <a:moveTo>
                    <a:pt x="0" y="452479"/>
                  </a:moveTo>
                  <a:cubicBezTo>
                    <a:pt x="0" y="202582"/>
                    <a:pt x="202582" y="0"/>
                    <a:pt x="452479" y="0"/>
                  </a:cubicBezTo>
                  <a:lnTo>
                    <a:pt x="3210857" y="0"/>
                  </a:lnTo>
                  <a:cubicBezTo>
                    <a:pt x="3460754" y="0"/>
                    <a:pt x="3663336" y="202582"/>
                    <a:pt x="3663336" y="452479"/>
                  </a:cubicBezTo>
                  <a:lnTo>
                    <a:pt x="3663336" y="2262341"/>
                  </a:lnTo>
                  <a:cubicBezTo>
                    <a:pt x="3663336" y="2512238"/>
                    <a:pt x="3460754" y="2714820"/>
                    <a:pt x="3210857" y="2714820"/>
                  </a:cubicBezTo>
                  <a:lnTo>
                    <a:pt x="452479" y="2714820"/>
                  </a:lnTo>
                  <a:cubicBezTo>
                    <a:pt x="202582" y="2714820"/>
                    <a:pt x="0" y="2512238"/>
                    <a:pt x="0" y="2262341"/>
                  </a:cubicBezTo>
                  <a:lnTo>
                    <a:pt x="0" y="4524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967" tIns="223967" rIns="223967" bIns="223967" numCol="1" spcCol="1270" anchor="ctr" anchorCtr="0">
              <a:noAutofit/>
            </a:bodyPr>
            <a:lstStyle/>
            <a:p>
              <a:pPr marL="0" lvl="0" indent="0" algn="ctr" defTabSz="1066800">
                <a:lnSpc>
                  <a:spcPct val="90000"/>
                </a:lnSpc>
                <a:spcBef>
                  <a:spcPct val="0"/>
                </a:spcBef>
                <a:spcAft>
                  <a:spcPct val="35000"/>
                </a:spcAft>
                <a:buNone/>
              </a:pPr>
              <a:r>
                <a:rPr lang="en-GB" sz="2400" b="1" kern="1200" err="1">
                  <a:solidFill>
                    <a:srgbClr val="80318E"/>
                  </a:solidFill>
                </a:rPr>
                <a:t>Credi in te stesso</a:t>
              </a:r>
              <a:endParaRPr lang="en-GB" sz="2400" b="1">
                <a:solidFill>
                  <a:srgbClr val="80318E"/>
                </a:solidFill>
              </a:endParaRPr>
            </a:p>
            <a:p>
              <a:pPr marL="0" lvl="0" indent="0" algn="ctr" defTabSz="1066800">
                <a:lnSpc>
                  <a:spcPct val="90000"/>
                </a:lnSpc>
                <a:spcBef>
                  <a:spcPct val="0"/>
                </a:spcBef>
                <a:spcAft>
                  <a:spcPct val="35000"/>
                </a:spcAft>
                <a:buNone/>
              </a:pPr>
              <a:r>
                <a:rPr lang="it-IT" sz="2400" kern="1200"/>
                <a:t>Avete il controllo della vostra vita. Anche nei momenti più difficili, siete voi a decidere cosa fare. Credete nella vostra capacità di raggiungere i vostri obiettivi.</a:t>
              </a:r>
            </a:p>
          </p:txBody>
        </p:sp>
      </p:grpSp>
      <p:sp>
        <p:nvSpPr>
          <p:cNvPr id="8" name="TextBox 7">
            <a:extLst>
              <a:ext uri="{FF2B5EF4-FFF2-40B4-BE49-F238E27FC236}">
                <a16:creationId xmlns:a16="http://schemas.microsoft.com/office/drawing/2014/main" id="{EFD83EB0-DD29-445D-93F6-F2BC86ED33D8}"/>
              </a:ext>
            </a:extLst>
          </p:cNvPr>
          <p:cNvSpPr txBox="1"/>
          <p:nvPr/>
        </p:nvSpPr>
        <p:spPr>
          <a:xfrm>
            <a:off x="146653" y="6614320"/>
            <a:ext cx="4447712" cy="230832"/>
          </a:xfrm>
          <a:prstGeom prst="rect">
            <a:avLst/>
          </a:prstGeom>
          <a:noFill/>
        </p:spPr>
        <p:txBody>
          <a:bodyPr wrap="square" rtlCol="0">
            <a:spAutoFit/>
          </a:bodyPr>
          <a:lstStyle/>
          <a:p>
            <a:r>
              <a:rPr lang="en-GB" sz="900" b="1">
                <a:solidFill>
                  <a:srgbClr val="93C23D"/>
                </a:solidFill>
              </a:rPr>
              <a:t>Source -</a:t>
            </a:r>
            <a:r>
              <a:rPr lang="en-GB" sz="900"/>
              <a:t> </a:t>
            </a:r>
            <a:r>
              <a:rPr lang="en-GB" sz="900">
                <a:hlinkClick r:id="rId2"/>
              </a:rPr>
              <a:t>https://www.waldenu.edu/programs/resource/the-benefits-of-determination</a:t>
            </a:r>
            <a:r>
              <a:rPr lang="en-GB" sz="900"/>
              <a:t> </a:t>
            </a:r>
          </a:p>
        </p:txBody>
      </p:sp>
    </p:spTree>
    <p:extLst>
      <p:ext uri="{BB962C8B-B14F-4D97-AF65-F5344CB8AC3E}">
        <p14:creationId xmlns:p14="http://schemas.microsoft.com/office/powerpoint/2010/main" val="791195051"/>
      </p:ext>
    </p:extLst>
  </p:cSld>
  <p:clrMapOvr>
    <a:masterClrMapping/>
  </p:clrMapOvr>
  <p:transition/>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3902765" y="1306076"/>
            <a:ext cx="4368800" cy="4351774"/>
          </a:xfrm>
        </p:spPr>
        <p:txBody>
          <a:bodyPr>
            <a:normAutofit/>
          </a:bodyPr>
          <a:lstStyle/>
          <a:p>
            <a:r>
              <a:rPr lang="hr-BA" sz="3200"/>
              <a:t>„</a:t>
            </a:r>
            <a:r>
              <a:rPr lang="it-IT" sz="3200"/>
              <a:t> In questo mondo, non c'è forza pari a quella di una donna determinata.</a:t>
            </a:r>
            <a:r>
              <a:rPr lang="hr-BA" sz="3200"/>
              <a:t>”</a:t>
            </a:r>
          </a:p>
          <a:p>
            <a:r>
              <a:rPr lang="hr-BA" sz="3200"/>
              <a:t>- </a:t>
            </a:r>
            <a:r>
              <a:rPr lang="fr-FR" sz="2000" b="1"/>
              <a:t>W. E. B. Du Bois</a:t>
            </a:r>
          </a:p>
          <a:p>
            <a:endParaRPr lang="en-GB" sz="3200"/>
          </a:p>
          <a:p>
            <a:endParaRPr lang="en-GB" sz="3200"/>
          </a:p>
        </p:txBody>
      </p:sp>
    </p:spTree>
    <p:extLst>
      <p:ext uri="{BB962C8B-B14F-4D97-AF65-F5344CB8AC3E}">
        <p14:creationId xmlns:p14="http://schemas.microsoft.com/office/powerpoint/2010/main" val="183844482"/>
      </p:ext>
    </p:extLst>
  </p:cSld>
  <p:clrMapOvr>
    <a:masterClrMapping/>
  </p:clrMapOvr>
  <p:transition/>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555270" y="743694"/>
            <a:ext cx="11081459" cy="855216"/>
          </a:xfrm>
        </p:spPr>
        <p:txBody>
          <a:bodyPr>
            <a:normAutofit/>
          </a:bodyPr>
          <a:lstStyle/>
          <a:p>
            <a:r>
              <a:rPr lang="en-GB" err="1"/>
              <a:t>Cos’è l’Auto-Potenziamento?</a:t>
            </a:r>
          </a:p>
        </p:txBody>
      </p:sp>
      <p:sp>
        <p:nvSpPr>
          <p:cNvPr id="3" name="TextBox 2">
            <a:extLst>
              <a:ext uri="{FF2B5EF4-FFF2-40B4-BE49-F238E27FC236}">
                <a16:creationId xmlns:a16="http://schemas.microsoft.com/office/drawing/2014/main" id="{CE2F89CD-DDE5-444D-BDAA-06468FF4906D}"/>
              </a:ext>
            </a:extLst>
          </p:cNvPr>
          <p:cNvSpPr txBox="1"/>
          <p:nvPr/>
        </p:nvSpPr>
        <p:spPr>
          <a:xfrm>
            <a:off x="603682" y="2333685"/>
            <a:ext cx="11187265" cy="4524315"/>
          </a:xfrm>
          <a:prstGeom prst="rect">
            <a:avLst/>
          </a:prstGeom>
          <a:noFill/>
        </p:spPr>
        <p:txBody>
          <a:bodyPr wrap="square" rtlCol="0">
            <a:spAutoFit/>
          </a:bodyPr>
          <a:lstStyle/>
          <a:p>
            <a:r>
              <a:rPr lang="it-IT" sz="2400" b="1">
                <a:solidFill>
                  <a:srgbClr val="80318E"/>
                </a:solidFill>
              </a:rPr>
              <a:t>Che cos'è l'autopotenziamento?</a:t>
            </a:r>
          </a:p>
          <a:p>
            <a:r>
              <a:rPr lang="it-IT" sz="2400" err="1">
                <a:solidFill>
                  <a:srgbClr val="09446A"/>
                </a:solidFill>
              </a:rPr>
              <a:t>Autopotenziamento significa decidere consapevolmente di prendere in mano il proprio destino. </a:t>
            </a:r>
          </a:p>
          <a:p>
            <a:r>
              <a:rPr lang="it-IT" sz="2400">
                <a:solidFill>
                  <a:srgbClr val="09446A"/>
                </a:solidFill>
              </a:rPr>
              <a:t>Implica fare scelte positive, agire per progredire ed essere fiduciosi nella propria capacità di prendere ed eseguire decisioni. </a:t>
            </a:r>
          </a:p>
          <a:p>
            <a:r>
              <a:rPr lang="it-IT" sz="2400">
                <a:solidFill>
                  <a:srgbClr val="09446A"/>
                </a:solidFill>
              </a:rPr>
              <a:t>Le persone autonome comprendono i propri punti di forza e di debolezza e sono motivate a imparare e a realizzare.</a:t>
            </a:r>
          </a:p>
          <a:p>
            <a:r>
              <a:rPr lang="it-IT" sz="2400">
                <a:solidFill>
                  <a:srgbClr val="09446A"/>
                </a:solidFill>
              </a:rPr>
              <a:t>Consultate l'articolo che segue sui 4 modi in cui le donne possono essere veramente autonome:</a:t>
            </a:r>
          </a:p>
          <a:p>
            <a:endParaRPr lang="en-GB" sz="2400">
              <a:solidFill>
                <a:srgbClr val="09446A"/>
              </a:solidFill>
            </a:endParaRPr>
          </a:p>
          <a:p>
            <a:r>
              <a:rPr lang="en-GB" sz="2400">
                <a:solidFill>
                  <a:srgbClr val="09446A"/>
                </a:solidFill>
                <a:hlinkClick r:id="rId2"/>
              </a:rPr>
              <a:t>https://www.thelashlounge.com/blog/4-ways-women-can-truly-empower-women/</a:t>
            </a:r>
            <a:r>
              <a:rPr lang="en-GB" sz="2400">
                <a:solidFill>
                  <a:srgbClr val="09446A"/>
                </a:solidFill>
              </a:rPr>
              <a:t> </a:t>
            </a:r>
          </a:p>
          <a:p>
            <a:endParaRPr lang="en-GB" sz="2400">
              <a:solidFill>
                <a:srgbClr val="09446A"/>
              </a:solidFill>
            </a:endParaRPr>
          </a:p>
        </p:txBody>
      </p:sp>
    </p:spTree>
    <p:extLst>
      <p:ext uri="{BB962C8B-B14F-4D97-AF65-F5344CB8AC3E}">
        <p14:creationId xmlns:p14="http://schemas.microsoft.com/office/powerpoint/2010/main" val="2533829788"/>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2433856E-12A1-4E3F-B41D-B11311D10721}"/>
              </a:ext>
            </a:extLst>
          </p:cNvPr>
          <p:cNvSpPr>
            <a:spLocks noGrp="1"/>
          </p:cNvSpPr>
          <p:nvPr>
            <p:ph type="body" sz="quarter" idx="16"/>
          </p:nvPr>
        </p:nvSpPr>
        <p:spPr>
          <a:xfrm>
            <a:off x="701336" y="950867"/>
            <a:ext cx="5647111" cy="5558499"/>
          </a:xfrm>
        </p:spPr>
        <p:txBody>
          <a:bodyPr>
            <a:normAutofit fontScale="32500" lnSpcReduction="20000"/>
          </a:bodyPr>
          <a:lstStyle/>
          <a:p>
            <a:pPr algn="ctr"/>
            <a:endParaRPr lang="en-GB" sz="4400">
              <a:solidFill>
                <a:srgbClr val="7030A0"/>
              </a:solidFill>
            </a:endParaRPr>
          </a:p>
          <a:p>
            <a:pPr>
              <a:lnSpc>
                <a:spcPct val="120000"/>
              </a:lnSpc>
            </a:pPr>
            <a:r>
              <a:rPr lang="it-IT" sz="6000"/>
              <a:t>La direzione strategica si riferisce ai piani che devono essere attuati affinché un'organizzazione progredisca verso la sua visione e raggiunga i suoi obiettivi. Essa assicura che i leader e i manager siano in grado di comunicare l'importanza del lavoro dei volontari e il loro contributo al raggiungimento degli obiettivi organizzativi.</a:t>
            </a:r>
          </a:p>
          <a:p>
            <a:pPr>
              <a:lnSpc>
                <a:spcPct val="120000"/>
              </a:lnSpc>
            </a:pPr>
            <a:r>
              <a:rPr lang="it-IT" sz="6000"/>
              <a:t>Troppo spesso la definizione degli obiettivi viene messa in secondo piano all'interno delle organizzazioni e le persone coinvolte non sono consapevoli di cosa ci si aspetta esattamente da loro. Non hanno idea degli obiettivi da raggiungere o di come raggiungerli. </a:t>
            </a:r>
            <a:r>
              <a:rPr lang="en-GB" sz="6000"/>
              <a:t> </a:t>
            </a:r>
          </a:p>
          <a:p>
            <a:endParaRPr lang="en-GB" sz="4000"/>
          </a:p>
          <a:p>
            <a:endParaRPr lang="en-GB"/>
          </a:p>
        </p:txBody>
      </p:sp>
      <p:pic>
        <p:nvPicPr>
          <p:cNvPr id="6" name="Picture Placeholder 5" descr="A picture containing text, computer, indoor, person&#10;&#10;Description automatically generated">
            <a:extLst>
              <a:ext uri="{FF2B5EF4-FFF2-40B4-BE49-F238E27FC236}">
                <a16:creationId xmlns:a16="http://schemas.microsoft.com/office/drawing/2014/main" id="{66CEFFA1-79D2-49C7-BB78-D3B147E99E57}"/>
              </a:ext>
            </a:extLst>
          </p:cNvPr>
          <p:cNvPicPr>
            <a:picLocks noGrp="1" noChangeAspect="1"/>
          </p:cNvPicPr>
          <p:nvPr>
            <p:ph type="pic" sz="quarter" idx="10"/>
          </p:nvPr>
        </p:nvPicPr>
        <p:blipFill>
          <a:blip r:embed="rId2"/>
          <a:srcRect l="6240" r="6240"/>
          <a:stretch>
            <a:fillRect/>
          </a:stretch>
        </p:blipFill>
        <p:spPr>
          <a:xfrm>
            <a:off x="7205378" y="1904207"/>
            <a:ext cx="4729169" cy="3606870"/>
          </a:xfrm>
        </p:spPr>
      </p:pic>
      <p:sp>
        <p:nvSpPr>
          <p:cNvPr id="7" name="TextBox 6">
            <a:extLst>
              <a:ext uri="{FF2B5EF4-FFF2-40B4-BE49-F238E27FC236}">
                <a16:creationId xmlns:a16="http://schemas.microsoft.com/office/drawing/2014/main" id="{3DF9CDE1-7F03-4DA1-A066-D308A653CFF9}"/>
              </a:ext>
            </a:extLst>
          </p:cNvPr>
          <p:cNvSpPr txBox="1"/>
          <p:nvPr/>
        </p:nvSpPr>
        <p:spPr>
          <a:xfrm>
            <a:off x="701336" y="384819"/>
            <a:ext cx="6818050" cy="923330"/>
          </a:xfrm>
          <a:prstGeom prst="rect">
            <a:avLst/>
          </a:prstGeom>
          <a:noFill/>
        </p:spPr>
        <p:txBody>
          <a:bodyPr wrap="square" rtlCol="0">
            <a:spAutoFit/>
          </a:bodyPr>
          <a:lstStyle/>
          <a:p>
            <a:r>
              <a:rPr lang="en-GB" sz="3600" b="1" err="1">
                <a:solidFill>
                  <a:srgbClr val="93C23D"/>
                </a:solidFill>
              </a:rPr>
              <a:t>Direzione… dev’essere strategica!</a:t>
            </a:r>
            <a:endParaRPr lang="en-US" sz="3600" b="1"/>
          </a:p>
          <a:p>
            <a:endParaRPr lang="en-GB"/>
          </a:p>
        </p:txBody>
      </p:sp>
    </p:spTree>
    <p:extLst>
      <p:ext uri="{BB962C8B-B14F-4D97-AF65-F5344CB8AC3E}">
        <p14:creationId xmlns:p14="http://schemas.microsoft.com/office/powerpoint/2010/main" val="684118707"/>
      </p:ext>
    </p:extLst>
  </p:cSld>
  <p:clrMapOvr>
    <a:masterClrMapping/>
  </p:clrMapOvr>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3434633" y="743694"/>
            <a:ext cx="5997233" cy="855216"/>
          </a:xfrm>
        </p:spPr>
        <p:txBody>
          <a:bodyPr>
            <a:normAutofit fontScale="92500"/>
          </a:bodyPr>
          <a:lstStyle/>
          <a:p>
            <a:pPr algn="ctr"/>
            <a:r>
              <a:rPr lang="en-GB" err="1"/>
              <a:t>Consigli per l’Auto-Potenziamento</a:t>
            </a:r>
            <a:endParaRPr lang="en-GB"/>
          </a:p>
        </p:txBody>
      </p:sp>
      <p:graphicFrame>
        <p:nvGraphicFramePr>
          <p:cNvPr id="4" name="Diagram 3">
            <a:extLst>
              <a:ext uri="{FF2B5EF4-FFF2-40B4-BE49-F238E27FC236}">
                <a16:creationId xmlns:a16="http://schemas.microsoft.com/office/drawing/2014/main" id="{B5CA48C5-07AD-4857-BC90-188CDA891D4F}"/>
              </a:ext>
            </a:extLst>
          </p:cNvPr>
          <p:cNvGraphicFramePr/>
          <p:nvPr>
            <p:extLst>
              <p:ext uri="{D42A27DB-BD31-4B8C-83A1-F6EECF244321}">
                <p14:modId xmlns:p14="http://schemas.microsoft.com/office/powerpoint/2010/main" val="3509412476"/>
              </p:ext>
            </p:extLst>
          </p:nvPr>
        </p:nvGraphicFramePr>
        <p:xfrm>
          <a:off x="371058" y="2351401"/>
          <a:ext cx="11232057" cy="4480295"/>
        </p:xfrm>
        <a:graphic>
          <a:graphicData uri="http://schemas.openxmlformats.org/drawingml/2006/diagram">
            <dgm:relIds xmlns:dgm="http://schemas.openxmlformats.org/drawingml/2006/diagram" r:dm="rId4" r:lo="rId5" r:qs="rId6" r:cs="rId7"/>
          </a:graphicData>
        </a:graphic>
      </p:graphicFrame>
      <p:sp>
        <p:nvSpPr>
          <p:cNvPr id="5" name="TextBox 4">
            <a:extLst>
              <a:ext uri="{FF2B5EF4-FFF2-40B4-BE49-F238E27FC236}">
                <a16:creationId xmlns:a16="http://schemas.microsoft.com/office/drawing/2014/main" id="{BFA7ED41-4781-4A1D-BF4C-2B30B36A04FF}"/>
              </a:ext>
            </a:extLst>
          </p:cNvPr>
          <p:cNvSpPr txBox="1"/>
          <p:nvPr/>
        </p:nvSpPr>
        <p:spPr>
          <a:xfrm>
            <a:off x="75414" y="6627168"/>
            <a:ext cx="4034673" cy="230832"/>
          </a:xfrm>
          <a:prstGeom prst="rect">
            <a:avLst/>
          </a:prstGeom>
          <a:noFill/>
        </p:spPr>
        <p:txBody>
          <a:bodyPr wrap="square" rtlCol="0">
            <a:spAutoFit/>
          </a:bodyPr>
          <a:lstStyle/>
          <a:p>
            <a:r>
              <a:rPr lang="en-GB" sz="900">
                <a:solidFill>
                  <a:srgbClr val="93C23D"/>
                </a:solidFill>
              </a:rPr>
              <a:t>Source -</a:t>
            </a:r>
            <a:r>
              <a:rPr lang="en-GB" sz="900"/>
              <a:t> </a:t>
            </a:r>
            <a:r>
              <a:rPr lang="en-GB" sz="900">
                <a:hlinkClick r:id="rId8"/>
              </a:rPr>
              <a:t>https://online.maryville.edu/blog/self-empowerment/</a:t>
            </a:r>
            <a:r>
              <a:rPr lang="en-GB" sz="900"/>
              <a:t> </a:t>
            </a:r>
          </a:p>
        </p:txBody>
      </p:sp>
    </p:spTree>
    <p:extLst>
      <p:ext uri="{BB962C8B-B14F-4D97-AF65-F5344CB8AC3E}">
        <p14:creationId xmlns:p14="http://schemas.microsoft.com/office/powerpoint/2010/main" val="4118621105"/>
      </p:ext>
    </p:extLst>
  </p:cSld>
  <p:clrMapOvr>
    <a:masterClrMapping/>
  </p:clrMapOvr>
  <p:transition/>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normAutofit/>
          </a:bodyPr>
          <a:lstStyle/>
          <a:p>
            <a:r>
              <a:rPr lang="en-US" err="1"/>
              <a:t>Sviluppare un atteggiamento positivo</a:t>
            </a:r>
            <a:endParaRPr lang="en-US"/>
          </a:p>
          <a:p>
            <a:endParaRPr lang="en-US"/>
          </a:p>
          <a:p>
            <a:endParaRPr lang="en-US"/>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it-IT" sz="2800">
                <a:solidFill>
                  <a:srgbClr val="09446A"/>
                </a:solidFill>
              </a:rPr>
              <a:t>Le persone che credono di controllare il proprio destino - piuttosto che cedere a concetti esterni come il destino, la fortuna o le circostanze - sono più propense a prendere in mano il proprio futuro. Coltivate un atteggiamento e una prospettiva positivi valutando i vostri punti di forza e di debolezza, perseguendo le vostre passioni e confidando nelle vostre capacità.</a:t>
            </a:r>
            <a:endParaRPr lang="en-GB" sz="2800">
              <a:solidFill>
                <a:srgbClr val="09446A"/>
              </a:solidFill>
            </a:endParaRPr>
          </a:p>
          <a:p>
            <a:endParaRPr lang="en-US" sz="2800">
              <a:solidFill>
                <a:srgbClr val="09446A"/>
              </a:solidFill>
            </a:endParaRPr>
          </a:p>
        </p:txBody>
      </p:sp>
    </p:spTree>
    <p:extLst>
      <p:ext uri="{BB962C8B-B14F-4D97-AF65-F5344CB8AC3E}">
        <p14:creationId xmlns:p14="http://schemas.microsoft.com/office/powerpoint/2010/main" val="107005991"/>
      </p:ext>
    </p:extLst>
  </p:cSld>
  <p:clrMapOvr>
    <a:masterClrMapping/>
  </p:clrMapOvr>
  <p:transition/>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err="1"/>
              <a:t>Stabilire obiettivi ragionevoli</a:t>
            </a:r>
            <a:endParaRPr lang="en-US"/>
          </a:p>
          <a:p>
            <a:endParaRPr lang="en-US"/>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it-IT" sz="2800">
                <a:solidFill>
                  <a:srgbClr val="09446A"/>
                </a:solidFill>
              </a:rPr>
              <a:t>Obiettivi misurabili e raggiungibili sono una componente importante del self-empowerment e capire come fissarli può aiutare a sentirsi bene con i propri risultati. Se volete correre una maratona, iniziate con distanze più piccole e crescenti piuttosto che cercare di correre 26,2 miglia il primo giorno.</a:t>
            </a:r>
            <a:endParaRPr lang="en-US" sz="2800">
              <a:solidFill>
                <a:srgbClr val="09446A"/>
              </a:solidFill>
            </a:endParaRPr>
          </a:p>
        </p:txBody>
      </p:sp>
    </p:spTree>
    <p:extLst>
      <p:ext uri="{BB962C8B-B14F-4D97-AF65-F5344CB8AC3E}">
        <p14:creationId xmlns:p14="http://schemas.microsoft.com/office/powerpoint/2010/main" val="3892836204"/>
      </p:ext>
    </p:extLst>
  </p:cSld>
  <p:clrMapOvr>
    <a:masterClrMapping/>
  </p:clrMapOvr>
  <p:transition/>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err="1"/>
              <a:t>Circondati di persone positive</a:t>
            </a:r>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it-IT" sz="2800">
                <a:solidFill>
                  <a:srgbClr val="09446A"/>
                </a:solidFill>
              </a:rPr>
              <a:t>La risata è contagiosa, così come il pessimismo e la negatività. Circondarsi di persone motivate e con la stessa mentalità può aiutarvi a sentirvi più forti per raggiungere i vostri obiettivi. Se la vostra autostima subisce un colpo, programmate del tempo con amici, coetanei e familiari positivi. Sperimentare la loro positività può migliorare il vostro benessere mentale, ridurre la negatività e darvi la forza di seguire i vostri sogni.</a:t>
            </a:r>
            <a:endParaRPr lang="en-US" sz="2800">
              <a:solidFill>
                <a:srgbClr val="09446A"/>
              </a:solidFill>
            </a:endParaRPr>
          </a:p>
        </p:txBody>
      </p:sp>
    </p:spTree>
    <p:extLst>
      <p:ext uri="{BB962C8B-B14F-4D97-AF65-F5344CB8AC3E}">
        <p14:creationId xmlns:p14="http://schemas.microsoft.com/office/powerpoint/2010/main" val="2082048524"/>
      </p:ext>
    </p:extLst>
  </p:cSld>
  <p:clrMapOvr>
    <a:masterClrMapping/>
  </p:clrMapOvr>
  <p:transition/>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err="1"/>
              <a:t>Praticare la cura di sé</a:t>
            </a:r>
            <a:endParaRPr lang="en-US"/>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it-IT" sz="2800">
                <a:solidFill>
                  <a:srgbClr val="09446A"/>
                </a:solidFill>
              </a:rPr>
              <a:t>La cura di sé comprende qualsiasi attività che si fa per se stessi per sentirsi felici e in salute. Può includere qualsiasi cosa, dal mangiare bene e fare esercizio fisico al concedersi un trattamento termale. Programmare del tempo per rilassarsi e rigenerarsi vi renderà più produttivi. Inoltre, essere gentili con se stessi può aiutare ad avere fiducia nella propria capacità di affrontare e superare le difficoltà.</a:t>
            </a:r>
            <a:endParaRPr lang="en-US" sz="2800">
              <a:solidFill>
                <a:srgbClr val="09446A"/>
              </a:solidFill>
            </a:endParaRPr>
          </a:p>
        </p:txBody>
      </p:sp>
    </p:spTree>
    <p:extLst>
      <p:ext uri="{BB962C8B-B14F-4D97-AF65-F5344CB8AC3E}">
        <p14:creationId xmlns:p14="http://schemas.microsoft.com/office/powerpoint/2010/main" val="2187663260"/>
      </p:ext>
    </p:extLst>
  </p:cSld>
  <p:clrMapOvr>
    <a:masterClrMapping/>
  </p:clrMapOvr>
  <p:transition/>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err="1"/>
              <a:t>Usare un linguaggio positive su di sé</a:t>
            </a:r>
            <a:endParaRPr lang="en-US"/>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it-IT" sz="2800">
                <a:solidFill>
                  <a:srgbClr val="09446A"/>
                </a:solidFill>
              </a:rPr>
              <a:t>Per vivere una vita autonoma, concentratevi su ciò che potete fare e non su ciò che non potete fare. Ad esempio, se volete candidarvi per una promozione che richiede la conoscenza dello spagnolo, invece di dire "Non parlo spagnolo", provate a dire "Non parlo ancora spagnolo. Posso imparare". Praticare le autoaffermazioni e mostrare fiducia nella propria capacità di raggiungere i propri obiettivi può aiutare a fare dei passi per raggiungerli.</a:t>
            </a:r>
            <a:endParaRPr lang="en-US" sz="2800">
              <a:solidFill>
                <a:srgbClr val="09446A"/>
              </a:solidFill>
            </a:endParaRPr>
          </a:p>
        </p:txBody>
      </p:sp>
    </p:spTree>
    <p:extLst>
      <p:ext uri="{BB962C8B-B14F-4D97-AF65-F5344CB8AC3E}">
        <p14:creationId xmlns:p14="http://schemas.microsoft.com/office/powerpoint/2010/main" val="580571125"/>
      </p:ext>
    </p:extLst>
  </p:cSld>
  <p:clrMapOvr>
    <a:masterClrMapping/>
  </p:clrMapOvr>
  <p:transition/>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err="1"/>
              <a:t>Essere assertivo</a:t>
            </a:r>
            <a:endParaRPr lang="en-US"/>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it-IT" sz="2800">
                <a:solidFill>
                  <a:srgbClr val="09446A"/>
                </a:solidFill>
              </a:rPr>
              <a:t>Le persone che si impegnano per l'emancipazione personale devono essere a proprio agio nell'esprimere i propri pensieri, le proprie idee e le proprie esigenze. Se siete invitati a una festa ma il giorno dopo avete una presentazione importante, avvisate il padrone di casa che ve ne andrete prima per prepararvi. Oppure, se insieme a un collega collaborate a un progetto, ma siete voi a fare la maggior parte del lavoro, non sentitevi in colpa se affrontate la situazione di petto e chiedete loro di fare la loro parte.</a:t>
            </a:r>
            <a:endParaRPr lang="en-US" sz="2800">
              <a:solidFill>
                <a:srgbClr val="09446A"/>
              </a:solidFill>
            </a:endParaRPr>
          </a:p>
        </p:txBody>
      </p:sp>
    </p:spTree>
    <p:extLst>
      <p:ext uri="{BB962C8B-B14F-4D97-AF65-F5344CB8AC3E}">
        <p14:creationId xmlns:p14="http://schemas.microsoft.com/office/powerpoint/2010/main" val="3898122380"/>
      </p:ext>
    </p:extLst>
  </p:cSld>
  <p:clrMapOvr>
    <a:masterClrMapping/>
  </p:clrMapOvr>
  <p:transition/>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err="1"/>
              <a:t>Creare un elenco di azioni</a:t>
            </a:r>
            <a:endParaRPr lang="en-US"/>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it-IT" sz="2800">
                <a:solidFill>
                  <a:srgbClr val="09446A"/>
                </a:solidFill>
              </a:rPr>
              <a:t>Le persone dotate di potere agiscono, mostrano una mentalità di crescita e si sentono a proprio agio nell'apprendere e sviluppare le proprie capacità. Inoltre, capiscono che il successo non arriva da un giorno all'altro, ma è il risultato di decisioni e azioni. Se il vostro obiettivo è finire l'università entro quattro anni, elencate le azioni che dovrete intraprendere per raggiungere questo obiettivo, come ad esempio la ricerca di aiuti finanziari, l'iscrizione a un programma online e la definizione di un programma di studio.</a:t>
            </a:r>
            <a:endParaRPr lang="en-US" sz="2800">
              <a:solidFill>
                <a:srgbClr val="09446A"/>
              </a:solidFill>
            </a:endParaRPr>
          </a:p>
        </p:txBody>
      </p:sp>
    </p:spTree>
    <p:extLst>
      <p:ext uri="{BB962C8B-B14F-4D97-AF65-F5344CB8AC3E}">
        <p14:creationId xmlns:p14="http://schemas.microsoft.com/office/powerpoint/2010/main" val="4274102296"/>
      </p:ext>
    </p:extLst>
  </p:cSld>
  <p:clrMapOvr>
    <a:masterClrMapping/>
  </p:clrMapOvr>
  <p:transition/>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Text Placeholder 7">
            <a:extLst>
              <a:ext uri="{FF2B5EF4-FFF2-40B4-BE49-F238E27FC236}">
                <a16:creationId xmlns:a16="http://schemas.microsoft.com/office/drawing/2014/main" id="{78D98DCD-35EB-0F48-8590-A68F8A13BBFB}"/>
              </a:ext>
            </a:extLst>
          </p:cNvPr>
          <p:cNvSpPr>
            <a:spLocks noGrp="1"/>
          </p:cNvSpPr>
          <p:nvPr>
            <p:ph type="body" sz="quarter" idx="20"/>
          </p:nvPr>
        </p:nvSpPr>
        <p:spPr>
          <a:xfrm>
            <a:off x="7515225" y="763608"/>
            <a:ext cx="3886200" cy="3514724"/>
          </a:xfrm>
        </p:spPr>
        <p:txBody>
          <a:bodyPr>
            <a:normAutofit/>
          </a:bodyPr>
          <a:lstStyle/>
          <a:p>
            <a:pPr algn="ctr"/>
            <a:r>
              <a:rPr lang="it-IT" sz="4000" b="1">
                <a:solidFill>
                  <a:srgbClr val="93C23D"/>
                </a:solidFill>
              </a:rPr>
              <a:t>PROSSIMO</a:t>
            </a:r>
            <a:r>
              <a:rPr lang="hr-BA" sz="4000" b="1">
                <a:solidFill>
                  <a:srgbClr val="93C23D"/>
                </a:solidFill>
              </a:rPr>
              <a:t>: </a:t>
            </a:r>
          </a:p>
          <a:p>
            <a:pPr algn="ctr"/>
            <a:r>
              <a:rPr lang="hr-BA" sz="4000" b="1"/>
              <a:t>Modul</a:t>
            </a:r>
            <a:r>
              <a:rPr lang="it-IT" sz="4000" b="1"/>
              <a:t>o</a:t>
            </a:r>
            <a:r>
              <a:rPr lang="hr-BA" sz="4000" b="1"/>
              <a:t> </a:t>
            </a:r>
            <a:r>
              <a:rPr lang="en-GB" sz="4000" b="1"/>
              <a:t>6</a:t>
            </a:r>
            <a:r>
              <a:rPr lang="hr-BA" sz="4000" b="1"/>
              <a:t> </a:t>
            </a:r>
            <a:r>
              <a:rPr lang="it-IT" sz="4000"/>
              <a:t>Valorizzare e coltivare le donne leader del futuro</a:t>
            </a:r>
            <a:r>
              <a:rPr lang="en-GB" sz="4000"/>
              <a:t>.</a:t>
            </a:r>
            <a:endParaRPr lang="en-US" sz="3600"/>
          </a:p>
        </p:txBody>
      </p:sp>
      <p:sp>
        <p:nvSpPr>
          <p:cNvPr id="11" name="Text Placeholder 10">
            <a:extLst>
              <a:ext uri="{FF2B5EF4-FFF2-40B4-BE49-F238E27FC236}">
                <a16:creationId xmlns:a16="http://schemas.microsoft.com/office/drawing/2014/main" id="{600990AF-2005-7B4A-AA6C-DDE6E2F6DCC2}"/>
              </a:ext>
            </a:extLst>
          </p:cNvPr>
          <p:cNvSpPr>
            <a:spLocks noGrp="1"/>
          </p:cNvSpPr>
          <p:nvPr>
            <p:ph type="body" sz="quarter" idx="27"/>
          </p:nvPr>
        </p:nvSpPr>
        <p:spPr>
          <a:xfrm>
            <a:off x="580368" y="5759198"/>
            <a:ext cx="4570494" cy="954106"/>
          </a:xfrm>
        </p:spPr>
        <p:txBody>
          <a:bodyPr>
            <a:normAutofit/>
          </a:bodyPr>
          <a:lstStyle/>
          <a:p>
            <a:r>
              <a:rPr lang="en-US">
                <a:solidFill>
                  <a:srgbClr val="853693"/>
                </a:solidFill>
                <a:hlinkClick r:id="rId2">
                  <a:extLst>
                    <a:ext uri="{A12FA001-AC4F-418D-AE19-62706E023703}">
                      <ahyp:hlinkClr xmlns:ahyp="http://schemas.microsoft.com/office/drawing/2018/hyperlinkcolor" val="tx"/>
                    </a:ext>
                  </a:extLst>
                </a:hlinkClick>
              </a:rPr>
              <a:t>www.</a:t>
            </a:r>
            <a:r>
              <a:rPr lang="en-US" sz="3600" b="1">
                <a:solidFill>
                  <a:srgbClr val="853693"/>
                </a:solidFill>
                <a:hlinkClick r:id="rId2">
                  <a:extLst>
                    <a:ext uri="{A12FA001-AC4F-418D-AE19-62706E023703}">
                      <ahyp:hlinkClr xmlns:ahyp="http://schemas.microsoft.com/office/drawing/2018/hyperlinkcolor" val="tx"/>
                    </a:ext>
                  </a:extLst>
                </a:hlinkClick>
              </a:rPr>
              <a:t>shineproject</a:t>
            </a:r>
            <a:r>
              <a:rPr lang="en-US">
                <a:solidFill>
                  <a:srgbClr val="853693"/>
                </a:solidFill>
                <a:hlinkClick r:id="rId2">
                  <a:extLst>
                    <a:ext uri="{A12FA001-AC4F-418D-AE19-62706E023703}">
                      <ahyp:hlinkClr xmlns:ahyp="http://schemas.microsoft.com/office/drawing/2018/hyperlinkcolor" val="tx"/>
                    </a:ext>
                  </a:extLst>
                </a:hlinkClick>
              </a:rPr>
              <a:t>.eu</a:t>
            </a:r>
            <a:r>
              <a:rPr lang="hr-BA">
                <a:solidFill>
                  <a:srgbClr val="853693"/>
                </a:solidFill>
              </a:rPr>
              <a:t> </a:t>
            </a:r>
            <a:endParaRPr lang="en-US">
              <a:solidFill>
                <a:srgbClr val="853693"/>
              </a:solidFill>
            </a:endParaRPr>
          </a:p>
        </p:txBody>
      </p:sp>
      <p:sp>
        <p:nvSpPr>
          <p:cNvPr id="2" name="TextBox 1">
            <a:extLst>
              <a:ext uri="{FF2B5EF4-FFF2-40B4-BE49-F238E27FC236}">
                <a16:creationId xmlns:a16="http://schemas.microsoft.com/office/drawing/2014/main" id="{18358CB9-EFD1-4A8C-8F1F-25895B8882B1}"/>
              </a:ext>
            </a:extLst>
          </p:cNvPr>
          <p:cNvSpPr txBox="1"/>
          <p:nvPr/>
        </p:nvSpPr>
        <p:spPr>
          <a:xfrm>
            <a:off x="580368" y="2815755"/>
            <a:ext cx="5883932" cy="2893100"/>
          </a:xfrm>
          <a:prstGeom prst="rect">
            <a:avLst/>
          </a:prstGeom>
          <a:noFill/>
        </p:spPr>
        <p:txBody>
          <a:bodyPr wrap="square" rtlCol="0">
            <a:spAutoFit/>
          </a:bodyPr>
          <a:lstStyle/>
          <a:p>
            <a:r>
              <a:rPr lang="it-IT" sz="2600" b="1">
                <a:solidFill>
                  <a:srgbClr val="09446A"/>
                </a:solidFill>
              </a:rPr>
              <a:t>GRAZIE</a:t>
            </a:r>
            <a:r>
              <a:rPr lang="hr-BA" sz="2600" b="1">
                <a:solidFill>
                  <a:srgbClr val="09446A"/>
                </a:solidFill>
              </a:rPr>
              <a:t> </a:t>
            </a:r>
            <a:r>
              <a:rPr lang="it-IT" sz="2600">
                <a:solidFill>
                  <a:srgbClr val="09446A"/>
                </a:solidFill>
              </a:rPr>
              <a:t>per aver terminato il Modulo 5 delle risorse educative aperte di Shine. </a:t>
            </a:r>
          </a:p>
          <a:p>
            <a:endParaRPr lang="it-IT" sz="2600">
              <a:solidFill>
                <a:srgbClr val="09446A"/>
              </a:solidFill>
            </a:endParaRPr>
          </a:p>
          <a:p>
            <a:r>
              <a:rPr lang="it-IT" sz="2600">
                <a:solidFill>
                  <a:srgbClr val="09446A"/>
                </a:solidFill>
              </a:rPr>
              <a:t>Siamo certi che siete sulla buona strada per assicurarvi un ruolo visibile nella leadership del terzo settore. </a:t>
            </a:r>
            <a:r>
              <a:rPr lang="hr-BA" sz="2600" b="1">
                <a:solidFill>
                  <a:srgbClr val="93C23D"/>
                </a:solidFill>
              </a:rPr>
              <a:t>CONGRATULA</a:t>
            </a:r>
            <a:r>
              <a:rPr lang="it-IT" sz="2600" b="1">
                <a:solidFill>
                  <a:srgbClr val="93C23D"/>
                </a:solidFill>
              </a:rPr>
              <a:t>ZIONI</a:t>
            </a:r>
            <a:r>
              <a:rPr lang="hr-BA" sz="2600" b="1">
                <a:solidFill>
                  <a:srgbClr val="93C23D"/>
                </a:solidFill>
              </a:rPr>
              <a:t>! </a:t>
            </a:r>
            <a:endParaRPr lang="en-US" sz="2600" b="1">
              <a:solidFill>
                <a:srgbClr val="93C23D"/>
              </a:solidFill>
            </a:endParaRPr>
          </a:p>
        </p:txBody>
      </p:sp>
    </p:spTree>
    <p:extLst>
      <p:ext uri="{BB962C8B-B14F-4D97-AF65-F5344CB8AC3E}">
        <p14:creationId xmlns:p14="http://schemas.microsoft.com/office/powerpoint/2010/main" val="4169825511"/>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ext Placeholder 4">
            <a:extLst>
              <a:ext uri="{FF2B5EF4-FFF2-40B4-BE49-F238E27FC236}">
                <a16:creationId xmlns:a16="http://schemas.microsoft.com/office/drawing/2014/main" id="{0AA60B69-5718-4DA1-9954-AA68571BE085}"/>
              </a:ext>
            </a:extLst>
          </p:cNvPr>
          <p:cNvSpPr>
            <a:spLocks noGrp="1"/>
          </p:cNvSpPr>
          <p:nvPr>
            <p:ph type="body" sz="quarter" idx="13"/>
          </p:nvPr>
        </p:nvSpPr>
        <p:spPr/>
        <p:txBody>
          <a:bodyPr/>
          <a:lstStyle/>
          <a:p>
            <a:r>
              <a:rPr lang="en-GB" b="1" err="1">
                <a:solidFill>
                  <a:srgbClr val="93C23D"/>
                </a:solidFill>
              </a:rPr>
              <a:t>Impostare gli obiettivi… essere SMART!</a:t>
            </a: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708651" y="2501900"/>
            <a:ext cx="3863350" cy="3412165"/>
          </a:xfrm>
        </p:spPr>
        <p:txBody>
          <a:bodyPr>
            <a:noAutofit/>
          </a:bodyPr>
          <a:lstStyle/>
          <a:p>
            <a:pPr marL="0" indent="0" algn="ctr">
              <a:lnSpc>
                <a:spcPct val="100000"/>
              </a:lnSpc>
            </a:pPr>
            <a:endParaRPr lang="en-GB" sz="2200">
              <a:solidFill>
                <a:srgbClr val="7030A0"/>
              </a:solidFill>
            </a:endParaRPr>
          </a:p>
          <a:p>
            <a:pPr marL="0" indent="0">
              <a:lnSpc>
                <a:spcPct val="100000"/>
              </a:lnSpc>
            </a:pPr>
            <a:r>
              <a:rPr lang="it-IT">
                <a:solidFill>
                  <a:srgbClr val="09446A"/>
                </a:solidFill>
              </a:rPr>
              <a:t>Gli obiettivi SMART (o traguardi SMART) sono una forma di definizione degli obiettivi che consente ai leader e ai volontari di creare, monitorare e realizzare obiettivi a breve e lungo termine.</a:t>
            </a:r>
            <a:endParaRPr lang="en-GB">
              <a:solidFill>
                <a:srgbClr val="09446A"/>
              </a:solidFill>
            </a:endParaRPr>
          </a:p>
        </p:txBody>
      </p:sp>
      <p:pic>
        <p:nvPicPr>
          <p:cNvPr id="1026" name="Picture 2" descr="Wood letter of SMART objectives definition with hand writing definition for smart goal setting concept">
            <a:extLst>
              <a:ext uri="{FF2B5EF4-FFF2-40B4-BE49-F238E27FC236}">
                <a16:creationId xmlns:a16="http://schemas.microsoft.com/office/drawing/2014/main" id="{1E8C5DA1-5520-4024-AF08-95A2F86CF6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66610" y="2501900"/>
            <a:ext cx="5532823" cy="377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507707"/>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499090" y="551403"/>
            <a:ext cx="7419919" cy="930088"/>
          </a:xfrm>
        </p:spPr>
        <p:txBody>
          <a:bodyPr>
            <a:noAutofit/>
          </a:bodyPr>
          <a:lstStyle/>
          <a:p>
            <a:r>
              <a:rPr lang="en-GB" b="1">
                <a:solidFill>
                  <a:srgbClr val="93C23D"/>
                </a:solidFill>
              </a:rPr>
              <a:t>Cosa significa SMART secondo te?</a:t>
            </a: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418194" y="2173619"/>
            <a:ext cx="11143038" cy="4465468"/>
          </a:xfrm>
        </p:spPr>
        <p:txBody>
          <a:bodyPr>
            <a:noAutofit/>
          </a:bodyPr>
          <a:lstStyle/>
          <a:p>
            <a:pPr marL="342900" indent="-342900">
              <a:lnSpc>
                <a:spcPct val="100000"/>
              </a:lnSpc>
              <a:buClr>
                <a:srgbClr val="93C23D"/>
              </a:buClr>
              <a:buFont typeface="Arial" panose="020b0604020202020204" pitchFamily="34" charset="0"/>
              <a:buChar char="•"/>
            </a:pPr>
            <a:r>
              <a:rPr lang="it-IT" sz="2200" b="1">
                <a:solidFill>
                  <a:srgbClr val="7030A0"/>
                </a:solidFill>
              </a:rPr>
              <a:t>Specifici</a:t>
            </a:r>
            <a:r>
              <a:rPr lang="it-IT" sz="2200">
                <a:solidFill>
                  <a:srgbClr val="7030A0"/>
                </a:solidFill>
              </a:rPr>
              <a:t> - delineano in modo chiaro e preciso ciò che è richiesto.</a:t>
            </a:r>
          </a:p>
          <a:p>
            <a:pPr marL="342900" indent="-342900">
              <a:lnSpc>
                <a:spcPct val="100000"/>
              </a:lnSpc>
              <a:buClr>
                <a:srgbClr val="93C23D"/>
              </a:buClr>
              <a:buFont typeface="Arial" panose="020b0604020202020204" pitchFamily="34" charset="0"/>
              <a:buChar char="•"/>
            </a:pPr>
            <a:r>
              <a:rPr lang="it-IT" sz="2200" b="1">
                <a:solidFill>
                  <a:srgbClr val="7030A0"/>
                </a:solidFill>
              </a:rPr>
              <a:t>Misurabile</a:t>
            </a:r>
            <a:r>
              <a:rPr lang="it-IT" sz="2200">
                <a:solidFill>
                  <a:srgbClr val="7030A0"/>
                </a:solidFill>
              </a:rPr>
              <a:t> - includere una misura che consenta alle organizzazioni di monitorare i progressi e di sapere quando l'obiettivo è stato raggiunto.</a:t>
            </a:r>
          </a:p>
          <a:p>
            <a:pPr marL="342900" indent="-342900">
              <a:lnSpc>
                <a:spcPct val="100000"/>
              </a:lnSpc>
              <a:buClr>
                <a:srgbClr val="93C23D"/>
              </a:buClr>
              <a:buFont typeface="Arial" panose="020b0604020202020204" pitchFamily="34" charset="0"/>
              <a:buChar char="•"/>
            </a:pPr>
            <a:r>
              <a:rPr lang="it-IT" sz="2200" b="1">
                <a:solidFill>
                  <a:srgbClr val="7030A0"/>
                </a:solidFill>
              </a:rPr>
              <a:t>Raggiungibili</a:t>
            </a:r>
            <a:r>
              <a:rPr lang="it-IT" sz="2200">
                <a:solidFill>
                  <a:srgbClr val="7030A0"/>
                </a:solidFill>
              </a:rPr>
              <a:t> (o concordati) - progettate gli obiettivi in modo che siano impegnativi, ma assicuratevi che il fallimento non sia incorporato negli obiettivi. Gli obiettivi devono essere concordati dai leader e dai volontari per garantire il loro impegno.</a:t>
            </a:r>
          </a:p>
          <a:p>
            <a:pPr marL="342900" indent="-342900">
              <a:lnSpc>
                <a:spcPct val="100000"/>
              </a:lnSpc>
              <a:buClr>
                <a:srgbClr val="93C23D"/>
              </a:buClr>
              <a:buFont typeface="Arial" panose="020b0604020202020204" pitchFamily="34" charset="0"/>
              <a:buChar char="•"/>
            </a:pPr>
            <a:r>
              <a:rPr lang="it-IT" sz="2200" b="1">
                <a:solidFill>
                  <a:srgbClr val="7030A0"/>
                </a:solidFill>
              </a:rPr>
              <a:t>Realistici </a:t>
            </a:r>
            <a:r>
              <a:rPr lang="it-IT" sz="2200">
                <a:solidFill>
                  <a:srgbClr val="7030A0"/>
                </a:solidFill>
              </a:rPr>
              <a:t>(o pertinenti) - concentrarsi sui risultati piuttosto che sui mezzi per raggiungerli.</a:t>
            </a:r>
          </a:p>
          <a:p>
            <a:pPr marL="342900" indent="-342900">
              <a:lnSpc>
                <a:spcPct val="100000"/>
              </a:lnSpc>
              <a:buClr>
                <a:srgbClr val="93C23D"/>
              </a:buClr>
              <a:buFont typeface="Arial" panose="020b0604020202020204" pitchFamily="34" charset="0"/>
              <a:buChar char="•"/>
            </a:pPr>
            <a:r>
              <a:rPr lang="it-IT" sz="2200" b="1">
                <a:solidFill>
                  <a:srgbClr val="7030A0"/>
                </a:solidFill>
              </a:rPr>
              <a:t>Limitati nel tempo </a:t>
            </a:r>
            <a:r>
              <a:rPr lang="it-IT" sz="2200">
                <a:solidFill>
                  <a:srgbClr val="7030A0"/>
                </a:solidFill>
              </a:rPr>
              <a:t>- concordate la data entro la quale il risultato deve essere raggiunto.</a:t>
            </a:r>
            <a:endParaRPr lang="en-GB" sz="2200">
              <a:solidFill>
                <a:srgbClr val="7030A0"/>
              </a:solidFill>
            </a:endParaRPr>
          </a:p>
          <a:p>
            <a:pPr>
              <a:lnSpc>
                <a:spcPct val="100000"/>
              </a:lnSpc>
              <a:buClr>
                <a:srgbClr val="93C23D"/>
              </a:buClr>
            </a:pPr>
            <a:r>
              <a:rPr lang="it-IT" sz="2200" b="1">
                <a:solidFill>
                  <a:srgbClr val="93C23D"/>
                </a:solidFill>
                <a:effectLst/>
                <a:ea typeface="Calibri" panose="020f0502020204030204" pitchFamily="34" charset="0"/>
                <a:cs typeface="Times New Roman" panose="02020603050405020304" pitchFamily="18" charset="0"/>
              </a:rPr>
              <a:t>Provatelo voi stessi - Questo modello di compito SMART aiuta a scrivere obiettivi conformi ai criteri SMART.</a:t>
            </a:r>
            <a:r>
              <a:rPr lang="en-GB" sz="2200" b="1">
                <a:solidFill>
                  <a:srgbClr val="93C23D"/>
                </a:solidFill>
                <a:effectLst/>
                <a:ea typeface="Calibri" panose="020f0502020204030204" pitchFamily="34" charset="0"/>
                <a:cs typeface="Times New Roman" panose="02020603050405020304" pitchFamily="18" charset="0"/>
              </a:rPr>
              <a:t>. </a:t>
            </a:r>
            <a:r>
              <a:rPr lang="en-GB" sz="1200">
                <a:solidFill>
                  <a:srgbClr val="80318E"/>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http://www.businessballs.com/delegationsmarttaskform.pdf</a:t>
            </a:r>
            <a:endParaRPr lang="en-GB" sz="2200">
              <a:solidFill>
                <a:srgbClr val="80318E"/>
              </a:solidFill>
            </a:endParaRPr>
          </a:p>
        </p:txBody>
      </p:sp>
    </p:spTree>
    <p:extLst>
      <p:ext uri="{BB962C8B-B14F-4D97-AF65-F5344CB8AC3E}">
        <p14:creationId xmlns:p14="http://schemas.microsoft.com/office/powerpoint/2010/main" val="2214937555"/>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432283"/>
            <a:ext cx="4657767" cy="2561791"/>
          </a:xfrm>
        </p:spPr>
        <p:txBody>
          <a:bodyPr>
            <a:normAutofit/>
          </a:bodyPr>
          <a:lstStyle/>
          <a:p>
            <a:r>
              <a:rPr lang="en-US" err="1"/>
              <a:t>Motivare e costruire le squadre</a:t>
            </a:r>
            <a:endParaRPr lang="en-IE"/>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a:t>02</a:t>
            </a:r>
            <a:endParaRPr lang="en-IE" b="1"/>
          </a:p>
        </p:txBody>
      </p:sp>
      <p:pic>
        <p:nvPicPr>
          <p:cNvPr id="10" name="Picture Placeholder 9" descr="Businesswoman giving presentation to coworkers">
            <a:extLst>
              <a:ext uri="{FF2B5EF4-FFF2-40B4-BE49-F238E27FC236}">
                <a16:creationId xmlns:a16="http://schemas.microsoft.com/office/drawing/2014/main" id="{53F1F7B4-F2F7-4BD4-AFA2-2794F82ABCFE}"/>
              </a:ext>
            </a:extLst>
          </p:cNvPr>
          <p:cNvPicPr>
            <a:picLocks noGrp="1" noChangeAspect="1"/>
          </p:cNvPicPr>
          <p:nvPr>
            <p:ph type="pic" sz="quarter" idx="19"/>
          </p:nvPr>
        </p:nvPicPr>
        <p:blipFill>
          <a:blip r:embed="rId2"/>
          <a:srcRect l="17793" r="17793"/>
          <a:stretch>
            <a:fillRect/>
          </a:stretch>
        </p:blipFill>
        <p:spPr>
          <a:xfrm>
            <a:off x="6756402" y="1141712"/>
            <a:ext cx="5435599" cy="5706715"/>
          </a:xfrm>
        </p:spPr>
      </p:pic>
    </p:spTree>
    <p:extLst>
      <p:ext uri="{BB962C8B-B14F-4D97-AF65-F5344CB8AC3E}">
        <p14:creationId xmlns:p14="http://schemas.microsoft.com/office/powerpoint/2010/main" val="1892015639"/>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380</Paragraphs>
  <Slides>68</Slides>
  <Notes>11</Notes>
  <TotalTime>17097</TotalTime>
  <HiddenSlides>0</HiddenSlides>
  <MMClips>0</MMClips>
  <ScaleCrop>0</ScaleCrop>
  <HeadingPairs>
    <vt:vector baseType="variant" size="6">
      <vt:variant>
        <vt:lpstr>Fonts used</vt:lpstr>
      </vt:variant>
      <vt:variant>
        <vt:i4>16</vt:i4>
      </vt:variant>
      <vt:variant>
        <vt:lpstr>Theme</vt:lpstr>
      </vt:variant>
      <vt:variant>
        <vt:i4>1</vt:i4>
      </vt:variant>
      <vt:variant>
        <vt:lpstr>Slide Titles</vt:lpstr>
      </vt:variant>
      <vt:variant>
        <vt:i4>68</vt:i4>
      </vt:variant>
    </vt:vector>
  </HeadingPairs>
  <TitlesOfParts>
    <vt:vector baseType="lpstr" size="85">
      <vt:lpstr>Arial</vt:lpstr>
      <vt:lpstr>Calibri Light</vt:lpstr>
      <vt:lpstr>Calibri</vt:lpstr>
      <vt:lpstr>Quattrocento Sans</vt:lpstr>
      <vt:lpstr>Montserrat Light</vt:lpstr>
      <vt:lpstr>Times New Roman</vt:lpstr>
      <vt:lpstr>Montserrat Medium</vt:lpstr>
      <vt:lpstr>Roboto</vt:lpstr>
      <vt:lpstr>Poppins Medium</vt:lpstr>
      <vt:lpstr>Lato Light</vt:lpstr>
      <vt:lpstr>Lato Regular</vt:lpstr>
      <vt:lpstr>Arial Unicode MS</vt:lpstr>
      <vt:lpstr>Montserrat</vt:lpstr>
      <vt:lpstr>Wingdings</vt:lpstr>
      <vt:lpstr>Gill Sans</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Gillian Keane</dc:creator>
  <cp:lastModifiedBy>Sara Crucinio</cp:lastModifiedBy>
  <cp:revision>303</cp:revision>
  <dcterms:created xsi:type="dcterms:W3CDTF">2020-10-14T13:32:04Z</dcterms:created>
  <dcterms:modified xsi:type="dcterms:W3CDTF">2023-01-27T11:05:36Z</dcterms:modified>
</cp:coreProperties>
</file>